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0" r:id="rId3"/>
    <p:sldId id="257" r:id="rId4"/>
    <p:sldId id="256" r:id="rId5"/>
    <p:sldId id="267" r:id="rId6"/>
    <p:sldId id="258" r:id="rId7"/>
    <p:sldId id="263" r:id="rId8"/>
    <p:sldId id="265" r:id="rId9"/>
    <p:sldId id="272" r:id="rId10"/>
    <p:sldId id="27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6959-C9B1-42E8-B010-25FC81E914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7E32E-2B9D-4CA2-81FE-1B64536901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284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6959-C9B1-42E8-B010-25FC81E914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7E32E-2B9D-4CA2-81FE-1B64536901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65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6959-C9B1-42E8-B010-25FC81E914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7E32E-2B9D-4CA2-81FE-1B64536901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7328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6959-C9B1-42E8-B010-25FC81E914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7E32E-2B9D-4CA2-81FE-1B64536901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7448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6959-C9B1-42E8-B010-25FC81E914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7E32E-2B9D-4CA2-81FE-1B64536901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574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6959-C9B1-42E8-B010-25FC81E914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7E32E-2B9D-4CA2-81FE-1B64536901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638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6959-C9B1-42E8-B010-25FC81E914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7E32E-2B9D-4CA2-81FE-1B64536901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4307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6959-C9B1-42E8-B010-25FC81E914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7E32E-2B9D-4CA2-81FE-1B64536901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71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6959-C9B1-42E8-B010-25FC81E914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7E32E-2B9D-4CA2-81FE-1B64536901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074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6959-C9B1-42E8-B010-25FC81E914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7E32E-2B9D-4CA2-81FE-1B64536901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1369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6959-C9B1-42E8-B010-25FC81E914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7E32E-2B9D-4CA2-81FE-1B64536901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2295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26959-C9B1-42E8-B010-25FC81E9146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97E32E-2B9D-4CA2-81FE-1B64536901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5529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03236705"/>
              </p:ext>
            </p:extLst>
          </p:nvPr>
        </p:nvGraphicFramePr>
        <p:xfrm>
          <a:off x="683568" y="1556792"/>
          <a:ext cx="8229600" cy="2053208"/>
        </p:xfrm>
        <a:graphic>
          <a:graphicData uri="http://schemas.openxmlformats.org/drawingml/2006/table">
            <a:tbl>
              <a:tblPr firstRow="1" bandRow="1"/>
              <a:tblGrid>
                <a:gridCol w="2242592"/>
                <a:gridCol w="5987008"/>
              </a:tblGrid>
              <a:tr h="4682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Název školy: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ZŠ a MŠ T. G. Masaryka Fulnek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Mgr</a:t>
                      </a:r>
                      <a:r>
                        <a:rPr lang="cs-CZ" sz="2000" smtClean="0">
                          <a:solidFill>
                            <a:schemeClr val="tx1"/>
                          </a:solidFill>
                        </a:rPr>
                        <a:t>. Dagmar Šaflová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Název: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2000" baseline="0" smtClean="0">
                          <a:solidFill>
                            <a:schemeClr val="tx1"/>
                          </a:solidFill>
                        </a:rPr>
                        <a:t>VY_32_INOVACE_M.2.6- 15 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2000" smtClean="0">
                          <a:solidFill>
                            <a:schemeClr val="tx1"/>
                          </a:solidFill>
                        </a:rPr>
                        <a:t>Vánoce, vánoční přání  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CZ.1.07/1.4.00/21.0903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029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620688"/>
            <a:ext cx="66967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b="1">
                <a:solidFill>
                  <a:srgbClr val="000000"/>
                </a:solidFill>
              </a:rPr>
              <a:t>Anotace</a:t>
            </a:r>
            <a:r>
              <a:rPr lang="cs-CZ">
                <a:solidFill>
                  <a:srgbClr val="000000"/>
                </a:solidFill>
              </a:rPr>
              <a:t> :Vánoční zvyky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>
                <a:solidFill>
                  <a:srgbClr val="000000"/>
                </a:solidFill>
              </a:rPr>
              <a:t>	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b="1">
                <a:solidFill>
                  <a:srgbClr val="000000"/>
                </a:solidFill>
              </a:rPr>
              <a:t>Autor</a:t>
            </a:r>
            <a:r>
              <a:rPr lang="cs-CZ">
                <a:solidFill>
                  <a:srgbClr val="000000"/>
                </a:solidFill>
              </a:rPr>
              <a:t>: Mgr. Dagmar Šaflová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>
                <a:solidFill>
                  <a:srgbClr val="000000"/>
                </a:solidFill>
              </a:rPr>
              <a:t>Základní a mateřská škola T.G.Masaryka Fulnek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>
                <a:solidFill>
                  <a:srgbClr val="000000"/>
                </a:solidFill>
              </a:rPr>
              <a:t>Vzdělávací oblast: Člověk a jeho svět - prvouka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b="1">
                <a:solidFill>
                  <a:srgbClr val="000000"/>
                </a:solidFill>
              </a:rPr>
              <a:t>Očekávaný výstup </a:t>
            </a:r>
            <a:r>
              <a:rPr lang="cs-CZ">
                <a:solidFill>
                  <a:srgbClr val="000000"/>
                </a:solidFill>
              </a:rPr>
              <a:t>:</a:t>
            </a:r>
            <a:r>
              <a:rPr lang="pt-BR">
                <a:solidFill>
                  <a:srgbClr val="000000"/>
                </a:solidFill>
              </a:rPr>
              <a:t>Žák se seznámí s </a:t>
            </a:r>
            <a:r>
              <a:rPr lang="cs-CZ">
                <a:solidFill>
                  <a:srgbClr val="000000"/>
                </a:solidFill>
              </a:rPr>
              <a:t>tradicemi a zvyky </a:t>
            </a:r>
            <a:r>
              <a:rPr lang="cs-CZ" smtClean="0">
                <a:solidFill>
                  <a:srgbClr val="000000"/>
                </a:solidFill>
              </a:rPr>
              <a:t>vánočních svátků    </a:t>
            </a:r>
            <a:r>
              <a:rPr lang="pt-BR" smtClean="0">
                <a:solidFill>
                  <a:srgbClr val="000000"/>
                </a:solidFill>
              </a:rPr>
              <a:t> </a:t>
            </a:r>
            <a:endParaRPr lang="cs-CZ">
              <a:solidFill>
                <a:srgbClr val="000000"/>
              </a:solidFill>
            </a:endParaRP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b="1">
                <a:solidFill>
                  <a:srgbClr val="000000"/>
                </a:solidFill>
              </a:rPr>
              <a:t>Klíčová slova</a:t>
            </a:r>
            <a:r>
              <a:rPr lang="cs-CZ">
                <a:solidFill>
                  <a:srgbClr val="000000"/>
                </a:solidFill>
              </a:rPr>
              <a:t> : štědrý den, </a:t>
            </a:r>
            <a:r>
              <a:rPr lang="cs-CZ" smtClean="0">
                <a:solidFill>
                  <a:srgbClr val="000000"/>
                </a:solidFill>
              </a:rPr>
              <a:t>vánoční přání, vánoční stromeček, 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mtClean="0">
                <a:solidFill>
                  <a:srgbClr val="000000"/>
                </a:solidFill>
              </a:rPr>
              <a:t>zvyky </a:t>
            </a:r>
            <a:r>
              <a:rPr lang="cs-CZ">
                <a:solidFill>
                  <a:srgbClr val="000000"/>
                </a:solidFill>
              </a:rPr>
              <a:t>a tradice vánoc 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b="1">
                <a:solidFill>
                  <a:srgbClr val="000000"/>
                </a:solidFill>
              </a:rPr>
              <a:t>Druh učebního materiálu</a:t>
            </a:r>
            <a:r>
              <a:rPr lang="cs-CZ">
                <a:solidFill>
                  <a:srgbClr val="000000"/>
                </a:solidFill>
              </a:rPr>
              <a:t>: prezentace 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b="1">
                <a:solidFill>
                  <a:srgbClr val="000000"/>
                </a:solidFill>
              </a:rPr>
              <a:t>Druh interaktivity: </a:t>
            </a:r>
            <a:r>
              <a:rPr lang="cs-CZ">
                <a:solidFill>
                  <a:srgbClr val="000000"/>
                </a:solidFill>
              </a:rPr>
              <a:t>výklad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b="1">
                <a:solidFill>
                  <a:srgbClr val="000000"/>
                </a:solidFill>
              </a:rPr>
              <a:t>Cílová skupina: </a:t>
            </a:r>
            <a:r>
              <a:rPr lang="cs-CZ">
                <a:solidFill>
                  <a:srgbClr val="000000"/>
                </a:solidFill>
              </a:rPr>
              <a:t>žák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b="1">
                <a:solidFill>
                  <a:srgbClr val="000000"/>
                </a:solidFill>
              </a:rPr>
              <a:t>Stupeň a typ vzdělávání </a:t>
            </a:r>
            <a:r>
              <a:rPr lang="cs-CZ">
                <a:solidFill>
                  <a:srgbClr val="000000"/>
                </a:solidFill>
              </a:rPr>
              <a:t>: základní vzdělávání – </a:t>
            </a:r>
            <a:r>
              <a:rPr lang="cs-CZ" smtClean="0">
                <a:solidFill>
                  <a:srgbClr val="000000"/>
                </a:solidFill>
              </a:rPr>
              <a:t>1.období</a:t>
            </a:r>
            <a:endParaRPr lang="cs-CZ">
              <a:solidFill>
                <a:srgbClr val="000000"/>
              </a:solidFill>
            </a:endParaRP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b="1">
                <a:solidFill>
                  <a:srgbClr val="000000"/>
                </a:solidFill>
              </a:rPr>
              <a:t>Typická věková skupina</a:t>
            </a:r>
            <a:r>
              <a:rPr lang="cs-CZ">
                <a:solidFill>
                  <a:srgbClr val="000000"/>
                </a:solidFill>
              </a:rPr>
              <a:t>: 7- 8 let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>
                <a:solidFill>
                  <a:srgbClr val="000000"/>
                </a:solidFill>
              </a:rPr>
              <a:t>Datum vytvoření: 16.12.2011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02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32656"/>
            <a:ext cx="8064896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84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31840" y="332656"/>
            <a:ext cx="5616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Napiš co si představíš  pod slovem  vánoce. 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587376"/>
            <a:ext cx="1575513" cy="1185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562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19" y="166265"/>
            <a:ext cx="8645721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Vánoční stromek patří neodmyslitelně k Vánocům. Tradice zdobení vánočního stromku pochází z německých zemí. V Česku se první vánoční stromek zdobily  před 200 lety a jen v bohatých rodinách. Stromečky se zdobily cukrovím a ovocem, koncem 19. století i prvními lojovými svíčkami.</a:t>
            </a:r>
          </a:p>
          <a:p>
            <a:endParaRPr lang="cs-CZ" sz="3200" dirty="0"/>
          </a:p>
          <a:p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  Ozdobený stromeček patří i dnes  </a:t>
            </a:r>
          </a:p>
          <a:p>
            <a:r>
              <a:rPr lang="cs-CZ" sz="3200" dirty="0" smtClean="0"/>
              <a:t>   neodmyslitelně k Vánocům. </a:t>
            </a:r>
          </a:p>
          <a:p>
            <a:r>
              <a:rPr lang="cs-CZ" sz="3200" dirty="0" smtClean="0"/>
              <a:t>je stromeček živý. </a:t>
            </a:r>
          </a:p>
          <a:p>
            <a:r>
              <a:rPr lang="cs-CZ" sz="3200" dirty="0" smtClean="0"/>
              <a:t> </a:t>
            </a:r>
            <a:endParaRPr lang="cs-CZ" sz="32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284984"/>
            <a:ext cx="2592289" cy="301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81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908720"/>
            <a:ext cx="802838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/>
              <a:t>Ať je hodně dárečků i u tvého stromečku, v každém ať je zabalen jeden šťastný všední den. </a:t>
            </a:r>
            <a:endParaRPr lang="cs-CZ" sz="4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470" y="3284984"/>
            <a:ext cx="2970584" cy="3037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47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332656"/>
            <a:ext cx="871296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/>
              <a:t>Když ne jindy, je teď chvíle jediná, kdy sejít se má celá rodina. Někdy to nejde, a pak stačí maličko - poslat milé vánoční přáníčko. Šťastné a veselé! </a:t>
            </a:r>
            <a:endParaRPr lang="cs-CZ" sz="4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810531"/>
            <a:ext cx="3168352" cy="242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32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620688"/>
            <a:ext cx="58143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Rolničky zvoní, saně již pádí, každému Ježíšek dáreček shání. Právě teď přišel ten kouzelný čas, alespoň na dálku pozdravuji Vás.  </a:t>
            </a:r>
            <a:endParaRPr lang="cs-CZ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17032"/>
            <a:ext cx="3446909" cy="2400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291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88640"/>
            <a:ext cx="7056784" cy="707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smtClean="0"/>
              <a:t>Odkazy</a:t>
            </a:r>
          </a:p>
          <a:p>
            <a:r>
              <a:rPr lang="cs-CZ" sz="1400" smtClean="0"/>
              <a:t>Obrázky byly použity  z webových stránek:</a:t>
            </a:r>
          </a:p>
          <a:p>
            <a:r>
              <a:rPr lang="cs-CZ" sz="1400" b="1"/>
              <a:t>Stromeček </a:t>
            </a:r>
            <a:r>
              <a:rPr lang="cs-CZ" sz="1400"/>
              <a:t>http://www.google.cz/imgres?q=v%C3%A1no%C4%8Dn%C3%AD+strome%C4%8Dek&amp;hl=cs&amp;biw=1441&amp;bih=654&amp;tbm=isch&amp;tbnid=jFdH-5FrsDrr_M:&amp;imgrefurl=http://mafia2.hrynapc.net/index.php%3Fnovinka%3D62&amp;docid=aiRmpdzbUWSAPM&amp;imgurl=http</a:t>
            </a:r>
            <a:r>
              <a:rPr lang="cs-CZ" sz="1400"/>
              <a:t>://</a:t>
            </a:r>
            <a:r>
              <a:rPr lang="cs-CZ" sz="1400" smtClean="0"/>
              <a:t>mafia2.hrynapc.net/galerie/vanoce.gif&amp;w=400&amp;h=409&amp;ei=YShOUI2kM4XItAbVpoGADQ&amp;zoom=1&amp;iact=hc&amp;vpx=275&amp;vpy=164&amp;dur=161&amp;hovh=227&amp;hovw=222&amp;tx=95&amp;ty=149&amp;sig=116909212397028187337&amp;page=1&amp;tbnh=131&amp;tbnw=129&amp;start=0&amp;ndsp=30&amp;ved=1t:429,r:1,s:0,i:113</a:t>
            </a:r>
          </a:p>
          <a:p>
            <a:endParaRPr lang="cs-CZ" sz="1400"/>
          </a:p>
          <a:p>
            <a:endParaRPr lang="cs-CZ" sz="1400" smtClean="0"/>
          </a:p>
          <a:p>
            <a:endParaRPr lang="cs-CZ" sz="1400" smtClean="0"/>
          </a:p>
          <a:p>
            <a:r>
              <a:rPr lang="cs-CZ" sz="1400"/>
              <a:t>http://www.google.cz/imgres?q=v%C3%A1no%C4%8Dn%C3%AD+strome%C4%8Dek&amp;hl=cs&amp;biw=1441&amp;bih=654&amp;tbm=isch&amp;tbnid=b1opovCHkF0nIM:&amp;imgrefurl=http://jana-koledy.blog.cz/0912/vanocni-stromecky&amp;docid=_I9LJ_0cJrRtAM&amp;imgurl=http</a:t>
            </a:r>
            <a:r>
              <a:rPr lang="cs-CZ" sz="1400"/>
              <a:t>://</a:t>
            </a:r>
            <a:r>
              <a:rPr lang="cs-CZ" sz="1400" smtClean="0"/>
              <a:t>nd02.jxs.cz/465/700/8da7d1789b_57156387_o2.gif&amp;w=303&amp;h=353&amp;ei=YShOUI2kM4XItAbVpoGADQ&amp;zoom=1&amp;iact=hc&amp;vpx=307&amp;vpy=304&amp;dur=385&amp;hovh=242&amp;hovw=208&amp;tx=130&amp;ty=161&amp;sig=116909212397028187337&amp;page=1&amp;tbnh=137&amp;tbnw=118&amp;start=0&amp;ndsp=30&amp;ved=1t:429,r:11,s:0,i:144</a:t>
            </a:r>
          </a:p>
          <a:p>
            <a:endParaRPr lang="cs-CZ" sz="1400"/>
          </a:p>
          <a:p>
            <a:r>
              <a:rPr lang="cs-CZ" sz="1400" b="1" smtClean="0"/>
              <a:t>Betlém</a:t>
            </a:r>
          </a:p>
          <a:p>
            <a:endParaRPr lang="cs-CZ" sz="1400"/>
          </a:p>
          <a:p>
            <a:r>
              <a:rPr lang="cs-CZ" sz="1400" smtClean="0"/>
              <a:t> </a:t>
            </a:r>
            <a:r>
              <a:rPr lang="cs-CZ" sz="1400"/>
              <a:t>http://www.gify.nou.cz/sv3_vanoce1.htm#</a:t>
            </a:r>
          </a:p>
          <a:p>
            <a:endParaRPr lang="cs-CZ" sz="1400" smtClean="0"/>
          </a:p>
          <a:p>
            <a:endParaRPr lang="cs-CZ" sz="1400" smtClean="0"/>
          </a:p>
          <a:p>
            <a:endParaRPr lang="cs-CZ" sz="1400" smtClean="0"/>
          </a:p>
          <a:p>
            <a:endParaRPr lang="cs-CZ" sz="1400"/>
          </a:p>
          <a:p>
            <a:endParaRPr lang="cs-CZ" sz="1400"/>
          </a:p>
          <a:p>
            <a:endParaRPr lang="cs-CZ" sz="1400" smtClean="0"/>
          </a:p>
          <a:p>
            <a:endParaRPr lang="cs-CZ" sz="800"/>
          </a:p>
          <a:p>
            <a:endParaRPr lang="cs-CZ" sz="800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054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76672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smtClean="0"/>
              <a:t>Perník kapr</a:t>
            </a:r>
          </a:p>
          <a:p>
            <a:endParaRPr lang="cs-CZ" sz="1200"/>
          </a:p>
          <a:p>
            <a:r>
              <a:rPr lang="cs-CZ" sz="1200" smtClean="0"/>
              <a:t>http</a:t>
            </a:r>
            <a:r>
              <a:rPr lang="cs-CZ" sz="1200"/>
              <a:t>://www.google.cz/imgres?q=v%C3%A1noce&amp;hl=cs&amp;biw=1441&amp;bih=654&amp;tbm=isch&amp;tbnid=iIDivTAkdFIvSM:&amp;imgrefurl=http://www.restaurant-guide.cz/restaurace-vanoce.html&amp;docid=zFYy4hSjcMOb1M&amp;imgurl=http://www.restaurant-guide.cz/images/akce/vanoce-03.jpg&amp;w=400&amp;h=268&amp;ei=aylOULqcB4LZtAaFwYHABw&amp;zoom=1&amp;iact=hc&amp;vpx=1040&amp;vpy=166&amp;dur=259&amp;hovh=184&amp;hovw=274&amp;tx=132&amp;ty=76&amp;sig=116909212397028187337&amp;page=2&amp;tbnh=146&amp;tbnw=195&amp;start=21&amp;ndsp=28&amp;ved=1t:429,r:12,s:21,i:241</a:t>
            </a:r>
          </a:p>
        </p:txBody>
      </p:sp>
    </p:spTree>
    <p:extLst>
      <p:ext uri="{BB962C8B-B14F-4D97-AF65-F5344CB8AC3E}">
        <p14:creationId xmlns:p14="http://schemas.microsoft.com/office/powerpoint/2010/main" val="121911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232</Words>
  <Application>Microsoft Office PowerPoint</Application>
  <PresentationFormat>Předvádění na obrazovce (4:3)</PresentationFormat>
  <Paragraphs>57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131M</dc:creator>
  <cp:lastModifiedBy>131M</cp:lastModifiedBy>
  <cp:revision>16</cp:revision>
  <dcterms:created xsi:type="dcterms:W3CDTF">2011-12-21T00:24:38Z</dcterms:created>
  <dcterms:modified xsi:type="dcterms:W3CDTF">2012-09-10T18:00:44Z</dcterms:modified>
</cp:coreProperties>
</file>