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6" r:id="rId4"/>
    <p:sldId id="260" r:id="rId5"/>
    <p:sldId id="265" r:id="rId6"/>
    <p:sldId id="266" r:id="rId7"/>
    <p:sldId id="261" r:id="rId8"/>
    <p:sldId id="274" r:id="rId9"/>
    <p:sldId id="267" r:id="rId10"/>
    <p:sldId id="264" r:id="rId11"/>
    <p:sldId id="272" r:id="rId12"/>
    <p:sldId id="275" r:id="rId13"/>
    <p:sldId id="268" r:id="rId14"/>
    <p:sldId id="279" r:id="rId15"/>
    <p:sldId id="278" r:id="rId16"/>
    <p:sldId id="270" r:id="rId17"/>
    <p:sldId id="277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FFB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03_ČJ_19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</a:t>
          </a:r>
          <a:r>
            <a:rPr lang="cs-CZ" sz="2000" dirty="0" smtClean="0">
              <a:solidFill>
                <a:srgbClr val="FF0000"/>
              </a:solidFill>
            </a:rPr>
            <a:t>J – 6.A – Slovesa – slovesné </a:t>
          </a:r>
          <a:r>
            <a:rPr lang="cs-CZ" sz="2000" dirty="0" smtClean="0">
              <a:solidFill>
                <a:srgbClr val="FF0000"/>
              </a:solidFill>
            </a:rPr>
            <a:t>tvary, </a:t>
          </a:r>
          <a:r>
            <a:rPr lang="cs-CZ" sz="2000" dirty="0" err="1" smtClean="0">
              <a:solidFill>
                <a:srgbClr val="FF0000"/>
              </a:solidFill>
            </a:rPr>
            <a:t>rozkaz.způsob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26DE47-BACC-4081-9282-7720FF0F0363}" type="presOf" srcId="{4C35D32F-0EAB-4CD7-82EE-45574DC2A586}" destId="{890E4F0B-2866-4A3F-A3C7-2A14B1797930}" srcOrd="1" destOrd="0" presId="urn:microsoft.com/office/officeart/2005/8/layout/target3"/>
    <dgm:cxn modelId="{B3FFF502-ECEA-440E-84C2-8631C9113945}" type="presOf" srcId="{4C35D32F-0EAB-4CD7-82EE-45574DC2A586}" destId="{8BEBB6EC-1DAA-4CAC-8A25-BC0FCBD5DBD5}" srcOrd="0" destOrd="0" presId="urn:microsoft.com/office/officeart/2005/8/layout/target3"/>
    <dgm:cxn modelId="{398660F6-D82A-4D2D-B4CF-394475867D39}" type="presOf" srcId="{D1B46980-6531-4606-95E6-44980827E919}" destId="{6140AFEC-043D-4C43-A2F9-D0F5331DF3A3}" srcOrd="0" destOrd="0" presId="urn:microsoft.com/office/officeart/2005/8/layout/target3"/>
    <dgm:cxn modelId="{54E0B96C-9344-4C7F-96D7-C97AED63932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1DEA3C-6219-41C9-9638-6BF5AC4A7700}" type="presOf" srcId="{B651F6E3-6281-48DB-9319-2AEAFDAE7572}" destId="{619D679B-A015-4ECF-8348-D1034C574F40}" srcOrd="0" destOrd="0" presId="urn:microsoft.com/office/officeart/2005/8/layout/target3"/>
    <dgm:cxn modelId="{C46BEC49-6AF1-4B8D-A2FD-DF90799346F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EBC6BB-4F7F-40A8-855C-0AF2BCB22FB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6630B84-DB59-460E-8175-E3DCDB7EBE6D}" type="presOf" srcId="{D8197B8C-B260-4A16-BDF4-0947B075E274}" destId="{5A5FFA88-C948-4069-8E93-59FA12366E83}" srcOrd="1" destOrd="0" presId="urn:microsoft.com/office/officeart/2005/8/layout/target3"/>
    <dgm:cxn modelId="{46A1EDD0-E316-44D0-852A-0C05287A1DB4}" type="presOf" srcId="{D1B46980-6531-4606-95E6-44980827E919}" destId="{2BE915AB-18AA-4053-B92C-3BFC9ED204BB}" srcOrd="1" destOrd="0" presId="urn:microsoft.com/office/officeart/2005/8/layout/target3"/>
    <dgm:cxn modelId="{895B3DC9-97E2-4CEE-9EC1-A31FD2F06188}" type="presOf" srcId="{757F3AB3-0718-4624-B441-E567A8F0AB56}" destId="{333A1088-737F-45CB-B68E-254E46348037}" srcOrd="0" destOrd="0" presId="urn:microsoft.com/office/officeart/2005/8/layout/target3"/>
    <dgm:cxn modelId="{1FC2B961-83D8-413E-B3B5-8A43BF109DA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4A4099-52E2-46AF-9F97-52FA8E49B325}" type="presParOf" srcId="{333A1088-737F-45CB-B68E-254E46348037}" destId="{F5ABB229-8D3B-4694-996A-96F23CF14429}" srcOrd="0" destOrd="0" presId="urn:microsoft.com/office/officeart/2005/8/layout/target3"/>
    <dgm:cxn modelId="{B5E83837-E078-4ADE-8DAA-A7EA096845FC}" type="presParOf" srcId="{333A1088-737F-45CB-B68E-254E46348037}" destId="{F41139FD-01EE-4571-8B17-4FB00FC51163}" srcOrd="1" destOrd="0" presId="urn:microsoft.com/office/officeart/2005/8/layout/target3"/>
    <dgm:cxn modelId="{870C60A0-B6A3-4ACF-8ECF-3939BF22B801}" type="presParOf" srcId="{333A1088-737F-45CB-B68E-254E46348037}" destId="{D005CE8C-CC26-4C3E-AC11-E15060ECD759}" srcOrd="2" destOrd="0" presId="urn:microsoft.com/office/officeart/2005/8/layout/target3"/>
    <dgm:cxn modelId="{1836E545-B201-4EC1-BA30-4CF67781398D}" type="presParOf" srcId="{333A1088-737F-45CB-B68E-254E46348037}" destId="{2C702D82-9B77-49B7-9568-BB8EB47C3372}" srcOrd="3" destOrd="0" presId="urn:microsoft.com/office/officeart/2005/8/layout/target3"/>
    <dgm:cxn modelId="{85A60776-203E-4C44-9D03-0A602B92FEBA}" type="presParOf" srcId="{333A1088-737F-45CB-B68E-254E46348037}" destId="{A52A0455-90FF-4808-ABD0-F02540D31D5A}" srcOrd="4" destOrd="0" presId="urn:microsoft.com/office/officeart/2005/8/layout/target3"/>
    <dgm:cxn modelId="{16C1B478-2049-41B9-9CB5-0325F752F644}" type="presParOf" srcId="{333A1088-737F-45CB-B68E-254E46348037}" destId="{6140AFEC-043D-4C43-A2F9-D0F5331DF3A3}" srcOrd="5" destOrd="0" presId="urn:microsoft.com/office/officeart/2005/8/layout/target3"/>
    <dgm:cxn modelId="{429AEAF7-8F6F-4DF4-9841-0D668CAE41D1}" type="presParOf" srcId="{333A1088-737F-45CB-B68E-254E46348037}" destId="{9358AC05-5D7D-4327-9F80-1AD486AEA664}" srcOrd="6" destOrd="0" presId="urn:microsoft.com/office/officeart/2005/8/layout/target3"/>
    <dgm:cxn modelId="{BF644CDA-C357-4E56-9EE0-8A59FEF5933E}" type="presParOf" srcId="{333A1088-737F-45CB-B68E-254E46348037}" destId="{313FC574-E1CD-4FB4-B054-0B805CE0447D}" srcOrd="7" destOrd="0" presId="urn:microsoft.com/office/officeart/2005/8/layout/target3"/>
    <dgm:cxn modelId="{6DF62DF3-A1E0-4439-ACA2-B83FCC244333}" type="presParOf" srcId="{333A1088-737F-45CB-B68E-254E46348037}" destId="{619D679B-A015-4ECF-8348-D1034C574F40}" srcOrd="8" destOrd="0" presId="urn:microsoft.com/office/officeart/2005/8/layout/target3"/>
    <dgm:cxn modelId="{DF3E656B-0037-40AB-A229-518072E20748}" type="presParOf" srcId="{333A1088-737F-45CB-B68E-254E46348037}" destId="{322283A8-4A27-4CDA-BAE3-F381106A9174}" srcOrd="9" destOrd="0" presId="urn:microsoft.com/office/officeart/2005/8/layout/target3"/>
    <dgm:cxn modelId="{5CE4507C-7BBE-4067-B07A-0808DDDF07BC}" type="presParOf" srcId="{333A1088-737F-45CB-B68E-254E46348037}" destId="{FFC9F71D-1B4F-4AD9-A4A6-86ADEFC8AF5C}" srcOrd="10" destOrd="0" presId="urn:microsoft.com/office/officeart/2005/8/layout/target3"/>
    <dgm:cxn modelId="{CD2C25B7-844A-481B-8AE8-FE5779D07432}" type="presParOf" srcId="{333A1088-737F-45CB-B68E-254E46348037}" destId="{25B08C86-7E15-44DC-BE7F-FFB55DD49D12}" srcOrd="11" destOrd="0" presId="urn:microsoft.com/office/officeart/2005/8/layout/target3"/>
    <dgm:cxn modelId="{102D2361-4261-4C35-BAA4-711AD0554C07}" type="presParOf" srcId="{333A1088-737F-45CB-B68E-254E46348037}" destId="{76644BE8-9D7C-4C09-B250-3D10AF48CBB7}" srcOrd="12" destOrd="0" presId="urn:microsoft.com/office/officeart/2005/8/layout/target3"/>
    <dgm:cxn modelId="{801019A4-82DD-48BD-8B82-02B23955D800}" type="presParOf" srcId="{333A1088-737F-45CB-B68E-254E46348037}" destId="{EE85B701-7295-41C0-BA7A-34D3756A2AE6}" srcOrd="13" destOrd="0" presId="urn:microsoft.com/office/officeart/2005/8/layout/target3"/>
    <dgm:cxn modelId="{3F2C7EE6-6951-43B5-B40B-D4F400CC1F79}" type="presParOf" srcId="{333A1088-737F-45CB-B68E-254E46348037}" destId="{8BEBB6EC-1DAA-4CAC-8A25-BC0FCBD5DBD5}" srcOrd="14" destOrd="0" presId="urn:microsoft.com/office/officeart/2005/8/layout/target3"/>
    <dgm:cxn modelId="{42FBF7D0-6F14-455F-A8BA-610083DB604C}" type="presParOf" srcId="{333A1088-737F-45CB-B68E-254E46348037}" destId="{AED2198E-93D5-4001-81B4-73124B309672}" srcOrd="15" destOrd="0" presId="urn:microsoft.com/office/officeart/2005/8/layout/target3"/>
    <dgm:cxn modelId="{CAAFF1C2-EA7C-4860-8DDC-C3661E10814F}" type="presParOf" srcId="{333A1088-737F-45CB-B68E-254E46348037}" destId="{2BE915AB-18AA-4053-B92C-3BFC9ED204BB}" srcOrd="16" destOrd="0" presId="urn:microsoft.com/office/officeart/2005/8/layout/target3"/>
    <dgm:cxn modelId="{BEA24ADE-D67A-443D-A41D-A97776C9D6C4}" type="presParOf" srcId="{333A1088-737F-45CB-B68E-254E46348037}" destId="{6BB5E863-4638-4E1D-BFDE-399D028AC4ED}" srcOrd="17" destOrd="0" presId="urn:microsoft.com/office/officeart/2005/8/layout/target3"/>
    <dgm:cxn modelId="{8F0DD364-DF5E-4103-BA5A-30AA16DFA005}" type="presParOf" srcId="{333A1088-737F-45CB-B68E-254E46348037}" destId="{5A5FFA88-C948-4069-8E93-59FA12366E83}" srcOrd="18" destOrd="0" presId="urn:microsoft.com/office/officeart/2005/8/layout/target3"/>
    <dgm:cxn modelId="{126C19E9-31DD-4243-8C5D-BFDE6B9210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03_ČJ_19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</a:t>
          </a:r>
          <a:r>
            <a:rPr lang="cs-CZ" sz="2000" kern="1200" dirty="0" smtClean="0">
              <a:solidFill>
                <a:srgbClr val="FF0000"/>
              </a:solidFill>
            </a:rPr>
            <a:t>J – 6.A – Slovesa – slovesné </a:t>
          </a:r>
          <a:r>
            <a:rPr lang="cs-CZ" sz="2000" kern="1200" dirty="0" smtClean="0">
              <a:solidFill>
                <a:srgbClr val="FF0000"/>
              </a:solidFill>
            </a:rPr>
            <a:t>tvary, </a:t>
          </a:r>
          <a:r>
            <a:rPr lang="cs-CZ" sz="2000" kern="1200" dirty="0" err="1" smtClean="0">
              <a:solidFill>
                <a:srgbClr val="FF0000"/>
              </a:solidFill>
            </a:rPr>
            <a:t>rozkaz.způsob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D2D4C-E1B0-4FBC-AF9A-B67C59CCBD9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1A21C3-31CB-40AD-B779-17EA9A1D8A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961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9855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7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/>
              <a:t>Materiál je určen k výkladu a procvičení učiva o slovesech, </a:t>
            </a:r>
            <a:r>
              <a:rPr lang="cs-CZ" sz="2000" dirty="0" smtClean="0"/>
              <a:t>                                  o </a:t>
            </a:r>
            <a:r>
              <a:rPr lang="cs-CZ" sz="2000" dirty="0"/>
              <a:t>jednotlivých slovesných tvarech. Učivo je nejdříve vysvětleno, ukázáno  na příkladech. Poté si žáci procvičí probírané učivo a zkontrolují správnost svých odpovědí. </a:t>
            </a:r>
          </a:p>
          <a:p>
            <a:pPr algn="just"/>
            <a:r>
              <a:rPr lang="cs-CZ" sz="2000" dirty="0"/>
              <a:t>Práce s prezentací vyplnila podstatnou část hodiny. Byla velmi jednoduchá. Učivo bylo nejdříve vysvětleno. Žáci pak plnili jednotlivé úkoly jako samostatnou práci.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7999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SLOVESNÉ TVARY JEDNODUCHÉ, SLOŽENÉ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893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děj</a:t>
            </a:r>
          </a:p>
          <a:p>
            <a:r>
              <a:rPr lang="cs-CZ" dirty="0"/>
              <a:t>s</a:t>
            </a:r>
            <a:r>
              <a:rPr lang="cs-CZ" dirty="0" smtClean="0"/>
              <a:t>lova ohebná, časují se </a:t>
            </a:r>
          </a:p>
          <a:p>
            <a:r>
              <a:rPr lang="cs-CZ" dirty="0"/>
              <a:t>u</a:t>
            </a:r>
            <a:r>
              <a:rPr lang="cs-CZ" dirty="0" smtClean="0"/>
              <a:t>rčujeme osobu, číslo, způsob a čas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4916851"/>
              </p:ext>
            </p:extLst>
          </p:nvPr>
        </p:nvGraphicFramePr>
        <p:xfrm>
          <a:off x="539551" y="4077072"/>
          <a:ext cx="7776864" cy="17281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KLE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11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4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18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VÁŠ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10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7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17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ČEL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12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KÁŠ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2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CU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14</a:t>
                      </a:r>
                      <a:endParaRPr lang="cs-CZ" sz="2400" baseline="-250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ZA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6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JÍ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15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ŽVÝ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LAL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8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PRA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13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3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16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HRÁ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9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SEŠ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5</a:t>
                      </a:r>
                      <a:endParaRPr lang="cs-CZ" sz="2400" baseline="-25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690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děj</a:t>
            </a:r>
          </a:p>
          <a:p>
            <a:r>
              <a:rPr lang="cs-CZ" dirty="0"/>
              <a:t>s</a:t>
            </a:r>
            <a:r>
              <a:rPr lang="cs-CZ" dirty="0" smtClean="0"/>
              <a:t>lova ohebná, časují se </a:t>
            </a:r>
          </a:p>
          <a:p>
            <a:r>
              <a:rPr lang="cs-CZ" dirty="0"/>
              <a:t>u</a:t>
            </a:r>
            <a:r>
              <a:rPr lang="cs-CZ" dirty="0" smtClean="0"/>
              <a:t>rčujeme osobu, číslo, způsob a čas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050949"/>
              </p:ext>
            </p:extLst>
          </p:nvPr>
        </p:nvGraphicFramePr>
        <p:xfrm>
          <a:off x="539551" y="4077072"/>
          <a:ext cx="7776864" cy="17281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KLE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11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4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18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VÁŠ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10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7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17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ČEL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12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KÁŠ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2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CU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14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ZA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6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JÍ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15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ŽVÝ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LAL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8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PRA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13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3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PE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16</a:t>
                      </a:r>
                      <a:endParaRPr lang="cs-CZ" sz="24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HRÁ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9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SEŠ</a:t>
                      </a:r>
                    </a:p>
                    <a:p>
                      <a:pPr algn="ctr"/>
                      <a:r>
                        <a:rPr lang="cs-CZ" sz="2400" baseline="-25000" dirty="0" smtClean="0"/>
                        <a:t>5</a:t>
                      </a:r>
                      <a:endParaRPr lang="cs-CZ" sz="2400" baseline="-25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4679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ŽVÝKÁŠ – os. 2. č. jednotné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/>
              <a:t>o</a:t>
            </a:r>
            <a:r>
              <a:rPr lang="cs-CZ" dirty="0" smtClean="0"/>
              <a:t>znam. </a:t>
            </a:r>
            <a:r>
              <a:rPr lang="cs-CZ" dirty="0"/>
              <a:t>č</a:t>
            </a:r>
            <a:r>
              <a:rPr lang="cs-CZ" dirty="0" smtClean="0"/>
              <a:t>as přít.</a:t>
            </a:r>
          </a:p>
          <a:p>
            <a:r>
              <a:rPr lang="cs-CZ" dirty="0" smtClean="0"/>
              <a:t>PŘINESEŠ – os. 2. č. jednotné </a:t>
            </a:r>
            <a:r>
              <a:rPr lang="cs-CZ" dirty="0" err="1" smtClean="0"/>
              <a:t>zp</a:t>
            </a:r>
            <a:r>
              <a:rPr lang="cs-CZ" dirty="0" smtClean="0"/>
              <a:t>. oznam. čas bud.</a:t>
            </a:r>
          </a:p>
          <a:p>
            <a:r>
              <a:rPr lang="cs-CZ" dirty="0" smtClean="0"/>
              <a:t>ZAVOLAL – os. 3. č. jednotné </a:t>
            </a:r>
            <a:r>
              <a:rPr lang="cs-CZ" dirty="0" err="1" smtClean="0"/>
              <a:t>zp</a:t>
            </a:r>
            <a:r>
              <a:rPr lang="cs-CZ" dirty="0" smtClean="0"/>
              <a:t>. oznam. čas. min.</a:t>
            </a:r>
          </a:p>
          <a:p>
            <a:r>
              <a:rPr lang="cs-CZ" dirty="0" smtClean="0"/>
              <a:t>HRÁVÁŠ – os.2. č. jednotné </a:t>
            </a:r>
            <a:r>
              <a:rPr lang="cs-CZ" dirty="0" err="1" smtClean="0"/>
              <a:t>zp</a:t>
            </a:r>
            <a:r>
              <a:rPr lang="cs-CZ" dirty="0" smtClean="0"/>
              <a:t>. oznam. čas přít.</a:t>
            </a:r>
          </a:p>
          <a:p>
            <a:r>
              <a:rPr lang="cs-CZ" dirty="0" smtClean="0"/>
              <a:t>KLEČEL - </a:t>
            </a:r>
            <a:r>
              <a:rPr lang="cs-CZ" dirty="0"/>
              <a:t>os. </a:t>
            </a:r>
            <a:r>
              <a:rPr lang="cs-CZ" dirty="0" smtClean="0"/>
              <a:t>3. </a:t>
            </a:r>
            <a:r>
              <a:rPr lang="cs-CZ" dirty="0"/>
              <a:t>č. jednotné </a:t>
            </a:r>
            <a:r>
              <a:rPr lang="cs-CZ" dirty="0" err="1"/>
              <a:t>zp</a:t>
            </a:r>
            <a:r>
              <a:rPr lang="cs-CZ" dirty="0"/>
              <a:t>. oznam. čas </a:t>
            </a:r>
            <a:r>
              <a:rPr lang="cs-CZ" dirty="0" smtClean="0"/>
              <a:t>min.</a:t>
            </a:r>
          </a:p>
          <a:p>
            <a:r>
              <a:rPr lang="cs-CZ" dirty="0" smtClean="0"/>
              <a:t>PRACUJÍ -</a:t>
            </a:r>
            <a:r>
              <a:rPr lang="cs-CZ" dirty="0"/>
              <a:t>os. </a:t>
            </a:r>
            <a:r>
              <a:rPr lang="cs-CZ" dirty="0" smtClean="0"/>
              <a:t>3. </a:t>
            </a:r>
            <a:r>
              <a:rPr lang="cs-CZ" dirty="0"/>
              <a:t>č. </a:t>
            </a:r>
            <a:r>
              <a:rPr lang="cs-CZ" dirty="0" smtClean="0"/>
              <a:t>množné </a:t>
            </a:r>
            <a:r>
              <a:rPr lang="cs-CZ" dirty="0" err="1"/>
              <a:t>zp</a:t>
            </a:r>
            <a:r>
              <a:rPr lang="cs-CZ" dirty="0"/>
              <a:t>. oznam. čas přít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PEČEME – os. 1. č. množné </a:t>
            </a:r>
            <a:r>
              <a:rPr lang="cs-CZ" dirty="0" err="1" smtClean="0"/>
              <a:t>zp</a:t>
            </a:r>
            <a:r>
              <a:rPr lang="cs-CZ" dirty="0" smtClean="0"/>
              <a:t>. oznam. </a:t>
            </a:r>
            <a:r>
              <a:rPr lang="cs-CZ" dirty="0"/>
              <a:t>č</a:t>
            </a:r>
            <a:r>
              <a:rPr lang="cs-CZ" dirty="0" smtClean="0"/>
              <a:t>as přít.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67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Slovesné tvary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URČITÉ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NEURČITÉ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svým tvarem vyjádří osobu, číslo, způsob a čas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např. PRACUJEME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s. 1. </a:t>
            </a:r>
          </a:p>
          <a:p>
            <a:pPr marL="0" indent="0">
              <a:buNone/>
            </a:pPr>
            <a:r>
              <a:rPr lang="cs-CZ" dirty="0" smtClean="0"/>
              <a:t>č. množné </a:t>
            </a:r>
          </a:p>
          <a:p>
            <a:pPr marL="0" indent="0">
              <a:buNone/>
            </a:pPr>
            <a:r>
              <a:rPr lang="cs-CZ" dirty="0" err="1" smtClean="0"/>
              <a:t>zp</a:t>
            </a:r>
            <a:r>
              <a:rPr lang="cs-CZ" dirty="0" smtClean="0"/>
              <a:t>. oznamovací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as . přítomný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vým tvarem nedokáží vyjádřit osobu, číslo, způsob a čas</a:t>
            </a:r>
          </a:p>
          <a:p>
            <a:r>
              <a:rPr lang="cs-CZ" dirty="0"/>
              <a:t>n</a:t>
            </a:r>
            <a:r>
              <a:rPr lang="cs-CZ" dirty="0" smtClean="0"/>
              <a:t>emůžeme u nich určovat tyto mluvnické kategorie</a:t>
            </a:r>
          </a:p>
          <a:p>
            <a:r>
              <a:rPr lang="cs-CZ" dirty="0"/>
              <a:t>n</a:t>
            </a:r>
            <a:r>
              <a:rPr lang="cs-CZ" dirty="0" smtClean="0"/>
              <a:t>apř.   PRACOVAT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(infinitiv, neurčitek)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09124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URČITÉ TVARY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NEURČITÉ TVARY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ŽVÝKÁŠ</a:t>
            </a:r>
          </a:p>
          <a:p>
            <a:r>
              <a:rPr lang="cs-CZ" sz="2800" dirty="0" smtClean="0"/>
              <a:t>PŘINESEŠ</a:t>
            </a:r>
            <a:endParaRPr lang="cs-CZ" sz="2800" dirty="0"/>
          </a:p>
          <a:p>
            <a:r>
              <a:rPr lang="cs-CZ" sz="2800" dirty="0"/>
              <a:t>ZAVOLAL</a:t>
            </a:r>
          </a:p>
          <a:p>
            <a:r>
              <a:rPr lang="cs-CZ" sz="2800" dirty="0"/>
              <a:t>HRÁVÁŠ.</a:t>
            </a:r>
          </a:p>
          <a:p>
            <a:r>
              <a:rPr lang="cs-CZ" sz="2800" dirty="0"/>
              <a:t>KLEČEL </a:t>
            </a:r>
          </a:p>
          <a:p>
            <a:r>
              <a:rPr lang="cs-CZ" sz="2800" dirty="0"/>
              <a:t>PRACUJÍ </a:t>
            </a:r>
          </a:p>
          <a:p>
            <a:r>
              <a:rPr lang="cs-CZ" sz="2800" dirty="0" smtClean="0"/>
              <a:t>PEČEME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ŽVÝKAT</a:t>
            </a:r>
          </a:p>
          <a:p>
            <a:r>
              <a:rPr lang="cs-CZ" sz="2800" dirty="0" smtClean="0"/>
              <a:t>PŘINÉST</a:t>
            </a:r>
          </a:p>
          <a:p>
            <a:r>
              <a:rPr lang="cs-CZ" sz="2800" dirty="0" smtClean="0"/>
              <a:t>ZAVOLAT</a:t>
            </a:r>
          </a:p>
          <a:p>
            <a:r>
              <a:rPr lang="cs-CZ" sz="2800" dirty="0" smtClean="0"/>
              <a:t>HRÁVAT</a:t>
            </a:r>
          </a:p>
          <a:p>
            <a:r>
              <a:rPr lang="cs-CZ" sz="2800" dirty="0" smtClean="0"/>
              <a:t>KLEČET</a:t>
            </a:r>
          </a:p>
          <a:p>
            <a:r>
              <a:rPr lang="cs-CZ" sz="2800" dirty="0" smtClean="0"/>
              <a:t>PRACOVAT</a:t>
            </a:r>
          </a:p>
          <a:p>
            <a:r>
              <a:rPr lang="cs-CZ" sz="2800" dirty="0" smtClean="0"/>
              <a:t>PÉCT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50054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Slovesné tvary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jednoduché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/>
              <a:t>složené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vyjádřené jen jedním </a:t>
            </a:r>
            <a:r>
              <a:rPr lang="cs-CZ" dirty="0" smtClean="0"/>
              <a:t>slovem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např</a:t>
            </a:r>
            <a:r>
              <a:rPr lang="cs-CZ" dirty="0"/>
              <a:t>. 	</a:t>
            </a:r>
            <a:r>
              <a:rPr lang="cs-CZ" dirty="0" smtClean="0"/>
              <a:t>PRACOVAT</a:t>
            </a:r>
            <a:r>
              <a:rPr lang="cs-CZ" dirty="0"/>
              <a:t>		MALUJE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ZAZPÍVÁME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BĚHAJÍ</a:t>
            </a:r>
            <a:r>
              <a:rPr lang="cs-CZ" dirty="0"/>
              <a:t>		DOSTANE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vyjádřené  dvěma a více </a:t>
            </a:r>
            <a:r>
              <a:rPr lang="cs-CZ" dirty="0" smtClean="0"/>
              <a:t>slovy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např</a:t>
            </a:r>
            <a:r>
              <a:rPr lang="cs-CZ" dirty="0"/>
              <a:t>.	SÁZEL JSEM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VYTVOŘILI </a:t>
            </a:r>
            <a:r>
              <a:rPr lang="cs-CZ" dirty="0"/>
              <a:t>BYCHOM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BUDE </a:t>
            </a:r>
            <a:r>
              <a:rPr lang="cs-CZ" dirty="0"/>
              <a:t>MALOVAT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BUDU </a:t>
            </a:r>
            <a:r>
              <a:rPr lang="cs-CZ" dirty="0"/>
              <a:t>STUDOVAT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65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PAMATUJ!!!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šechny tvary sloves v minulém čase mají složené tvary</a:t>
            </a:r>
          </a:p>
          <a:p>
            <a:r>
              <a:rPr lang="cs-CZ" dirty="0" smtClean="0"/>
              <a:t>platí i pro tvary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3.osoby č.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jedn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množ.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např. 	(on) se smál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ve staré češtině tvar 	ŘEKL JEST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			ŘEKLI JSOU</a:t>
            </a:r>
          </a:p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vratná slovesa jsou brána jako tvary jednoduché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5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slovesné tvary jednoduché a složené: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ŽVÝKÁŠ</a:t>
            </a:r>
          </a:p>
          <a:p>
            <a:r>
              <a:rPr lang="cs-CZ" sz="2800" dirty="0" smtClean="0"/>
              <a:t>PŘINESEŠ</a:t>
            </a:r>
            <a:endParaRPr lang="cs-CZ" sz="2800" dirty="0"/>
          </a:p>
          <a:p>
            <a:r>
              <a:rPr lang="cs-CZ" sz="2800" dirty="0"/>
              <a:t>ZAVOLAL</a:t>
            </a:r>
          </a:p>
          <a:p>
            <a:r>
              <a:rPr lang="cs-CZ" sz="2800" dirty="0" smtClean="0"/>
              <a:t>HRÁVÁŠ</a:t>
            </a:r>
            <a:endParaRPr lang="cs-CZ" sz="2800" dirty="0"/>
          </a:p>
          <a:p>
            <a:r>
              <a:rPr lang="cs-CZ" sz="2800" dirty="0"/>
              <a:t>KLEČEL </a:t>
            </a:r>
          </a:p>
          <a:p>
            <a:r>
              <a:rPr lang="cs-CZ" sz="2800" dirty="0"/>
              <a:t>PRACUJÍ </a:t>
            </a:r>
          </a:p>
          <a:p>
            <a:r>
              <a:rPr lang="cs-CZ" sz="2800" dirty="0" smtClean="0"/>
              <a:t>PEČEME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291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slovesné tvary jednoduché </a:t>
            </a:r>
            <a:r>
              <a:rPr lang="cs-CZ" smtClean="0"/>
              <a:t>a složené: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ŽVÝKÁŠ</a:t>
            </a:r>
          </a:p>
          <a:p>
            <a:r>
              <a:rPr lang="cs-CZ" sz="2800" dirty="0" smtClean="0"/>
              <a:t>PŘINESEŠ</a:t>
            </a:r>
            <a:endParaRPr lang="cs-CZ" sz="2800" dirty="0"/>
          </a:p>
          <a:p>
            <a:r>
              <a:rPr lang="cs-CZ" sz="2800" dirty="0">
                <a:solidFill>
                  <a:srgbClr val="FF0000"/>
                </a:solidFill>
              </a:rPr>
              <a:t>ZAVOLAL</a:t>
            </a:r>
          </a:p>
          <a:p>
            <a:r>
              <a:rPr lang="cs-CZ" sz="2800" dirty="0" smtClean="0"/>
              <a:t>HRÁVÁŠ</a:t>
            </a:r>
            <a:endParaRPr lang="cs-CZ" sz="2800" dirty="0"/>
          </a:p>
          <a:p>
            <a:r>
              <a:rPr lang="cs-CZ" sz="2800" dirty="0">
                <a:solidFill>
                  <a:srgbClr val="FF0000"/>
                </a:solidFill>
              </a:rPr>
              <a:t>KLEČEL </a:t>
            </a:r>
          </a:p>
          <a:p>
            <a:r>
              <a:rPr lang="cs-CZ" sz="2800" dirty="0"/>
              <a:t>PRACUJÍ </a:t>
            </a:r>
          </a:p>
          <a:p>
            <a:r>
              <a:rPr lang="cs-CZ" sz="2800" dirty="0" smtClean="0"/>
              <a:t>PEČEME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375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ROZAKZOVÁCÍ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yjadřuje děj, který má někdo uskutečnit</a:t>
            </a:r>
          </a:p>
          <a:p>
            <a:r>
              <a:rPr lang="cs-CZ" dirty="0" smtClean="0"/>
              <a:t>PROSBA, ZÁKAZ, ROZKAZ</a:t>
            </a:r>
          </a:p>
          <a:p>
            <a:r>
              <a:rPr lang="cs-CZ" dirty="0"/>
              <a:t>t</a:t>
            </a:r>
            <a:r>
              <a:rPr lang="cs-CZ" dirty="0" smtClean="0"/>
              <a:t>vary je pro: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2.osobu čísla jednotného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1. osobu čísla množného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2. osobu čísla množného</a:t>
            </a:r>
          </a:p>
          <a:p>
            <a:pPr marL="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 </a:t>
            </a:r>
            <a:r>
              <a:rPr lang="cs-CZ" b="1" dirty="0" smtClean="0"/>
              <a:t>UČ SE!	UČME SE!	UČTE SE!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843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Vytvoř rozkazovací způsob: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ŽVÝKÁŠ</a:t>
            </a:r>
          </a:p>
          <a:p>
            <a:r>
              <a:rPr lang="cs-CZ" sz="2800" dirty="0" smtClean="0"/>
              <a:t>PŘINESEŠ</a:t>
            </a:r>
            <a:endParaRPr lang="cs-CZ" sz="2800" dirty="0"/>
          </a:p>
          <a:p>
            <a:r>
              <a:rPr lang="cs-CZ" sz="2800" dirty="0"/>
              <a:t>ZAVOLAL</a:t>
            </a:r>
          </a:p>
          <a:p>
            <a:r>
              <a:rPr lang="cs-CZ" sz="2800" dirty="0" smtClean="0"/>
              <a:t>HRÁVÁŠ</a:t>
            </a:r>
            <a:endParaRPr lang="cs-CZ" sz="2800" dirty="0"/>
          </a:p>
          <a:p>
            <a:r>
              <a:rPr lang="cs-CZ" sz="2800" dirty="0"/>
              <a:t>KLEČEL </a:t>
            </a:r>
          </a:p>
          <a:p>
            <a:r>
              <a:rPr lang="cs-CZ" sz="2800" dirty="0"/>
              <a:t>PRACUJÍ </a:t>
            </a:r>
          </a:p>
          <a:p>
            <a:r>
              <a:rPr lang="cs-CZ" sz="2800" dirty="0" smtClean="0"/>
              <a:t>PEČEME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172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rozkazovací způsob: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79296" cy="4389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ŽVÝKÁŠ		ŽVÝKEJ, ŽVÝKEJME, ŽVÝKEJTE</a:t>
            </a:r>
            <a:endParaRPr lang="cs-CZ" sz="2800" dirty="0"/>
          </a:p>
          <a:p>
            <a:r>
              <a:rPr lang="cs-CZ" sz="2800" dirty="0" smtClean="0"/>
              <a:t>PŘINESEŠ	PŘINES, PŘINESME, PŘINESTE</a:t>
            </a:r>
            <a:endParaRPr lang="cs-CZ" sz="2800" dirty="0"/>
          </a:p>
          <a:p>
            <a:r>
              <a:rPr lang="cs-CZ" sz="2800" dirty="0" smtClean="0"/>
              <a:t>ZAVOLAL	ZAVOLEJ, ZAVOLEJME, ZAVOLEJTE</a:t>
            </a:r>
            <a:endParaRPr lang="cs-CZ" sz="2800" dirty="0"/>
          </a:p>
          <a:p>
            <a:r>
              <a:rPr lang="cs-CZ" sz="2800" dirty="0" smtClean="0"/>
              <a:t>HRÁVÁŠ		HRAJ, HRAJME, HRAJTE 	(</a:t>
            </a:r>
            <a:r>
              <a:rPr lang="cs-CZ" sz="2800" dirty="0" err="1" smtClean="0"/>
              <a:t>hrej</a:t>
            </a:r>
            <a:r>
              <a:rPr lang="cs-CZ" sz="2800" dirty="0" smtClean="0"/>
              <a:t>)</a:t>
            </a:r>
            <a:endParaRPr lang="cs-CZ" sz="2800" dirty="0"/>
          </a:p>
          <a:p>
            <a:r>
              <a:rPr lang="cs-CZ" sz="2800" dirty="0"/>
              <a:t>KLEČEL </a:t>
            </a:r>
            <a:r>
              <a:rPr lang="cs-CZ" sz="2800" dirty="0" smtClean="0"/>
              <a:t>		KLEČ, KLEČMĚ, KLEČTE</a:t>
            </a:r>
            <a:endParaRPr lang="cs-CZ" sz="2800" dirty="0"/>
          </a:p>
          <a:p>
            <a:r>
              <a:rPr lang="cs-CZ" sz="2800" dirty="0"/>
              <a:t>PRACUJÍ </a:t>
            </a:r>
            <a:r>
              <a:rPr lang="cs-CZ" sz="2800" dirty="0" smtClean="0"/>
              <a:t>		PRACUJ, PRACUJME, PRACUJTE</a:t>
            </a:r>
            <a:endParaRPr lang="cs-CZ" sz="2800" dirty="0"/>
          </a:p>
          <a:p>
            <a:r>
              <a:rPr lang="cs-CZ" sz="2800" dirty="0" smtClean="0"/>
              <a:t>PEČEME		PEČ, PEČME, PEČTE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231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správný tvar rozkazovacího způsobu </a:t>
            </a:r>
            <a:br>
              <a:rPr lang="cs-CZ" sz="2400" dirty="0" smtClean="0"/>
            </a:br>
            <a:r>
              <a:rPr lang="cs-CZ" sz="2400" dirty="0" smtClean="0"/>
              <a:t>(pro 2.osobu čísla množného)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(Nejíst) </a:t>
            </a:r>
            <a:r>
              <a:rPr lang="cs-CZ" dirty="0"/>
              <a:t>___________ </a:t>
            </a:r>
            <a:r>
              <a:rPr lang="cs-CZ" dirty="0" smtClean="0"/>
              <a:t>tolik sladkostí!</a:t>
            </a:r>
          </a:p>
          <a:p>
            <a:pPr marL="0" indent="0">
              <a:buNone/>
            </a:pPr>
            <a:r>
              <a:rPr lang="cs-CZ" dirty="0"/>
              <a:t>(Nepít) ___________ černou kávu.</a:t>
            </a:r>
          </a:p>
          <a:p>
            <a:pPr marL="0" indent="0">
              <a:buNone/>
            </a:pPr>
            <a:r>
              <a:rPr lang="cs-CZ" dirty="0" smtClean="0"/>
              <a:t>(Být) </a:t>
            </a:r>
            <a:r>
              <a:rPr lang="cs-CZ" dirty="0"/>
              <a:t>___________ </a:t>
            </a:r>
            <a:r>
              <a:rPr lang="cs-CZ" dirty="0" smtClean="0"/>
              <a:t> slušní ke starším lidem!</a:t>
            </a:r>
          </a:p>
          <a:p>
            <a:pPr marL="0" indent="0">
              <a:buNone/>
            </a:pPr>
            <a:r>
              <a:rPr lang="cs-CZ" dirty="0"/>
              <a:t>(Poprosit) ___________  ji o pomoc.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Koupit) ___________  mi taky tu knihu! 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tuto akci se (přihlásit) ___________ co nejdřív.</a:t>
            </a:r>
          </a:p>
          <a:p>
            <a:pPr marL="0" indent="0">
              <a:buNone/>
            </a:pPr>
            <a:r>
              <a:rPr lang="cs-CZ" dirty="0"/>
              <a:t>(Pozvat) ___________  i své rodiče.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15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správný tvar rozkazovacího způsobu </a:t>
            </a:r>
            <a:br>
              <a:rPr lang="cs-CZ" sz="2400" dirty="0" smtClean="0"/>
            </a:br>
            <a:r>
              <a:rPr lang="cs-CZ" sz="2400" dirty="0" smtClean="0"/>
              <a:t>(pro 2.osobu čísla množného)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(Nejíst)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Nejezte</a:t>
            </a:r>
            <a:r>
              <a:rPr lang="cs-CZ" dirty="0"/>
              <a:t> tolik sladkostí!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Nepít)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Nepijte </a:t>
            </a:r>
            <a:r>
              <a:rPr lang="cs-CZ" dirty="0"/>
              <a:t>černou kávu.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Být)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Buďte </a:t>
            </a:r>
            <a:r>
              <a:rPr lang="cs-CZ" dirty="0"/>
              <a:t>slušní ke starším lidem!</a:t>
            </a:r>
          </a:p>
          <a:p>
            <a:pPr marL="0" indent="0">
              <a:buNone/>
            </a:pPr>
            <a:r>
              <a:rPr lang="cs-CZ" dirty="0"/>
              <a:t>(Poprosit)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Poproste </a:t>
            </a:r>
            <a:r>
              <a:rPr lang="cs-CZ" dirty="0"/>
              <a:t>ji o pomoc.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Koupit)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Kupte</a:t>
            </a:r>
            <a:r>
              <a:rPr lang="cs-CZ" dirty="0"/>
              <a:t>  mi taky tu knihu!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 tuto akci se (přihlásit)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přihlaste se</a:t>
            </a:r>
            <a:r>
              <a:rPr lang="cs-CZ" dirty="0"/>
              <a:t> co nejdřív.</a:t>
            </a:r>
          </a:p>
          <a:p>
            <a:pPr marL="0" indent="0">
              <a:buNone/>
            </a:pPr>
            <a:r>
              <a:rPr lang="cs-CZ" dirty="0"/>
              <a:t>(Pozvat)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Pozvěte </a:t>
            </a:r>
            <a:r>
              <a:rPr lang="cs-CZ" dirty="0"/>
              <a:t>i své rodiče.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4506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 - vlastní práce autora</a:t>
            </a:r>
          </a:p>
        </p:txBody>
      </p:sp>
    </p:spTree>
    <p:extLst>
      <p:ext uri="{BB962C8B-B14F-4D97-AF65-F5344CB8AC3E}">
        <p14:creationId xmlns:p14="http://schemas.microsoft.com/office/powerpoint/2010/main" val="2179685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257</TotalTime>
  <Words>623</Words>
  <Application>Microsoft Office PowerPoint</Application>
  <PresentationFormat>Předvádění na obrazovce (4:3)</PresentationFormat>
  <Paragraphs>207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anotace</vt:lpstr>
      <vt:lpstr>SLOVESA</vt:lpstr>
      <vt:lpstr>SLOVESA</vt:lpstr>
      <vt:lpstr>SLOVESA</vt:lpstr>
      <vt:lpstr>ŘEŠENÍ:</vt:lpstr>
      <vt:lpstr>Slovesné tvary</vt:lpstr>
      <vt:lpstr>ŘEŠENÍ:</vt:lpstr>
      <vt:lpstr>Slovesné tvary</vt:lpstr>
      <vt:lpstr>PAMATUJ!!!</vt:lpstr>
      <vt:lpstr>Urči slovesné tvary jednoduché a složené:</vt:lpstr>
      <vt:lpstr>Urči slovesné tvary jednoduché a složené:</vt:lpstr>
      <vt:lpstr>ROZAKZOVÁCÍ ZPŮSOB</vt:lpstr>
      <vt:lpstr>Vytvoř rozkazovací způsob:</vt:lpstr>
      <vt:lpstr>Vytvoř rozkazovací způsob:</vt:lpstr>
      <vt:lpstr>Doplň správný tvar rozkazovacího způsobu  (pro 2.osobu čísla množného)</vt:lpstr>
      <vt:lpstr>Doplň správný tvar rozkazovacího způsobu  (pro 2.osobu čísla množného)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54</cp:revision>
  <dcterms:created xsi:type="dcterms:W3CDTF">2011-11-28T19:08:15Z</dcterms:created>
  <dcterms:modified xsi:type="dcterms:W3CDTF">2011-12-06T20:28:08Z</dcterms:modified>
</cp:coreProperties>
</file>