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A9F5E-A002-42CF-BA30-E73062EA780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30C7E2E-A573-4CA4-9C68-FAADA18ABA0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oklasa.cz/metr-krejcovsky-150cm-slozeny-v-krabicce-x128083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4829282"/>
              </p:ext>
            </p:extLst>
          </p:nvPr>
        </p:nvGraphicFramePr>
        <p:xfrm>
          <a:off x="611560" y="1844824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ZŠ a MŠ T. G. Masaryka Fulnek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Mgr</a:t>
                      </a:r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. Dagmar Šaflová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>
                          <a:solidFill>
                            <a:schemeClr val="tx1"/>
                          </a:solidFill>
                        </a:rPr>
                        <a:t>VY_32_INOVACE_M.2.5-1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Jednotky délky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CZ.1.07/1.4.00/21.0903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1128"/>
            <a:ext cx="626745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10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1628775"/>
            <a:ext cx="6400800" cy="1752600"/>
          </a:xfrm>
        </p:spPr>
        <p:txBody>
          <a:bodyPr/>
          <a:lstStyle/>
          <a:p>
            <a:endParaRPr lang="cs-CZ" smtClean="0"/>
          </a:p>
          <a:p>
            <a:endParaRPr lang="cs-CZ"/>
          </a:p>
          <a:p>
            <a:endParaRPr lang="cs-CZ" smtClean="0"/>
          </a:p>
          <a:p>
            <a:endParaRPr lang="cs-CZ"/>
          </a:p>
          <a:p>
            <a:endParaRPr lang="cs-CZ" smtClean="0"/>
          </a:p>
          <a:p>
            <a:endParaRPr lang="cs-CZ"/>
          </a:p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476672"/>
            <a:ext cx="8229600" cy="990600"/>
          </a:xfrm>
        </p:spPr>
        <p:txBody>
          <a:bodyPr/>
          <a:lstStyle/>
          <a:p>
            <a:r>
              <a:rPr lang="cs-CZ" sz="3200" smtClean="0"/>
              <a:t>Jednotky délky</a:t>
            </a:r>
            <a:endParaRPr lang="cs-CZ" sz="3200"/>
          </a:p>
        </p:txBody>
      </p:sp>
      <p:sp>
        <p:nvSpPr>
          <p:cNvPr id="6" name="Obdélník 5"/>
          <p:cNvSpPr/>
          <p:nvPr/>
        </p:nvSpPr>
        <p:spPr>
          <a:xfrm>
            <a:off x="611560" y="1700808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mtClean="0"/>
              <a:t>Anotace : </a:t>
            </a:r>
          </a:p>
          <a:p>
            <a:r>
              <a:rPr lang="cs-CZ" b="1" smtClean="0"/>
              <a:t>Autor: </a:t>
            </a:r>
            <a:r>
              <a:rPr lang="cs-CZ" smtClean="0"/>
              <a:t>Mgr. Dagmar Šaflová</a:t>
            </a:r>
          </a:p>
          <a:p>
            <a:r>
              <a:rPr lang="cs-CZ" smtClean="0"/>
              <a:t>Základní škola a mateřská škola T. G. Masaryka Fulnek</a:t>
            </a:r>
          </a:p>
          <a:p>
            <a:r>
              <a:rPr lang="cs-CZ" b="1" smtClean="0"/>
              <a:t>Vzdělávácí oblast:  </a:t>
            </a:r>
            <a:r>
              <a:rPr lang="cs-CZ" smtClean="0"/>
              <a:t>Matematika a její aplikace</a:t>
            </a:r>
          </a:p>
          <a:p>
            <a:r>
              <a:rPr lang="cs-CZ" b="1" smtClean="0"/>
              <a:t>Očekávaný výstup </a:t>
            </a:r>
            <a:r>
              <a:rPr lang="cs-CZ" smtClean="0"/>
              <a:t>:Žák se seznámí se základními jednotkami délky </a:t>
            </a:r>
          </a:p>
          <a:p>
            <a:r>
              <a:rPr lang="cs-CZ" b="1" smtClean="0"/>
              <a:t>Klíčová slova: metr, decimetr, centimetr </a:t>
            </a:r>
            <a:r>
              <a:rPr lang="cs-CZ" smtClean="0"/>
              <a:t> </a:t>
            </a:r>
          </a:p>
          <a:p>
            <a:r>
              <a:rPr lang="cs-CZ" b="1" smtClean="0"/>
              <a:t>Druh učebního materiálu: </a:t>
            </a:r>
            <a:r>
              <a:rPr lang="cs-CZ" smtClean="0"/>
              <a:t>prezentace </a:t>
            </a:r>
          </a:p>
          <a:p>
            <a:r>
              <a:rPr lang="cs-CZ" b="1" smtClean="0"/>
              <a:t>Druh interaktivity: </a:t>
            </a:r>
            <a:r>
              <a:rPr lang="cs-CZ" smtClean="0"/>
              <a:t>výklad </a:t>
            </a:r>
          </a:p>
          <a:p>
            <a:r>
              <a:rPr lang="cs-CZ" b="1" smtClean="0"/>
              <a:t>Cílová skupina</a:t>
            </a:r>
            <a:r>
              <a:rPr lang="cs-CZ" smtClean="0"/>
              <a:t>: Žák</a:t>
            </a:r>
          </a:p>
          <a:p>
            <a:r>
              <a:rPr lang="cs-CZ" b="1" smtClean="0"/>
              <a:t>Stupeň a typ vzdělávání : </a:t>
            </a:r>
            <a:r>
              <a:rPr lang="cs-CZ" smtClean="0"/>
              <a:t>základní vzdělávání – 1.období</a:t>
            </a:r>
          </a:p>
          <a:p>
            <a:r>
              <a:rPr lang="cs-CZ" b="1" smtClean="0"/>
              <a:t>Typická věková skupina: </a:t>
            </a:r>
            <a:r>
              <a:rPr lang="cs-CZ" smtClean="0"/>
              <a:t>7- 8 let</a:t>
            </a:r>
          </a:p>
          <a:p>
            <a:r>
              <a:rPr lang="cs-CZ" b="1" smtClean="0"/>
              <a:t>Vytvořeno: </a:t>
            </a:r>
            <a:r>
              <a:rPr lang="cs-CZ" smtClean="0"/>
              <a:t>30.1.2012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43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84784"/>
            <a:ext cx="69044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mtClean="0"/>
              <a:t>Základní jednotkou délky je</a:t>
            </a:r>
          </a:p>
          <a:p>
            <a:endParaRPr lang="cs-CZ" sz="3600"/>
          </a:p>
          <a:p>
            <a:r>
              <a:rPr lang="cs-CZ" sz="3600" smtClean="0"/>
              <a:t>                                </a:t>
            </a:r>
            <a:r>
              <a:rPr lang="cs-CZ" sz="3600" b="1" smtClean="0">
                <a:solidFill>
                  <a:srgbClr val="FF0000"/>
                </a:solidFill>
              </a:rPr>
              <a:t>značíme 1m</a:t>
            </a:r>
            <a:endParaRPr lang="cs-CZ" sz="3600" b="1">
              <a:solidFill>
                <a:srgbClr val="FF0000"/>
              </a:solidFill>
            </a:endParaRPr>
          </a:p>
          <a:p>
            <a:endParaRPr lang="cs-CZ" sz="3600" b="1" smtClean="0">
              <a:solidFill>
                <a:srgbClr val="FF0000"/>
              </a:solidFill>
            </a:endParaRPr>
          </a:p>
          <a:p>
            <a:endParaRPr lang="cs-CZ" sz="3600" b="1">
              <a:solidFill>
                <a:srgbClr val="FF0000"/>
              </a:solidFill>
            </a:endParaRPr>
          </a:p>
          <a:p>
            <a:endParaRPr lang="cs-CZ" sz="3600" b="1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47664" y="2492896"/>
            <a:ext cx="2736304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 metr </a:t>
            </a:r>
            <a:endParaRPr lang="cs-CZ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281" y="794606"/>
            <a:ext cx="2055530" cy="1380356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899592" y="4651096"/>
            <a:ext cx="7344816" cy="1039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8203976" y="4586839"/>
            <a:ext cx="0" cy="24796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268016" y="505350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899592" y="4584141"/>
            <a:ext cx="0" cy="24796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682405" y="5075952"/>
            <a:ext cx="1338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smtClean="0"/>
              <a:t>1 m</a:t>
            </a:r>
            <a:endParaRPr lang="cs-CZ" sz="5400"/>
          </a:p>
        </p:txBody>
      </p:sp>
    </p:spTree>
    <p:extLst>
      <p:ext uri="{BB962C8B-B14F-4D97-AF65-F5344CB8AC3E}">
        <p14:creationId xmlns:p14="http://schemas.microsoft.com/office/powerpoint/2010/main" val="41102660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692" y="676629"/>
            <a:ext cx="9257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j-lt"/>
              </a:rPr>
              <a:t>Rozdělíme – li metr na 10 stejných části,dostaneme 10 decimetrů</a:t>
            </a:r>
            <a:r>
              <a:rPr lang="cs-CZ" sz="2000" smtClean="0"/>
              <a:t>.</a:t>
            </a:r>
            <a:endParaRPr lang="cs-CZ" sz="2000"/>
          </a:p>
        </p:txBody>
      </p:sp>
      <p:cxnSp>
        <p:nvCxnSpPr>
          <p:cNvPr id="4" name="Přímá spojnice 3"/>
          <p:cNvCxnSpPr/>
          <p:nvPr/>
        </p:nvCxnSpPr>
        <p:spPr>
          <a:xfrm>
            <a:off x="4568294" y="234888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574284"/>
              </p:ext>
            </p:extLst>
          </p:nvPr>
        </p:nvGraphicFramePr>
        <p:xfrm>
          <a:off x="179515" y="2204864"/>
          <a:ext cx="8709890" cy="755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989"/>
                <a:gridCol w="870989"/>
                <a:gridCol w="870989"/>
                <a:gridCol w="870989"/>
                <a:gridCol w="870989"/>
                <a:gridCol w="870989"/>
                <a:gridCol w="870989"/>
                <a:gridCol w="870989"/>
                <a:gridCol w="870989"/>
                <a:gridCol w="870989"/>
              </a:tblGrid>
              <a:tr h="75546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251520" y="1484784"/>
            <a:ext cx="75373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mtClean="0"/>
          </a:p>
          <a:p>
            <a:r>
              <a:rPr lang="cs-CZ" sz="2000" smtClean="0"/>
              <a:t>1 dm</a:t>
            </a:r>
            <a:endParaRPr lang="cs-CZ" sz="2000"/>
          </a:p>
        </p:txBody>
      </p:sp>
      <p:sp>
        <p:nvSpPr>
          <p:cNvPr id="20" name="TextovéPole 19"/>
          <p:cNvSpPr txBox="1"/>
          <p:nvPr/>
        </p:nvSpPr>
        <p:spPr>
          <a:xfrm>
            <a:off x="431640" y="3501008"/>
            <a:ext cx="84577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mtClean="0">
                <a:solidFill>
                  <a:srgbClr val="FF0000"/>
                </a:solidFill>
              </a:rPr>
              <a:t>1 decimetr     </a:t>
            </a:r>
            <a:r>
              <a:rPr lang="cs-CZ" sz="4000" smtClean="0">
                <a:solidFill>
                  <a:srgbClr val="FF0000"/>
                </a:solidFill>
              </a:rPr>
              <a:t>      </a:t>
            </a:r>
            <a:r>
              <a:rPr lang="cs-CZ" sz="4000" smtClean="0"/>
              <a:t>značíme    </a:t>
            </a:r>
            <a:r>
              <a:rPr lang="cs-CZ" sz="4000" b="1" smtClean="0">
                <a:solidFill>
                  <a:srgbClr val="FF0000"/>
                </a:solidFill>
              </a:rPr>
              <a:t>1 dm </a:t>
            </a:r>
            <a:endParaRPr lang="cs-CZ" sz="4000" b="1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57232" y="4941168"/>
            <a:ext cx="85363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smtClean="0"/>
              <a:t> 1 m = 10 dm        10 dm =  1 m   </a:t>
            </a:r>
            <a:endParaRPr lang="cs-CZ" sz="4400"/>
          </a:p>
        </p:txBody>
      </p:sp>
    </p:spTree>
    <p:extLst>
      <p:ext uri="{BB962C8B-B14F-4D97-AF65-F5344CB8AC3E}">
        <p14:creationId xmlns:p14="http://schemas.microsoft.com/office/powerpoint/2010/main" val="196112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22372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Rozdělíme – li  1 metr na 100 stejných části,</a:t>
            </a:r>
          </a:p>
          <a:p>
            <a:r>
              <a:rPr lang="cs-CZ" sz="3200" smtClean="0"/>
              <a:t>dostaneme 100 centimetrů.  </a:t>
            </a:r>
            <a:endParaRPr lang="cs-CZ" sz="3200"/>
          </a:p>
        </p:txBody>
      </p:sp>
      <p:sp>
        <p:nvSpPr>
          <p:cNvPr id="4" name="TextovéPole 3"/>
          <p:cNvSpPr txBox="1"/>
          <p:nvPr/>
        </p:nvSpPr>
        <p:spPr>
          <a:xfrm>
            <a:off x="0" y="286361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</a:t>
            </a:r>
            <a:endParaRPr lang="cs-CZ" sz="2400"/>
          </a:p>
        </p:txBody>
      </p:sp>
      <p:sp>
        <p:nvSpPr>
          <p:cNvPr id="5" name="TextovéPole 4"/>
          <p:cNvSpPr txBox="1"/>
          <p:nvPr/>
        </p:nvSpPr>
        <p:spPr>
          <a:xfrm>
            <a:off x="8601098" y="292813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100</a:t>
            </a:r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956866"/>
            <a:ext cx="796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 </a:t>
            </a:r>
            <a:r>
              <a:rPr lang="cs-CZ" sz="2000" b="1" smtClean="0"/>
              <a:t>10        20         30         40         50         60         70        80          90</a:t>
            </a:r>
            <a:endParaRPr lang="cs-CZ" sz="2000" b="1"/>
          </a:p>
        </p:txBody>
      </p:sp>
      <p:sp>
        <p:nvSpPr>
          <p:cNvPr id="21" name="TextovéPole 20"/>
          <p:cNvSpPr txBox="1"/>
          <p:nvPr/>
        </p:nvSpPr>
        <p:spPr>
          <a:xfrm>
            <a:off x="344457" y="4221088"/>
            <a:ext cx="8494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mtClean="0"/>
              <a:t>1 m  =  100 cm        100 cm = 1 m         </a:t>
            </a:r>
            <a:endParaRPr lang="cs-CZ" sz="3600"/>
          </a:p>
        </p:txBody>
      </p:sp>
      <p:sp>
        <p:nvSpPr>
          <p:cNvPr id="22" name="TextovéPole 21"/>
          <p:cNvSpPr txBox="1"/>
          <p:nvPr/>
        </p:nvSpPr>
        <p:spPr>
          <a:xfrm>
            <a:off x="541840" y="3399640"/>
            <a:ext cx="83439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smtClean="0">
                <a:solidFill>
                  <a:srgbClr val="FF0000"/>
                </a:solidFill>
              </a:rPr>
              <a:t>1 centimetr                 značíme 1 cm</a:t>
            </a:r>
            <a:endParaRPr lang="cs-CZ" sz="4000">
              <a:solidFill>
                <a:srgbClr val="FF0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98" y="2547118"/>
            <a:ext cx="8718550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608" y="4891649"/>
            <a:ext cx="2267074" cy="1705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508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59" y="980728"/>
            <a:ext cx="39934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Obrázky použity z </a:t>
            </a:r>
            <a:r>
              <a:rPr lang="cs-CZ" smtClean="0"/>
              <a:t>webových stránek:</a:t>
            </a:r>
            <a:endParaRPr lang="cs-CZ" smtClean="0"/>
          </a:p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95536" y="148478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mtClean="0">
                <a:hlinkClick r:id="rId2"/>
              </a:rPr>
              <a:t>http://www.stoklasa.cz/metr-krejcovsky-150cm-slozeny-v-krabicce-x128083</a:t>
            </a:r>
            <a:endParaRPr lang="cs-CZ" smtClean="0"/>
          </a:p>
          <a:p>
            <a:endParaRPr lang="cs-CZ" smtClean="0"/>
          </a:p>
          <a:p>
            <a:r>
              <a:rPr lang="cs-CZ"/>
              <a:t>http://www.google.cz/imgres?q=skl%C3%A1dac%C3%AD+metr&amp;num=10&amp;hl=cs&amp;biw=1441&amp;bih=654&amp;tbm=isch&amp;tbnid=STmg1Ip4yTmrrM:&amp;imgrefurl=http://www.zvak.cz/eshop/metry-a-pasma/%3Fst%3D2&amp;docid=pXxRZKvt80mtvM&amp;imgurl=http://www.zvak.cz/images_zbozi/vel13110.jpg&amp;w=453&amp;h=344&amp;ei=1GlLUKX2KMzRsgbIpIEQ&amp;zoom=1&amp;iact=rc&amp;dur=1&amp;sig=116909212397028187337&amp;page=1&amp;tbnh=142&amp;tbnw=188&amp;start=0&amp;ndsp=18&amp;ved=1t:429,r:5,s:0,i:88&amp;tx=79&amp;ty=88</a:t>
            </a:r>
            <a:endParaRPr lang="cs-CZ" smtClean="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79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75</TotalTime>
  <Words>208</Words>
  <Application>Microsoft Office PowerPoint</Application>
  <PresentationFormat>Předvádění na obrazovce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Přehlednost</vt:lpstr>
      <vt:lpstr>Prezentace aplikace PowerPoint</vt:lpstr>
      <vt:lpstr>Jednotky délky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délky</dc:title>
  <dc:creator>131M</dc:creator>
  <cp:lastModifiedBy>131M</cp:lastModifiedBy>
  <cp:revision>11</cp:revision>
  <dcterms:created xsi:type="dcterms:W3CDTF">2012-01-29T06:52:44Z</dcterms:created>
  <dcterms:modified xsi:type="dcterms:W3CDTF">2012-09-10T20:24:17Z</dcterms:modified>
</cp:coreProperties>
</file>