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7FB3-63D1-4955-BABE-54E0169B363D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E32D-146A-4A27-A365-6CE74328C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937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7FB3-63D1-4955-BABE-54E0169B363D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E32D-146A-4A27-A365-6CE74328C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9413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7FB3-63D1-4955-BABE-54E0169B363D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E32D-146A-4A27-A365-6CE74328C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268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7FB3-63D1-4955-BABE-54E0169B363D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E32D-146A-4A27-A365-6CE74328C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825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7FB3-63D1-4955-BABE-54E0169B363D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E32D-146A-4A27-A365-6CE74328C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976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7FB3-63D1-4955-BABE-54E0169B363D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E32D-146A-4A27-A365-6CE74328C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477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7FB3-63D1-4955-BABE-54E0169B363D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E32D-146A-4A27-A365-6CE74328C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370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7FB3-63D1-4955-BABE-54E0169B363D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E32D-146A-4A27-A365-6CE74328C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969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7FB3-63D1-4955-BABE-54E0169B363D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E32D-146A-4A27-A365-6CE74328C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420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7FB3-63D1-4955-BABE-54E0169B363D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E32D-146A-4A27-A365-6CE74328C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912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C7FB3-63D1-4955-BABE-54E0169B363D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5E32D-146A-4A27-A365-6CE74328C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95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5000">
              <a:srgbClr val="00206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8C7FB3-63D1-4955-BABE-54E0169B363D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25E32D-146A-4A27-A365-6CE74328C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07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29365616"/>
              </p:ext>
            </p:extLst>
          </p:nvPr>
        </p:nvGraphicFramePr>
        <p:xfrm>
          <a:off x="611560" y="1844824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ZŠ a MŠ T. G. Masaryka Fulnek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Mgr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. Dagmar Šaflová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smtClean="0">
                          <a:solidFill>
                            <a:schemeClr val="tx1"/>
                          </a:solidFill>
                        </a:rPr>
                        <a:t>VY_32_INOVACE_M.2.5- 7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Eskymácké slovní úlohy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CZ.1.07/1.4.00/21.0903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72900"/>
            <a:ext cx="6264696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5109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3568" y="2060848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/>
              <a:t>Anotace : </a:t>
            </a:r>
          </a:p>
          <a:p>
            <a:r>
              <a:rPr lang="cs-CZ" b="1" smtClean="0"/>
              <a:t>Autor: </a:t>
            </a:r>
            <a:r>
              <a:rPr lang="cs-CZ" smtClean="0"/>
              <a:t>Mgr. Dagmar Šaflová</a:t>
            </a:r>
          </a:p>
          <a:p>
            <a:r>
              <a:rPr lang="cs-CZ" smtClean="0"/>
              <a:t>Základní škola a mateřská škola T. G. Masaryka Fulnek</a:t>
            </a:r>
          </a:p>
          <a:p>
            <a:r>
              <a:rPr lang="cs-CZ" b="1" smtClean="0"/>
              <a:t>Vzdělávací oblast:  </a:t>
            </a:r>
            <a:r>
              <a:rPr lang="cs-CZ" smtClean="0"/>
              <a:t>Matematika a její aplikace</a:t>
            </a:r>
          </a:p>
          <a:p>
            <a:r>
              <a:rPr lang="cs-CZ" b="1" smtClean="0"/>
              <a:t>Očekávaný výstup </a:t>
            </a:r>
            <a:r>
              <a:rPr lang="cs-CZ" smtClean="0"/>
              <a:t>: Žák si procvičí řešení slovních úloh </a:t>
            </a:r>
          </a:p>
          <a:p>
            <a:r>
              <a:rPr lang="cs-CZ" b="1" smtClean="0"/>
              <a:t>Druh učebního materiálu: </a:t>
            </a:r>
            <a:r>
              <a:rPr lang="cs-CZ" smtClean="0"/>
              <a:t>prezentace </a:t>
            </a:r>
          </a:p>
          <a:p>
            <a:r>
              <a:rPr lang="cs-CZ" b="1" smtClean="0"/>
              <a:t>Druh interaktivity: samostatná práce žáků </a:t>
            </a:r>
            <a:endParaRPr lang="cs-CZ" smtClean="0"/>
          </a:p>
          <a:p>
            <a:r>
              <a:rPr lang="cs-CZ" b="1" smtClean="0"/>
              <a:t>Cílová skupina</a:t>
            </a:r>
            <a:r>
              <a:rPr lang="cs-CZ" smtClean="0"/>
              <a:t>: žák</a:t>
            </a:r>
          </a:p>
          <a:p>
            <a:r>
              <a:rPr lang="cs-CZ" b="1" smtClean="0"/>
              <a:t>Stupeň a typ vzdělávání : </a:t>
            </a:r>
            <a:r>
              <a:rPr lang="cs-CZ" smtClean="0"/>
              <a:t>základní vzdělávání – 1. období</a:t>
            </a:r>
          </a:p>
          <a:p>
            <a:r>
              <a:rPr lang="cs-CZ" b="1" smtClean="0"/>
              <a:t>Typická věková skupina: </a:t>
            </a:r>
            <a:r>
              <a:rPr lang="cs-CZ" smtClean="0"/>
              <a:t>7- 8 let</a:t>
            </a:r>
          </a:p>
          <a:p>
            <a:r>
              <a:rPr lang="cs-CZ" b="1" smtClean="0"/>
              <a:t>Vytvořeno: </a:t>
            </a:r>
            <a:r>
              <a:rPr lang="cs-CZ" smtClean="0"/>
              <a:t>14.1.2012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404664"/>
            <a:ext cx="734481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>
                <a:solidFill>
                  <a:srgbClr val="FFFFFF"/>
                </a:solidFill>
              </a:rPr>
              <a:t>Eskymácké slovní úlohy </a:t>
            </a:r>
            <a:endParaRPr lang="cs-CZ" sz="2800" smtClean="0">
              <a:solidFill>
                <a:srgbClr val="FFFFFF"/>
              </a:solidFill>
            </a:endParaRPr>
          </a:p>
          <a:p>
            <a:r>
              <a:rPr lang="cs-CZ" sz="2800" smtClean="0">
                <a:solidFill>
                  <a:srgbClr val="FFFFFF"/>
                </a:solidFill>
              </a:rPr>
              <a:t>pro </a:t>
            </a:r>
            <a:r>
              <a:rPr lang="cs-CZ" sz="2800">
                <a:solidFill>
                  <a:srgbClr val="FFFFFF"/>
                </a:solidFill>
              </a:rPr>
              <a:t>2.ročník  základní školy</a:t>
            </a:r>
          </a:p>
        </p:txBody>
      </p:sp>
    </p:spTree>
    <p:extLst>
      <p:ext uri="{BB962C8B-B14F-4D97-AF65-F5344CB8AC3E}">
        <p14:creationId xmlns:p14="http://schemas.microsoft.com/office/powerpoint/2010/main" val="1715288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2918" y="1124744"/>
            <a:ext cx="8808437" cy="39087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>
                <a:solidFill>
                  <a:schemeClr val="bg1"/>
                </a:solidFill>
              </a:rPr>
              <a:t>Eskymácké slovní úlohy pro 2.ročník  základní školy</a:t>
            </a:r>
          </a:p>
          <a:p>
            <a:endParaRPr lang="cs-CZ" sz="3200">
              <a:solidFill>
                <a:schemeClr val="bg1"/>
              </a:solidFill>
            </a:endParaRPr>
          </a:p>
          <a:p>
            <a:endParaRPr lang="cs-CZ" sz="3200" smtClean="0">
              <a:solidFill>
                <a:schemeClr val="bg1"/>
              </a:solidFill>
            </a:endParaRPr>
          </a:p>
          <a:p>
            <a:endParaRPr lang="cs-CZ" sz="3200">
              <a:solidFill>
                <a:schemeClr val="bg1"/>
              </a:solidFill>
            </a:endParaRPr>
          </a:p>
          <a:p>
            <a:endParaRPr lang="cs-CZ" sz="3200" smtClean="0">
              <a:solidFill>
                <a:schemeClr val="bg1"/>
              </a:solidFill>
            </a:endParaRPr>
          </a:p>
          <a:p>
            <a:endParaRPr lang="cs-CZ" sz="3200">
              <a:solidFill>
                <a:schemeClr val="bg1"/>
              </a:solidFill>
            </a:endParaRPr>
          </a:p>
          <a:p>
            <a:r>
              <a:rPr lang="cs-CZ" sz="2800" smtClean="0">
                <a:solidFill>
                  <a:schemeClr val="tx2">
                    <a:lumMod val="75000"/>
                  </a:schemeClr>
                </a:solidFill>
              </a:rPr>
              <a:t>Vytvořila:Mgr. Dagmar Šaflová </a:t>
            </a:r>
          </a:p>
          <a:p>
            <a:r>
              <a:rPr lang="cs-CZ" sz="2800" smtClean="0">
                <a:solidFill>
                  <a:schemeClr val="tx2">
                    <a:lumMod val="75000"/>
                  </a:schemeClr>
                </a:solidFill>
              </a:rPr>
              <a:t>Základní  škola a mateřská škola T.G.Masaryka Fulnek</a:t>
            </a:r>
            <a:endParaRPr lang="cs-CZ" sz="280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80736"/>
            <a:ext cx="3806180" cy="2196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9849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3287" y="332656"/>
            <a:ext cx="6380145" cy="193899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smtClean="0"/>
              <a:t>Eskymák  Bohouš si postavil  nové  iglu. </a:t>
            </a:r>
          </a:p>
          <a:p>
            <a:r>
              <a:rPr lang="cs-CZ" sz="2400" smtClean="0"/>
              <a:t> První den  použil  na stavbu  60 sněhových  cihel .</a:t>
            </a:r>
          </a:p>
          <a:p>
            <a:r>
              <a:rPr lang="cs-CZ" sz="2400" smtClean="0"/>
              <a:t>Druhý den 40  cihel. </a:t>
            </a:r>
          </a:p>
          <a:p>
            <a:endParaRPr lang="cs-CZ" sz="2400" smtClean="0"/>
          </a:p>
          <a:p>
            <a:r>
              <a:rPr lang="cs-CZ" sz="2400" smtClean="0"/>
              <a:t> </a:t>
            </a:r>
            <a:r>
              <a:rPr lang="cs-CZ" sz="2400" b="1" smtClean="0"/>
              <a:t>Kolik potřeboval  celkem cihel?</a:t>
            </a:r>
            <a:endParaRPr lang="cs-CZ" sz="2400" b="1"/>
          </a:p>
        </p:txBody>
      </p:sp>
      <p:cxnSp>
        <p:nvCxnSpPr>
          <p:cNvPr id="4" name="Přímá spojnice 3"/>
          <p:cNvCxnSpPr/>
          <p:nvPr/>
        </p:nvCxnSpPr>
        <p:spPr>
          <a:xfrm>
            <a:off x="4283968" y="1124744"/>
            <a:ext cx="2592000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827584" y="1484784"/>
            <a:ext cx="2592000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902316"/>
            <a:ext cx="2352675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723287" y="2271648"/>
            <a:ext cx="403244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23287" y="2514034"/>
            <a:ext cx="5389617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Zápis:</a:t>
            </a:r>
          </a:p>
          <a:p>
            <a:r>
              <a:rPr lang="cs-CZ" sz="3200" smtClean="0"/>
              <a:t>1 den                              60  cihel</a:t>
            </a:r>
          </a:p>
          <a:p>
            <a:r>
              <a:rPr lang="cs-CZ" sz="3200" smtClean="0"/>
              <a:t>2 den                              40   cihel</a:t>
            </a:r>
          </a:p>
          <a:p>
            <a:r>
              <a:rPr lang="cs-CZ" sz="3200" smtClean="0"/>
              <a:t>Celkem                            ?</a:t>
            </a:r>
            <a:endParaRPr lang="cs-CZ" sz="3200"/>
          </a:p>
        </p:txBody>
      </p:sp>
      <p:sp>
        <p:nvSpPr>
          <p:cNvPr id="9" name="TextovéPole 8"/>
          <p:cNvSpPr txBox="1"/>
          <p:nvPr/>
        </p:nvSpPr>
        <p:spPr>
          <a:xfrm>
            <a:off x="424671" y="4797403"/>
            <a:ext cx="12838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Výpočet:</a:t>
            </a:r>
            <a:endParaRPr lang="cs-CZ" sz="240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4735850"/>
            <a:ext cx="2425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60 + 40 = 100</a:t>
            </a:r>
            <a:endParaRPr lang="cs-CZ" sz="3200"/>
          </a:p>
        </p:txBody>
      </p:sp>
      <p:sp>
        <p:nvSpPr>
          <p:cNvPr id="11" name="TextovéPole 10"/>
          <p:cNvSpPr txBox="1"/>
          <p:nvPr/>
        </p:nvSpPr>
        <p:spPr>
          <a:xfrm>
            <a:off x="2291401" y="5583453"/>
            <a:ext cx="68724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Eskymák  Bohouš  použil  na stavbu  100 cihel.</a:t>
            </a:r>
            <a:endParaRPr lang="cs-CZ" sz="2800"/>
          </a:p>
        </p:txBody>
      </p:sp>
      <p:sp>
        <p:nvSpPr>
          <p:cNvPr id="12" name="TextovéPole 11"/>
          <p:cNvSpPr txBox="1"/>
          <p:nvPr/>
        </p:nvSpPr>
        <p:spPr>
          <a:xfrm>
            <a:off x="628045" y="5598833"/>
            <a:ext cx="1419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Odpověď: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1845944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19525" y="387738"/>
            <a:ext cx="643772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chemeClr val="bg1"/>
                </a:solidFill>
              </a:rPr>
              <a:t>Na ledové  kře v moři  sedělo  80 tučňáků.  </a:t>
            </a:r>
          </a:p>
          <a:p>
            <a:r>
              <a:rPr lang="cs-CZ" sz="2800" smtClean="0">
                <a:solidFill>
                  <a:schemeClr val="bg1"/>
                </a:solidFill>
              </a:rPr>
              <a:t>30 tučnáčků  skočilo do moře.</a:t>
            </a:r>
          </a:p>
          <a:p>
            <a:r>
              <a:rPr lang="cs-CZ" sz="2800" smtClean="0">
                <a:solidFill>
                  <a:schemeClr val="bg1"/>
                </a:solidFill>
              </a:rPr>
              <a:t>Kolik tučňáčků  zůstalo na kře ? </a:t>
            </a:r>
            <a:endParaRPr lang="cs-CZ" sz="280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2324" y="968524"/>
            <a:ext cx="260985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900983"/>
            <a:ext cx="2597150" cy="3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733"/>
            <a:ext cx="505287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05283" y="2468215"/>
            <a:ext cx="3776162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Zápis :</a:t>
            </a:r>
          </a:p>
          <a:p>
            <a:r>
              <a:rPr lang="cs-CZ" sz="2800" smtClean="0"/>
              <a:t>tučňáků                         80</a:t>
            </a:r>
          </a:p>
          <a:p>
            <a:r>
              <a:rPr lang="cs-CZ" sz="2800" smtClean="0"/>
              <a:t>skočilo do moře           30</a:t>
            </a:r>
          </a:p>
          <a:p>
            <a:r>
              <a:rPr lang="cs-CZ" sz="2800" smtClean="0"/>
              <a:t>Zůstalo                            ?</a:t>
            </a:r>
            <a:endParaRPr lang="cs-CZ" sz="2800"/>
          </a:p>
        </p:txBody>
      </p:sp>
      <p:sp>
        <p:nvSpPr>
          <p:cNvPr id="4" name="Obdélník 3"/>
          <p:cNvSpPr/>
          <p:nvPr/>
        </p:nvSpPr>
        <p:spPr>
          <a:xfrm>
            <a:off x="736073" y="4581128"/>
            <a:ext cx="16518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/>
              <a:t>Výpočet: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71674" y="4581127"/>
            <a:ext cx="3380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/>
              <a:t>80 – 30 = 50</a:t>
            </a:r>
            <a:endParaRPr lang="cs-CZ" sz="3200"/>
          </a:p>
        </p:txBody>
      </p:sp>
      <p:sp>
        <p:nvSpPr>
          <p:cNvPr id="8" name="TextovéPole 7"/>
          <p:cNvSpPr txBox="1"/>
          <p:nvPr/>
        </p:nvSpPr>
        <p:spPr>
          <a:xfrm>
            <a:off x="805283" y="5301208"/>
            <a:ext cx="70718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Odpověď :  Na ledové  kře zůstalo  50 tučňáků. </a:t>
            </a:r>
            <a:r>
              <a:rPr lang="cs-CZ" smtClean="0"/>
              <a:t> </a:t>
            </a:r>
            <a:endParaRPr lang="cs-CZ"/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544" y="1268760"/>
            <a:ext cx="2597150" cy="3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1976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4696" y="462964"/>
            <a:ext cx="683033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>
                <a:solidFill>
                  <a:schemeClr val="bg1"/>
                </a:solidFill>
              </a:rPr>
              <a:t>Na severním  pólů  žila tlupa   90  medvědů.  </a:t>
            </a:r>
          </a:p>
          <a:p>
            <a:r>
              <a:rPr lang="cs-CZ" sz="2800" b="1" smtClean="0">
                <a:solidFill>
                  <a:schemeClr val="bg1"/>
                </a:solidFill>
              </a:rPr>
              <a:t>20 medvědů  se zatoulalo .</a:t>
            </a:r>
          </a:p>
          <a:p>
            <a:r>
              <a:rPr lang="cs-CZ" sz="2800" b="1" smtClean="0">
                <a:solidFill>
                  <a:schemeClr val="bg1"/>
                </a:solidFill>
              </a:rPr>
              <a:t>Kolik medvědů  v tlupě zůstalo?</a:t>
            </a:r>
            <a:endParaRPr lang="cs-CZ" sz="2800" b="1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052736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213939" y="1340768"/>
            <a:ext cx="172819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572000" y="911797"/>
            <a:ext cx="209508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23528" y="1847959"/>
            <a:ext cx="453650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438455" y="2124145"/>
            <a:ext cx="119898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/>
              <a:t>Zápis </a:t>
            </a:r>
            <a:r>
              <a:rPr lang="cs-CZ"/>
              <a:t>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2708920"/>
            <a:ext cx="350589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medvědů              90</a:t>
            </a:r>
          </a:p>
          <a:p>
            <a:r>
              <a:rPr lang="cs-CZ" sz="3200" smtClean="0"/>
              <a:t>zatoulalo se          20</a:t>
            </a:r>
          </a:p>
          <a:p>
            <a:r>
              <a:rPr lang="cs-CZ" sz="3200" smtClean="0"/>
              <a:t>zůstalo                    ?</a:t>
            </a:r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438455" y="4499828"/>
            <a:ext cx="14670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/>
              <a:t>Výpočet: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4515217"/>
            <a:ext cx="23102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90 – 20  = 70</a:t>
            </a:r>
            <a:endParaRPr lang="cs-CZ" sz="3200"/>
          </a:p>
        </p:txBody>
      </p:sp>
      <p:sp>
        <p:nvSpPr>
          <p:cNvPr id="14" name="Obdélník 13"/>
          <p:cNvSpPr/>
          <p:nvPr/>
        </p:nvSpPr>
        <p:spPr>
          <a:xfrm>
            <a:off x="514906" y="5301208"/>
            <a:ext cx="17055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/>
              <a:t>Odpověď :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558600" y="5322208"/>
            <a:ext cx="51996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V tlupě  zůstalo 70  medvědů. 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3728810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8394" y="455464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47894" y="476672"/>
            <a:ext cx="46825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Zdroje:</a:t>
            </a:r>
          </a:p>
          <a:p>
            <a:r>
              <a:rPr lang="cs-CZ" smtClean="0"/>
              <a:t>Obrázky byby použity z volně dostupných webů: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9512" y="1133735"/>
            <a:ext cx="869412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>
                <a:solidFill>
                  <a:schemeClr val="bg2"/>
                </a:solidFill>
              </a:rPr>
              <a:t>http://www.google.cz/imgres?q=eskym%C3%A1k&amp;hl=cs&amp;sa=X&amp;biw=1441&amp;bih=654&amp;tbs=itp:clipart&amp;tbm=isch&amp;prmd=imvns&amp;tbnid=OhXJCXMJs7kyrM:&amp;imgrefurl=http://zadny.blog.cz/0910/velestrucne-o-eskymacich&amp;docid=Y-N1ZrDklRgyeM&amp;imgurl=http://nd03.jxs.cz/567/468/ce92cf6299_55132185_o2.gif&amp;w=648&amp;h=374&amp;ei=Y3hLUNKiG9GZhQf-toCwCg&amp;zoom=1&amp;iact=hc&amp;vpx=730&amp;vpy=192&amp;dur=1751&amp;hovh=170&amp;hovw=296&amp;tx=174&amp;ty=102&amp;sig=116909212397028187337&amp;page=1&amp;tbnh=107&amp;tbnw=185&amp;start=0&amp;ndsp=24&amp;ved=1t:429,r:4,s:0,i:86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7209" y="2659252"/>
            <a:ext cx="804605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http://www.imagenesydibujosparaimprimir.com/2011/08/dibujos-de-iglu-para-imprimir.html#axzz25tmVg3ZT</a:t>
            </a:r>
          </a:p>
        </p:txBody>
      </p:sp>
      <p:sp>
        <p:nvSpPr>
          <p:cNvPr id="8" name="Obdélník 7"/>
          <p:cNvSpPr/>
          <p:nvPr/>
        </p:nvSpPr>
        <p:spPr>
          <a:xfrm>
            <a:off x="288631" y="3323539"/>
            <a:ext cx="7974632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tu%C4%8Dn%C3%A1k&amp;um=1&amp;hl=cs&amp;sa=N&amp;biw=1441&amp;bih=654&amp;tbm=isch&amp;tbnid=9mK-pr8OD3z5tM:&amp;imgrefurl=http://www.naturfoto.cz/tucnak-magellanuv-fotografie-9108.html&amp;docid=wwODjC_gdggYZM&amp;imgurl=http://www.naturfoto.cz/fotografie/kotouc/tucnak-magellanuv-6_4369.jpg&amp;w=600&amp;h=402&amp;ei=CXtLUMCeBpSLhQeah4DwCg&amp;zoom=1&amp;iact=hc&amp;vpx=1123&amp;vpy=181&amp;dur=1514&amp;hovh=184&amp;hovw=274&amp;tx=212&amp;ty=122&amp;sig=116909212397028187337&amp;page=1&amp;tbnh=122&amp;tbnw=162&amp;start=0&amp;ndsp=25&amp;ved=1t:429,r:7,s:0,i:121</a:t>
            </a:r>
          </a:p>
        </p:txBody>
      </p:sp>
      <p:sp>
        <p:nvSpPr>
          <p:cNvPr id="9" name="Obdélník 8"/>
          <p:cNvSpPr/>
          <p:nvPr/>
        </p:nvSpPr>
        <p:spPr>
          <a:xfrm>
            <a:off x="286252" y="4925033"/>
            <a:ext cx="7902624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ledn%C3%AD+medv%C4%9Bd&amp;um=1&amp;hl=cs&amp;biw=1441&amp;bih=654&amp;tbm=isch&amp;tbnid=Zk7zcSMbOU-OaM:&amp;imgrefurl=http://www.wmmagazin.cz/view.php%3Fcisloclanku%3D2009030103&amp;docid=wOWJm7BT9iwOAM&amp;imgurl=http://www.wmmagazin.cz/UserFiles/Image/wm_magazin/wm_77/wm77-medvedi1.jpg&amp;w=350&amp;h=260&amp;ei=antLUJjSA8TChAes74CYCQ&amp;zoom=1&amp;iact=hc&amp;vpx=1136&amp;vpy=346&amp;dur=1111&amp;hovh=193&amp;hovw=261&amp;tx=148&amp;ty=139&amp;sig=116909212397028187337&amp;page=1&amp;tbnh=131&amp;tbnw=172&amp;start=0&amp;ndsp=21&amp;ved=1t:429,r:20,s:0,i:159</a:t>
            </a:r>
          </a:p>
        </p:txBody>
      </p:sp>
    </p:spTree>
    <p:extLst>
      <p:ext uri="{BB962C8B-B14F-4D97-AF65-F5344CB8AC3E}">
        <p14:creationId xmlns:p14="http://schemas.microsoft.com/office/powerpoint/2010/main" val="4048027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314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131M</dc:creator>
  <cp:lastModifiedBy>131M</cp:lastModifiedBy>
  <cp:revision>16</cp:revision>
  <dcterms:created xsi:type="dcterms:W3CDTF">2012-01-14T16:24:09Z</dcterms:created>
  <dcterms:modified xsi:type="dcterms:W3CDTF">2012-09-08T17:09:04Z</dcterms:modified>
</cp:coreProperties>
</file>