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61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3832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466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8535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9482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1339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799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1529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1230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9549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2950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002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0573C-F6D9-4406-841C-BB56E356EEBF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87D8B-5B68-498C-9BF8-7B1ECFB8DC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7770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97152"/>
            <a:ext cx="6264696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58369526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VY_32_INOVACE_M.2.5- 10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Zimní matematika se sněhulákem Sněhuldou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7724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548680"/>
            <a:ext cx="5073632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300" smtClean="0">
                <a:ln w="11430" cmpd="sng">
                  <a:solidFill>
                    <a:srgbClr val="00206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Zimní matematika</a:t>
            </a:r>
          </a:p>
          <a:p>
            <a:pPr algn="ctr"/>
            <a:r>
              <a:rPr lang="cs-CZ" sz="2800" b="1" cap="none" spc="300" smtClean="0">
                <a:ln w="11430" cmpd="sng">
                  <a:solidFill>
                    <a:srgbClr val="00206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se sněhulákem Sněhuldou </a:t>
            </a:r>
            <a:endParaRPr lang="cs-CZ" sz="2800" b="1" cap="none" spc="300">
              <a:ln w="11430" cmpd="sng">
                <a:solidFill>
                  <a:srgbClr val="00206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2276872"/>
            <a:ext cx="79208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Anotace : </a:t>
            </a:r>
          </a:p>
          <a:p>
            <a:r>
              <a:rPr lang="cs-CZ" b="1" smtClean="0"/>
              <a:t>Autor: </a:t>
            </a:r>
            <a:r>
              <a:rPr lang="cs-CZ" smtClean="0"/>
              <a:t>Mgr. Dagmar Šaflová</a:t>
            </a:r>
          </a:p>
          <a:p>
            <a:r>
              <a:rPr lang="cs-CZ" smtClean="0"/>
              <a:t>Základní škola a mateřská škola T. G. Masaryka Fulnek</a:t>
            </a:r>
          </a:p>
          <a:p>
            <a:r>
              <a:rPr lang="cs-CZ" b="1" smtClean="0"/>
              <a:t>Vzdělávací oblast: </a:t>
            </a:r>
            <a:r>
              <a:rPr lang="cs-CZ" smtClean="0"/>
              <a:t>Matematika a její aplikace</a:t>
            </a:r>
          </a:p>
          <a:p>
            <a:r>
              <a:rPr lang="cs-CZ" b="1" smtClean="0"/>
              <a:t>Očekávaný výstup </a:t>
            </a:r>
            <a:r>
              <a:rPr lang="cs-CZ" smtClean="0"/>
              <a:t>: Žák si procvičí učivo  sčítání a odčítání do 100 bez přechodu desítky.</a:t>
            </a:r>
          </a:p>
          <a:p>
            <a:r>
              <a:rPr lang="cs-CZ" b="1" smtClean="0"/>
              <a:t>Druh učebního materiálu: </a:t>
            </a:r>
            <a:r>
              <a:rPr lang="cs-CZ" smtClean="0"/>
              <a:t>prezentace </a:t>
            </a:r>
          </a:p>
          <a:p>
            <a:r>
              <a:rPr lang="cs-CZ" b="1" smtClean="0"/>
              <a:t>Druh interaktivity: samostatná práce žáků </a:t>
            </a:r>
            <a:endParaRPr lang="cs-CZ" smtClean="0"/>
          </a:p>
          <a:p>
            <a:r>
              <a:rPr lang="cs-CZ" b="1" smtClean="0"/>
              <a:t>Cílová skupina</a:t>
            </a:r>
            <a:r>
              <a:rPr lang="cs-CZ" smtClean="0"/>
              <a:t>: Žák</a:t>
            </a:r>
          </a:p>
          <a:p>
            <a:r>
              <a:rPr lang="cs-CZ" b="1" smtClean="0"/>
              <a:t>Stupeň a typ vzdělávání : </a:t>
            </a:r>
            <a:r>
              <a:rPr lang="cs-CZ" smtClean="0"/>
              <a:t>základní vzdělávání – 1. období</a:t>
            </a:r>
          </a:p>
          <a:p>
            <a:r>
              <a:rPr lang="cs-CZ" b="1" smtClean="0"/>
              <a:t>Typická věková skupina: </a:t>
            </a:r>
            <a:r>
              <a:rPr lang="cs-CZ" smtClean="0"/>
              <a:t>7- 8 let</a:t>
            </a:r>
          </a:p>
          <a:p>
            <a:r>
              <a:rPr lang="cs-CZ" b="1" smtClean="0"/>
              <a:t>Vytvořeno: </a:t>
            </a:r>
            <a:r>
              <a:rPr lang="cs-CZ" smtClean="0"/>
              <a:t>30.1.2012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0706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32" y="692665"/>
            <a:ext cx="929472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Ahoj, pojďte si se mnou a s mými kamarády hrát.</a:t>
            </a:r>
          </a:p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Procvičíte si při 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tom 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úkoly z matematiky.</a:t>
            </a:r>
          </a:p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Váš </a:t>
            </a:r>
            <a:r>
              <a:rPr lang="cs-CZ" sz="3600" dirty="0" err="1" smtClean="0">
                <a:solidFill>
                  <a:schemeClr val="tx2">
                    <a:lumMod val="50000"/>
                  </a:schemeClr>
                </a:solidFill>
              </a:rPr>
              <a:t>Sněhulda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70791"/>
            <a:ext cx="381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2350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8047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tx2">
                    <a:lumMod val="50000"/>
                  </a:schemeClr>
                </a:solidFill>
              </a:rPr>
              <a:t>Sněhulák Popleta spletl výsledky příkladů, pomůžete  mu je opravit.</a:t>
            </a:r>
            <a:endParaRPr lang="cs-CZ" sz="2400" b="1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1700808"/>
            <a:ext cx="242887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/>
              <a:t>53+ 2= 55</a:t>
            </a:r>
            <a:br>
              <a:rPr lang="cs-CZ" sz="4400" smtClean="0"/>
            </a:br>
            <a:r>
              <a:rPr lang="cs-CZ" sz="4400" smtClean="0"/>
              <a:t>62+ 6= 69</a:t>
            </a:r>
          </a:p>
          <a:p>
            <a:r>
              <a:rPr lang="cs-CZ" sz="4400" smtClean="0"/>
              <a:t>74+ 3= 47</a:t>
            </a:r>
          </a:p>
          <a:p>
            <a:r>
              <a:rPr lang="cs-CZ" sz="4400" smtClean="0"/>
              <a:t>56+3 = 59</a:t>
            </a:r>
          </a:p>
          <a:p>
            <a:r>
              <a:rPr lang="cs-CZ" sz="4400" smtClean="0"/>
              <a:t>45+2 = 47</a:t>
            </a:r>
            <a:br>
              <a:rPr lang="cs-CZ" sz="4400" smtClean="0"/>
            </a:br>
            <a:r>
              <a:rPr lang="cs-CZ" sz="4400" smtClean="0"/>
              <a:t>67+2 = 69</a:t>
            </a:r>
          </a:p>
          <a:p>
            <a:r>
              <a:rPr lang="cs-CZ" sz="4400" smtClean="0"/>
              <a:t>22+4 = 26</a:t>
            </a:r>
            <a:endParaRPr lang="cs-CZ" sz="440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1689301"/>
            <a:ext cx="242887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/>
              <a:t>44+ 2= 46</a:t>
            </a:r>
            <a:br>
              <a:rPr lang="cs-CZ" sz="4400" smtClean="0"/>
            </a:br>
            <a:r>
              <a:rPr lang="cs-CZ" sz="4400" smtClean="0"/>
              <a:t>61+8 = 69</a:t>
            </a:r>
          </a:p>
          <a:p>
            <a:r>
              <a:rPr lang="cs-CZ" sz="4400" smtClean="0"/>
              <a:t>42+ 3= 47</a:t>
            </a:r>
          </a:p>
          <a:p>
            <a:r>
              <a:rPr lang="cs-CZ" sz="4400" smtClean="0"/>
              <a:t>52+3 = 55</a:t>
            </a:r>
          </a:p>
          <a:p>
            <a:r>
              <a:rPr lang="cs-CZ" sz="4400" smtClean="0"/>
              <a:t>32+2 = 37</a:t>
            </a:r>
            <a:br>
              <a:rPr lang="cs-CZ" sz="4400" smtClean="0"/>
            </a:br>
            <a:r>
              <a:rPr lang="cs-CZ" sz="4400" smtClean="0"/>
              <a:t>71+2 = 63</a:t>
            </a:r>
          </a:p>
          <a:p>
            <a:r>
              <a:rPr lang="cs-CZ" sz="4400" smtClean="0"/>
              <a:t>24+4 = 26</a:t>
            </a:r>
            <a:endParaRPr lang="cs-CZ" sz="4400"/>
          </a:p>
        </p:txBody>
      </p:sp>
      <p:sp>
        <p:nvSpPr>
          <p:cNvPr id="4" name="Pěticípá hvězda 3"/>
          <p:cNvSpPr/>
          <p:nvPr/>
        </p:nvSpPr>
        <p:spPr>
          <a:xfrm>
            <a:off x="6843415" y="3635542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D</a:t>
            </a:r>
            <a:endParaRPr lang="cs-CZ" sz="3600"/>
          </a:p>
        </p:txBody>
      </p:sp>
      <p:sp>
        <p:nvSpPr>
          <p:cNvPr id="7" name="Pěticípá hvězda 6"/>
          <p:cNvSpPr/>
          <p:nvPr/>
        </p:nvSpPr>
        <p:spPr>
          <a:xfrm>
            <a:off x="6847733" y="2366745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D</a:t>
            </a:r>
            <a:endParaRPr lang="cs-CZ" sz="3600"/>
          </a:p>
        </p:txBody>
      </p:sp>
      <p:sp>
        <p:nvSpPr>
          <p:cNvPr id="8" name="Pěticípá hvězda 7"/>
          <p:cNvSpPr/>
          <p:nvPr/>
        </p:nvSpPr>
        <p:spPr>
          <a:xfrm>
            <a:off x="6922043" y="1525032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D</a:t>
            </a:r>
            <a:endParaRPr lang="cs-CZ" sz="3600"/>
          </a:p>
        </p:txBody>
      </p:sp>
      <p:sp>
        <p:nvSpPr>
          <p:cNvPr id="9" name="Pěticípá hvězda 8"/>
          <p:cNvSpPr/>
          <p:nvPr/>
        </p:nvSpPr>
        <p:spPr>
          <a:xfrm>
            <a:off x="3779912" y="5592598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D</a:t>
            </a:r>
            <a:endParaRPr lang="cs-CZ" sz="3600"/>
          </a:p>
        </p:txBody>
      </p:sp>
      <p:sp>
        <p:nvSpPr>
          <p:cNvPr id="10" name="Pěticípá hvězda 9"/>
          <p:cNvSpPr/>
          <p:nvPr/>
        </p:nvSpPr>
        <p:spPr>
          <a:xfrm>
            <a:off x="3746732" y="3619156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D</a:t>
            </a:r>
            <a:endParaRPr lang="cs-CZ" sz="3600"/>
          </a:p>
        </p:txBody>
      </p:sp>
      <p:sp>
        <p:nvSpPr>
          <p:cNvPr id="11" name="Pěticípá hvězda 10"/>
          <p:cNvSpPr/>
          <p:nvPr/>
        </p:nvSpPr>
        <p:spPr>
          <a:xfrm>
            <a:off x="3762713" y="5013176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D</a:t>
            </a:r>
            <a:endParaRPr lang="cs-CZ" sz="3600"/>
          </a:p>
        </p:txBody>
      </p:sp>
      <p:sp>
        <p:nvSpPr>
          <p:cNvPr id="12" name="Pěticípá hvězda 11"/>
          <p:cNvSpPr/>
          <p:nvPr/>
        </p:nvSpPr>
        <p:spPr>
          <a:xfrm>
            <a:off x="3779912" y="1504908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D</a:t>
            </a:r>
            <a:endParaRPr lang="cs-CZ" sz="3600"/>
          </a:p>
        </p:txBody>
      </p:sp>
      <p:sp>
        <p:nvSpPr>
          <p:cNvPr id="13" name="Pěticípá hvězda 12"/>
          <p:cNvSpPr/>
          <p:nvPr/>
        </p:nvSpPr>
        <p:spPr>
          <a:xfrm>
            <a:off x="6843415" y="2957950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3600" smtClean="0">
                <a:ln w="28575"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Š</a:t>
            </a:r>
            <a:endParaRPr lang="cs-CZ" sz="3600">
              <a:ln w="28575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4" name="Pěticípá hvězda 13"/>
          <p:cNvSpPr/>
          <p:nvPr/>
        </p:nvSpPr>
        <p:spPr>
          <a:xfrm>
            <a:off x="3799958" y="4315877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D</a:t>
            </a:r>
            <a:endParaRPr lang="cs-CZ" sz="3600"/>
          </a:p>
        </p:txBody>
      </p:sp>
      <p:sp>
        <p:nvSpPr>
          <p:cNvPr id="15" name="Pěticípá hvězda 14"/>
          <p:cNvSpPr/>
          <p:nvPr/>
        </p:nvSpPr>
        <p:spPr>
          <a:xfrm>
            <a:off x="3818579" y="2195848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3600" smtClean="0">
                <a:ln w="28575"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Š</a:t>
            </a:r>
            <a:endParaRPr lang="cs-CZ" sz="3600">
              <a:ln w="28575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6" name="Pěticípá hvězda 15"/>
          <p:cNvSpPr/>
          <p:nvPr/>
        </p:nvSpPr>
        <p:spPr>
          <a:xfrm>
            <a:off x="3790422" y="2938264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3600" smtClean="0">
                <a:ln w="28575"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Š</a:t>
            </a:r>
            <a:endParaRPr lang="cs-CZ" sz="3600">
              <a:ln w="28575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6813600" y="4320608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3600" smtClean="0">
                <a:ln w="28575"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Š</a:t>
            </a:r>
            <a:endParaRPr lang="cs-CZ" sz="3600">
              <a:ln w="28575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8" name="Pěticípá hvězda 17"/>
          <p:cNvSpPr/>
          <p:nvPr/>
        </p:nvSpPr>
        <p:spPr>
          <a:xfrm>
            <a:off x="6813600" y="4902890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3600" smtClean="0">
                <a:ln w="28575"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Š</a:t>
            </a:r>
            <a:endParaRPr lang="cs-CZ" sz="3600">
              <a:ln w="28575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>
            <a:off x="6891257" y="5625038"/>
            <a:ext cx="1080120" cy="972381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3600" smtClean="0">
                <a:ln w="28575"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Š</a:t>
            </a:r>
            <a:endParaRPr lang="cs-CZ" sz="3600">
              <a:ln w="28575"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5450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4239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Dopočítejte  sněhuláčky.</a:t>
            </a:r>
            <a:endParaRPr lang="cs-CZ" sz="320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1687763" cy="189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4380" y="3900360"/>
            <a:ext cx="1687763" cy="189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3190" y="3900361"/>
            <a:ext cx="1687763" cy="189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6890" y="3810613"/>
            <a:ext cx="1687763" cy="189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0931" y="1683652"/>
            <a:ext cx="1687763" cy="189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3190" y="1642089"/>
            <a:ext cx="1687763" cy="189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42088"/>
            <a:ext cx="1687763" cy="189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5967" y="3900359"/>
            <a:ext cx="1687763" cy="189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2373" y="238657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25</a:t>
            </a:r>
            <a:endParaRPr lang="cs-CZ" sz="2800" b="1"/>
          </a:p>
        </p:txBody>
      </p:sp>
      <p:sp>
        <p:nvSpPr>
          <p:cNvPr id="11" name="TextovéPole 10"/>
          <p:cNvSpPr txBox="1"/>
          <p:nvPr/>
        </p:nvSpPr>
        <p:spPr>
          <a:xfrm>
            <a:off x="1226725" y="134970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FF0000"/>
                </a:solidFill>
              </a:rPr>
              <a:t>30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78021" y="2941095"/>
            <a:ext cx="5309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  5</a:t>
            </a:r>
            <a:endParaRPr lang="cs-CZ" sz="2800" b="1"/>
          </a:p>
        </p:txBody>
      </p:sp>
      <p:sp>
        <p:nvSpPr>
          <p:cNvPr id="14" name="TextovéPole 13"/>
          <p:cNvSpPr txBox="1"/>
          <p:nvPr/>
        </p:nvSpPr>
        <p:spPr>
          <a:xfrm>
            <a:off x="3515069" y="349632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FF0000"/>
                </a:solidFill>
              </a:rPr>
              <a:t>70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54864" y="3518225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FF0000"/>
                </a:solidFill>
              </a:rPr>
              <a:t>100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19413" y="115968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FF0000"/>
                </a:solidFill>
              </a:rPr>
              <a:t>90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66347" y="120455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FF0000"/>
                </a:solidFill>
              </a:rPr>
              <a:t>60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27537" y="120971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FF0000"/>
                </a:solidFill>
              </a:rPr>
              <a:t>70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00047" y="349632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FF0000"/>
                </a:solidFill>
              </a:rPr>
              <a:t>50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66347" y="351822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FF0000"/>
                </a:solidFill>
              </a:rPr>
              <a:t>30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87579" y="236941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88</a:t>
            </a:r>
            <a:endParaRPr lang="cs-CZ" sz="2800" b="1"/>
          </a:p>
        </p:txBody>
      </p:sp>
      <p:sp>
        <p:nvSpPr>
          <p:cNvPr id="22" name="TextovéPole 21"/>
          <p:cNvSpPr txBox="1"/>
          <p:nvPr/>
        </p:nvSpPr>
        <p:spPr>
          <a:xfrm>
            <a:off x="3578833" y="238657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69</a:t>
            </a:r>
            <a:endParaRPr lang="cs-CZ" sz="2800" b="1"/>
          </a:p>
        </p:txBody>
      </p:sp>
      <p:sp>
        <p:nvSpPr>
          <p:cNvPr id="23" name="TextovéPole 22"/>
          <p:cNvSpPr txBox="1"/>
          <p:nvPr/>
        </p:nvSpPr>
        <p:spPr>
          <a:xfrm>
            <a:off x="5527094" y="458612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21</a:t>
            </a:r>
            <a:endParaRPr lang="cs-CZ" sz="2800" b="1"/>
          </a:p>
        </p:txBody>
      </p:sp>
      <p:sp>
        <p:nvSpPr>
          <p:cNvPr id="26" name="TextovéPole 25"/>
          <p:cNvSpPr txBox="1"/>
          <p:nvPr/>
        </p:nvSpPr>
        <p:spPr>
          <a:xfrm>
            <a:off x="1408221" y="458612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94</a:t>
            </a:r>
            <a:endParaRPr lang="cs-CZ" sz="2800" b="1"/>
          </a:p>
        </p:txBody>
      </p:sp>
      <p:sp>
        <p:nvSpPr>
          <p:cNvPr id="30" name="TextovéPole 29"/>
          <p:cNvSpPr txBox="1"/>
          <p:nvPr/>
        </p:nvSpPr>
        <p:spPr>
          <a:xfrm>
            <a:off x="3581994" y="456118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65</a:t>
            </a:r>
            <a:endParaRPr lang="cs-CZ" sz="2800" b="1"/>
          </a:p>
        </p:txBody>
      </p:sp>
      <p:sp>
        <p:nvSpPr>
          <p:cNvPr id="31" name="TextovéPole 30"/>
          <p:cNvSpPr txBox="1"/>
          <p:nvPr/>
        </p:nvSpPr>
        <p:spPr>
          <a:xfrm>
            <a:off x="5509081" y="388926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55</a:t>
            </a:r>
            <a:endParaRPr lang="cs-CZ" sz="2800" b="1"/>
          </a:p>
        </p:txBody>
      </p:sp>
      <p:sp>
        <p:nvSpPr>
          <p:cNvPr id="32" name="TextovéPole 31"/>
          <p:cNvSpPr txBox="1"/>
          <p:nvPr/>
        </p:nvSpPr>
        <p:spPr>
          <a:xfrm>
            <a:off x="5517643" y="238771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55</a:t>
            </a:r>
            <a:endParaRPr lang="cs-CZ" sz="2800" b="1"/>
          </a:p>
        </p:txBody>
      </p:sp>
      <p:sp>
        <p:nvSpPr>
          <p:cNvPr id="33" name="TextovéPole 32"/>
          <p:cNvSpPr txBox="1"/>
          <p:nvPr/>
        </p:nvSpPr>
        <p:spPr>
          <a:xfrm>
            <a:off x="7517985" y="454800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/>
              <a:t>47</a:t>
            </a:r>
            <a:endParaRPr lang="cs-CZ" sz="2800" b="1"/>
          </a:p>
        </p:txBody>
      </p:sp>
    </p:spTree>
    <p:extLst>
      <p:ext uri="{BB962C8B-B14F-4D97-AF65-F5344CB8AC3E}">
        <p14:creationId xmlns:p14="http://schemas.microsoft.com/office/powerpoint/2010/main" xmlns="" val="208859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1"/>
            <a:ext cx="8542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Spojte  sněhové vločky ke správnému sněhulákovi.</a:t>
            </a:r>
            <a:endParaRPr lang="cs-CZ" sz="320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1438" y="974093"/>
            <a:ext cx="2117541" cy="150277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974625"/>
            <a:ext cx="2117541" cy="1502771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200651"/>
            <a:ext cx="2116137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32430" y="5200651"/>
            <a:ext cx="2117541" cy="150277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4449266"/>
            <a:ext cx="2117541" cy="150277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150" y="2885697"/>
            <a:ext cx="2117541" cy="15027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8641" y="1726010"/>
            <a:ext cx="2117541" cy="150277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3429000"/>
            <a:ext cx="2117541" cy="150277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949382"/>
            <a:ext cx="2117541" cy="150277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051900" y="17007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56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65022" y="50851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48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777681" y="17145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39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87161" y="244667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28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56701" y="368058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23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026942" y="161623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16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08556" y="58080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29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81438" y="409532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74</a:t>
            </a:r>
            <a:endParaRPr lang="cs-CZ" sz="4000" b="1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653218" y="583763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002060"/>
                </a:solidFill>
              </a:rPr>
              <a:t>75</a:t>
            </a:r>
            <a:endParaRPr lang="cs-CZ" sz="4000" b="1">
              <a:solidFill>
                <a:srgbClr val="00206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3590" y="2260269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945125" y="2422406"/>
            <a:ext cx="805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51+5</a:t>
            </a:r>
            <a:endParaRPr lang="cs-CZ" sz="2400"/>
          </a:p>
        </p:txBody>
      </p:sp>
      <p:pic>
        <p:nvPicPr>
          <p:cNvPr id="33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2222" y="3429000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4883" y="1109015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5928" y="2395371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373" y="3383404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9592" y="3733241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2222" y="5122720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77681" y="3216177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373" y="5621654"/>
            <a:ext cx="810922" cy="89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876215" y="3680582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22+6</a:t>
            </a:r>
            <a:endParaRPr lang="cs-CZ" sz="2800"/>
          </a:p>
        </p:txBody>
      </p:sp>
      <p:sp>
        <p:nvSpPr>
          <p:cNvPr id="31" name="TextovéPole 30"/>
          <p:cNvSpPr txBox="1"/>
          <p:nvPr/>
        </p:nvSpPr>
        <p:spPr>
          <a:xfrm>
            <a:off x="2804129" y="1294549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20+3</a:t>
            </a:r>
            <a:endParaRPr lang="cs-CZ" sz="2800"/>
          </a:p>
        </p:txBody>
      </p:sp>
      <p:sp>
        <p:nvSpPr>
          <p:cNvPr id="32" name="TextovéPole 31"/>
          <p:cNvSpPr txBox="1"/>
          <p:nvPr/>
        </p:nvSpPr>
        <p:spPr>
          <a:xfrm>
            <a:off x="4987120" y="2711783"/>
            <a:ext cx="1025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71+ 4</a:t>
            </a:r>
            <a:endParaRPr lang="cs-CZ" sz="2400" b="1"/>
          </a:p>
        </p:txBody>
      </p:sp>
      <p:sp>
        <p:nvSpPr>
          <p:cNvPr id="41" name="TextovéPole 40"/>
          <p:cNvSpPr txBox="1"/>
          <p:nvPr/>
        </p:nvSpPr>
        <p:spPr>
          <a:xfrm>
            <a:off x="3092808" y="4104309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12+4</a:t>
            </a:r>
            <a:endParaRPr lang="cs-CZ" sz="2800"/>
          </a:p>
        </p:txBody>
      </p:sp>
      <p:sp>
        <p:nvSpPr>
          <p:cNvPr id="42" name="TextovéPole 41"/>
          <p:cNvSpPr txBox="1"/>
          <p:nvPr/>
        </p:nvSpPr>
        <p:spPr>
          <a:xfrm>
            <a:off x="4648373" y="3754472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71+3</a:t>
            </a:r>
            <a:endParaRPr lang="cs-CZ" sz="2800"/>
          </a:p>
        </p:txBody>
      </p:sp>
      <p:sp>
        <p:nvSpPr>
          <p:cNvPr id="43" name="TextovéPole 42"/>
          <p:cNvSpPr txBox="1"/>
          <p:nvPr/>
        </p:nvSpPr>
        <p:spPr>
          <a:xfrm>
            <a:off x="4607179" y="5808056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35+4</a:t>
            </a:r>
            <a:endParaRPr lang="cs-CZ" sz="2800"/>
          </a:p>
        </p:txBody>
      </p:sp>
      <p:sp>
        <p:nvSpPr>
          <p:cNvPr id="44" name="TextovéPole 43"/>
          <p:cNvSpPr txBox="1"/>
          <p:nvPr/>
        </p:nvSpPr>
        <p:spPr>
          <a:xfrm>
            <a:off x="5969009" y="5360044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22+5</a:t>
            </a:r>
            <a:endParaRPr lang="cs-CZ" sz="2800"/>
          </a:p>
        </p:txBody>
      </p:sp>
      <p:sp>
        <p:nvSpPr>
          <p:cNvPr id="45" name="TextovéPole 44"/>
          <p:cNvSpPr txBox="1"/>
          <p:nvPr/>
        </p:nvSpPr>
        <p:spPr>
          <a:xfrm>
            <a:off x="7809079" y="3442965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46+2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xmlns="" val="140557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0" grpId="0"/>
      <p:bldP spid="31" grpId="0"/>
      <p:bldP spid="32" grpId="0"/>
      <p:bldP spid="41" grpId="0"/>
      <p:bldP spid="42" grpId="0"/>
      <p:bldP spid="43" grpId="0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9550" y="438646"/>
            <a:ext cx="40123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mtClean="0"/>
              <a:t>Obrázky byly použity z webových stránek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10220"/>
            <a:ext cx="8631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Odkazy</a:t>
            </a:r>
          </a:p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9512" y="889843"/>
            <a:ext cx="856895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sn%C4%9Bhul%C3%A1k&amp;um=1&amp;hl=cs&amp;biw=1441&amp;bih=654&amp;tbs=itp:lineart&amp;tbm=isch&amp;tbnid=lVeSBj2OVqFtfM:&amp;imgrefurl=http://www.mv-wangen.de/aktuell/2007-02-04/bilder.htm&amp;docid=VCDLpif5PgyHcM&amp;imgurl=http://www.mv-wangen.de/aktuell/2007-02-04/schneemann.gif&amp;w=350&amp;h=392&amp;ei=iIFLULDNFY7GtAb56IHYDg&amp;zoom=1&amp;iact=hc&amp;vpx=1119&amp;vpy=309&amp;dur=187&amp;hovh=238&amp;hovw=212&amp;tx=105&amp;ty=149&amp;sig=116909212397028187337&amp;page=1&amp;tbnh=123&amp;tbnw=110&amp;start=0&amp;ndsp=32&amp;ved=1t:429,r:19,s:0,i:172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9550" y="2340749"/>
            <a:ext cx="8352928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sn%C4%9Bhul%C3%A1k&amp;start=119&amp;num=10&amp;hl=cs&amp;biw=1441&amp;bih=654&amp;tbm=isch&amp;tbnid=SS_4pvhHpvzuMM:&amp;imgrefurl=http://www.bilderkiste.de/de/cliparts/3031/winter-schneemaenner---mit-zylinderhut,-besen-und-karottennase-nicht-animiert.html&amp;docid=m0OH8c1Oc7KjTM&amp;imgurl=http://www.bilderkiste.de/galleryscript/gallery/cliparts/schneemann_besen.gif&amp;w=437&amp;h=500&amp;ei=64FLUPXOMI_XsgaphIH4Cw&amp;zoom=1&amp;iact=hc&amp;vpx=178&amp;vpy=2&amp;dur=1166&amp;hovh=240&amp;hovw=210&amp;tx=115&amp;ty=130&amp;sig=116909212397028187337&amp;page=5&amp;tbnh=148&amp;tbnw=129&amp;ndsp=32&amp;ved=1t:429,r:0,s:119,i:101</a:t>
            </a:r>
          </a:p>
        </p:txBody>
      </p:sp>
      <p:sp>
        <p:nvSpPr>
          <p:cNvPr id="8" name="Obdélník 7"/>
          <p:cNvSpPr/>
          <p:nvPr/>
        </p:nvSpPr>
        <p:spPr>
          <a:xfrm>
            <a:off x="78904" y="3964348"/>
            <a:ext cx="87701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sn%C4%9Bhul%C3%A1k&amp;start=121&amp;num=10&amp;hl=cs&amp;sa=X&amp;biw=1441&amp;bih=654&amp;addh=36&amp;tbs=itp:clipart&amp;tbm=isch&amp;tbnid=sV6wOy4X50LJMM:&amp;imgrefurl=http://www.giftex.cz/pruvodce-vyberem-spravneho-darku/darky-podle-veku/darky-pro-deti/darky-pro-male-kluky%3Flimit%3D30%26mode%3Dlist&amp;docid=Oxf4HQc6ulh_aM&amp;imgurl=http://www.giftex.cz/media/catalog/product/cache/1/small_image/173x/9df78eab33525d08d6e5fb8d27136e95/u/s/usb-snehulak.jpg&amp;w=173&amp;h=173&amp;ei=U4JLUMzmLJDFswa5moCgCg&amp;zoom=1&amp;iact=hc&amp;vpx=1237&amp;vpy=35&amp;dur=1578&amp;hovh=138&amp;hovw=138&amp;tx=83&amp;ty=84&amp;sig=116909212397028187337&amp;page=5&amp;tbnh=138&amp;tbnw=138&amp;ndsp=32&amp;ved=1t:429,r:23,s:121,i:175</a:t>
            </a:r>
          </a:p>
        </p:txBody>
      </p:sp>
    </p:spTree>
    <p:extLst>
      <p:ext uri="{BB962C8B-B14F-4D97-AF65-F5344CB8AC3E}">
        <p14:creationId xmlns:p14="http://schemas.microsoft.com/office/powerpoint/2010/main" xmlns="" val="375621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73265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sn%C4%9Bhul%C3%A1k+obr%C3%A1zky&amp;num=10&amp;hl=cs&amp;sa=X&amp;biw=1441&amp;bih=654&amp;tbs=itp:clipart&amp;tbm=isch&amp;tbnid=pQhk2pEaU4ACSM:&amp;imgrefurl=http://www.skisnehulak.cz/&amp;docid=6g96m-wEWHsl6M&amp;imgurl=http://www.lyzarska-skola.eu/UserFiles/Image/Snehulak_snb.jpg&amp;w=400&amp;h=400&amp;ei=A4NLUPegIMuKswa-7YHACQ&amp;zoom=1&amp;iact=hc&amp;vpx=1172&amp;vpy=265&amp;dur=1764&amp;hovh=225&amp;hovw=225&amp;tx=156&amp;ty=134&amp;sig=116909212397028187337&amp;page=1&amp;tbnh=134&amp;tbnw=131&amp;start=0&amp;ndsp=26&amp;ved=1t:429,r:25,s:0,i:151</a:t>
            </a:r>
          </a:p>
        </p:txBody>
      </p:sp>
    </p:spTree>
    <p:extLst>
      <p:ext uri="{BB962C8B-B14F-4D97-AF65-F5344CB8AC3E}">
        <p14:creationId xmlns:p14="http://schemas.microsoft.com/office/powerpoint/2010/main" xmlns="" val="278268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271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Dum</cp:lastModifiedBy>
  <cp:revision>13</cp:revision>
  <dcterms:created xsi:type="dcterms:W3CDTF">2012-02-10T03:36:40Z</dcterms:created>
  <dcterms:modified xsi:type="dcterms:W3CDTF">2013-04-20T07:06:26Z</dcterms:modified>
</cp:coreProperties>
</file>