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FD8C5B-F232-4C66-B489-415DCAC2EE9D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E9DD71-9CA5-49AE-BFFE-CE86D56DD1B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26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16339D-CF76-4825-9368-2C57CDCB7DED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FD8FF1-2463-45B9-A7EC-83C68BE9739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028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057F50-1F4B-41E1-B884-0199EA7EC07E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60BC71-D64A-46C6-8371-3A6C8FDFF88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6041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1F1989-CC78-4657-81B3-0E0853736C57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BAABA14-ECC6-4F86-98F2-8B0EC215BF1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687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A05FA0A-61D4-4D87-8178-D5521B1FDCD4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81EC86-EA97-4016-8440-C373DBF444C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097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619947-A588-4A44-AEB4-BEF6408AAF7A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4940361-0DC3-44F3-9991-39BFDFC6327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103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AA765C-025D-4527-81DC-BB9808AB5354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F973C4-2B28-4E1B-9D62-FD8C0A346C0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23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597178-F0AA-4129-A64A-ACA619CBEDA2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BA2EBA-04AE-4176-8F84-A18B3B2FB24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463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E595F0-4236-461C-9B38-ADB99462B25E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336800-799E-4025-A327-AE44FBCCDAE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1501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C09D42-E9AF-4607-A317-6B1316817CF4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3E5A57-5E76-441E-BB5E-684C41186D86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163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95DF9C9-F439-474E-9A4D-1483AF7A1458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4E2CD9-1985-4036-968A-F274709D64B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13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3CDD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305DBFCA-5E58-498E-A887-5D68801AABBF}" type="datetime1">
              <a:rPr lang="cs-CZ"/>
              <a:pPr lvl="0"/>
              <a:t>8.9.2012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8BA74B5B-B5A9-47D4-93F3-F1F851B42637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3" y="1816611"/>
            <a:ext cx="8235699" cy="2121408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487939" y="5013179"/>
            <a:ext cx="6267453" cy="124301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0" y="1628802"/>
            <a:ext cx="7632844" cy="369331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Anotace :  </a:t>
            </a:r>
            <a:r>
              <a:rPr lang="cs-CZ" sz="3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Sluníčková  matematika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Autor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: Mgr. Dagmar Šaflová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Základní škola a mateřská škola T. G. Masaryka Fulnek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Vzdělávací oblast: 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Matematika a její aplikace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Očekávaný výstup: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Žák si procvičí učivo  sčítání a odčítání do 100 s přechodem desítky.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Druh učebního materiálu: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prezentace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Druh interaktivity: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samostatná práce žáků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Cílová skupina: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Žák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Stupeň a typ vzdělávání 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základní vzdělávání – 1. období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Typická věková skupina: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7- 8 let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Vytvořeno: 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13.3.2012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804251" y="404667"/>
            <a:ext cx="1685925" cy="21335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274640"/>
            <a:ext cx="8229600" cy="1143000"/>
          </a:xfrm>
        </p:spPr>
        <p:txBody>
          <a:bodyPr/>
          <a:lstStyle/>
          <a:p>
            <a:pPr lvl="0"/>
            <a:r>
              <a:rPr lang="cs-CZ" sz="3200"/>
              <a:t>Počítejte příklady na sluníčku</a:t>
            </a:r>
          </a:p>
        </p:txBody>
      </p:sp>
      <p:pic>
        <p:nvPicPr>
          <p:cNvPr id="3" name="Picture 2" descr="http://t1.gstatic.com/images?q=tbn:ANd9GcSs0GSkJLYgVtA2V7tpGb7hRGsSKWYRoymzlqTTW3BmbftCHCtSmA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483766" y="1844820"/>
            <a:ext cx="3456386" cy="302433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vál 7"/>
          <p:cNvSpPr/>
          <p:nvPr/>
        </p:nvSpPr>
        <p:spPr>
          <a:xfrm>
            <a:off x="3383865" y="1916829"/>
            <a:ext cx="1656179" cy="504053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29+</a:t>
            </a:r>
          </a:p>
        </p:txBody>
      </p:sp>
      <p:cxnSp>
        <p:nvCxnSpPr>
          <p:cNvPr id="5" name="Přímá spojnice se šipkou 9"/>
          <p:cNvCxnSpPr/>
          <p:nvPr/>
        </p:nvCxnSpPr>
        <p:spPr>
          <a:xfrm flipV="1">
            <a:off x="6132560" y="1340766"/>
            <a:ext cx="1440153" cy="450708"/>
          </a:xfrm>
          <a:prstGeom prst="straightConnector1">
            <a:avLst/>
          </a:prstGeom>
          <a:noFill/>
          <a:ln w="38103">
            <a:solidFill>
              <a:srgbClr val="10253F"/>
            </a:solidFill>
            <a:prstDash val="solid"/>
            <a:tailEnd type="arrow"/>
          </a:ln>
        </p:spPr>
      </p:cxnSp>
      <p:cxnSp>
        <p:nvCxnSpPr>
          <p:cNvPr id="6" name="Přímá spojnice se šipkou 12"/>
          <p:cNvCxnSpPr/>
          <p:nvPr/>
        </p:nvCxnSpPr>
        <p:spPr>
          <a:xfrm flipV="1">
            <a:off x="6605515" y="2468340"/>
            <a:ext cx="1440162" cy="144009"/>
          </a:xfrm>
          <a:prstGeom prst="straightConnector1">
            <a:avLst/>
          </a:prstGeom>
          <a:noFill/>
          <a:ln w="38103">
            <a:solidFill>
              <a:srgbClr val="10253F"/>
            </a:solidFill>
            <a:prstDash val="solid"/>
            <a:tailEnd type="arrow"/>
          </a:ln>
        </p:spPr>
      </p:cxnSp>
      <p:cxnSp>
        <p:nvCxnSpPr>
          <p:cNvPr id="7" name="Přímá spojnice se šipkou 13"/>
          <p:cNvCxnSpPr/>
          <p:nvPr/>
        </p:nvCxnSpPr>
        <p:spPr>
          <a:xfrm flipH="1" flipV="1">
            <a:off x="1187622" y="1903543"/>
            <a:ext cx="1296144" cy="235238"/>
          </a:xfrm>
          <a:prstGeom prst="straightConnector1">
            <a:avLst/>
          </a:prstGeom>
          <a:noFill/>
          <a:ln w="38103">
            <a:solidFill>
              <a:srgbClr val="10253F"/>
            </a:solidFill>
            <a:prstDash val="solid"/>
            <a:tailEnd type="arrow"/>
          </a:ln>
        </p:spPr>
      </p:cxnSp>
      <p:cxnSp>
        <p:nvCxnSpPr>
          <p:cNvPr id="8" name="Přímá spojnice se šipkou 14"/>
          <p:cNvCxnSpPr/>
          <p:nvPr/>
        </p:nvCxnSpPr>
        <p:spPr>
          <a:xfrm flipV="1">
            <a:off x="7092278" y="3501009"/>
            <a:ext cx="1440162" cy="144017"/>
          </a:xfrm>
          <a:prstGeom prst="straightConnector1">
            <a:avLst/>
          </a:prstGeom>
          <a:noFill/>
          <a:ln w="38103">
            <a:solidFill>
              <a:srgbClr val="10253F"/>
            </a:solidFill>
            <a:prstDash val="solid"/>
            <a:tailEnd type="arrow"/>
          </a:ln>
        </p:spPr>
      </p:cxnSp>
      <p:cxnSp>
        <p:nvCxnSpPr>
          <p:cNvPr id="9" name="Přímá spojnice se šipkou 15"/>
          <p:cNvCxnSpPr/>
          <p:nvPr/>
        </p:nvCxnSpPr>
        <p:spPr>
          <a:xfrm>
            <a:off x="6730377" y="4761143"/>
            <a:ext cx="1247360" cy="648072"/>
          </a:xfrm>
          <a:prstGeom prst="straightConnector1">
            <a:avLst/>
          </a:prstGeom>
          <a:noFill/>
          <a:ln w="38103">
            <a:solidFill>
              <a:srgbClr val="10253F"/>
            </a:solidFill>
            <a:prstDash val="solid"/>
            <a:tailEnd type="arrow"/>
          </a:ln>
        </p:spPr>
      </p:cxnSp>
      <p:cxnSp>
        <p:nvCxnSpPr>
          <p:cNvPr id="10" name="Přímá spojnice se šipkou 21"/>
          <p:cNvCxnSpPr/>
          <p:nvPr/>
        </p:nvCxnSpPr>
        <p:spPr>
          <a:xfrm flipH="1" flipV="1">
            <a:off x="1090257" y="2834676"/>
            <a:ext cx="1296144" cy="117619"/>
          </a:xfrm>
          <a:prstGeom prst="straightConnector1">
            <a:avLst/>
          </a:prstGeom>
          <a:noFill/>
          <a:ln w="38103">
            <a:solidFill>
              <a:srgbClr val="10253F"/>
            </a:solidFill>
            <a:prstDash val="solid"/>
            <a:tailEnd type="arrow"/>
          </a:ln>
        </p:spPr>
      </p:cxnSp>
      <p:cxnSp>
        <p:nvCxnSpPr>
          <p:cNvPr id="11" name="Přímá spojnice se šipkou 22"/>
          <p:cNvCxnSpPr/>
          <p:nvPr/>
        </p:nvCxnSpPr>
        <p:spPr>
          <a:xfrm flipH="1" flipV="1">
            <a:off x="1187622" y="3789035"/>
            <a:ext cx="1296144" cy="10"/>
          </a:xfrm>
          <a:prstGeom prst="straightConnector1">
            <a:avLst/>
          </a:prstGeom>
          <a:noFill/>
          <a:ln w="38103">
            <a:solidFill>
              <a:srgbClr val="10253F"/>
            </a:solidFill>
            <a:prstDash val="solid"/>
            <a:tailEnd type="arrow"/>
          </a:ln>
        </p:spPr>
      </p:cxnSp>
      <p:cxnSp>
        <p:nvCxnSpPr>
          <p:cNvPr id="12" name="Přímá spojnice se šipkou 23"/>
          <p:cNvCxnSpPr/>
          <p:nvPr/>
        </p:nvCxnSpPr>
        <p:spPr>
          <a:xfrm flipH="1">
            <a:off x="1078607" y="4761152"/>
            <a:ext cx="1296144" cy="324027"/>
          </a:xfrm>
          <a:prstGeom prst="straightConnector1">
            <a:avLst/>
          </a:prstGeom>
          <a:noFill/>
          <a:ln w="38103">
            <a:solidFill>
              <a:srgbClr val="10253F"/>
            </a:solidFill>
            <a:prstDash val="solid"/>
            <a:tailEnd type="arrow"/>
          </a:ln>
        </p:spPr>
      </p:cxnSp>
      <p:sp>
        <p:nvSpPr>
          <p:cNvPr id="13" name="Mrak 26"/>
          <p:cNvSpPr/>
          <p:nvPr/>
        </p:nvSpPr>
        <p:spPr>
          <a:xfrm>
            <a:off x="5607795" y="2263597"/>
            <a:ext cx="1080116" cy="79208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3</a:t>
            </a:r>
          </a:p>
        </p:txBody>
      </p:sp>
      <p:sp>
        <p:nvSpPr>
          <p:cNvPr id="14" name="Mrak 28"/>
          <p:cNvSpPr/>
          <p:nvPr/>
        </p:nvSpPr>
        <p:spPr>
          <a:xfrm>
            <a:off x="5965600" y="3248982"/>
            <a:ext cx="1080116" cy="79208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5</a:t>
            </a:r>
          </a:p>
        </p:txBody>
      </p:sp>
      <p:sp>
        <p:nvSpPr>
          <p:cNvPr id="15" name="Mrak 29"/>
          <p:cNvSpPr/>
          <p:nvPr/>
        </p:nvSpPr>
        <p:spPr>
          <a:xfrm>
            <a:off x="5592497" y="4293098"/>
            <a:ext cx="1080116" cy="79208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7</a:t>
            </a:r>
          </a:p>
        </p:txBody>
      </p:sp>
      <p:sp>
        <p:nvSpPr>
          <p:cNvPr id="16" name="Mrak 30"/>
          <p:cNvSpPr/>
          <p:nvPr/>
        </p:nvSpPr>
        <p:spPr>
          <a:xfrm>
            <a:off x="1619667" y="4868823"/>
            <a:ext cx="1080116" cy="79208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9</a:t>
            </a:r>
          </a:p>
        </p:txBody>
      </p:sp>
      <p:sp>
        <p:nvSpPr>
          <p:cNvPr id="17" name="Mrak 31"/>
          <p:cNvSpPr/>
          <p:nvPr/>
        </p:nvSpPr>
        <p:spPr>
          <a:xfrm>
            <a:off x="1724247" y="3645026"/>
            <a:ext cx="1080116" cy="79208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8</a:t>
            </a:r>
          </a:p>
        </p:txBody>
      </p:sp>
      <p:sp>
        <p:nvSpPr>
          <p:cNvPr id="18" name="Mrak 32"/>
          <p:cNvSpPr/>
          <p:nvPr/>
        </p:nvSpPr>
        <p:spPr>
          <a:xfrm>
            <a:off x="1726679" y="2678835"/>
            <a:ext cx="1080116" cy="79208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6</a:t>
            </a:r>
          </a:p>
        </p:txBody>
      </p:sp>
      <p:sp>
        <p:nvSpPr>
          <p:cNvPr id="19" name="Mrak 33"/>
          <p:cNvSpPr/>
          <p:nvPr/>
        </p:nvSpPr>
        <p:spPr>
          <a:xfrm>
            <a:off x="1846338" y="1647456"/>
            <a:ext cx="1080116" cy="79208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4</a:t>
            </a:r>
          </a:p>
        </p:txBody>
      </p:sp>
      <p:sp>
        <p:nvSpPr>
          <p:cNvPr id="20" name="Mrak 35"/>
          <p:cNvSpPr/>
          <p:nvPr/>
        </p:nvSpPr>
        <p:spPr>
          <a:xfrm>
            <a:off x="5352906" y="1357042"/>
            <a:ext cx="1080116" cy="79208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200"/>
              <a:gd name="f7" fmla="+- 0 0 11429249"/>
              <a:gd name="f8" fmla="+- 0 0 8646143"/>
              <a:gd name="f9" fmla="+- 0 0 8748475"/>
              <a:gd name="f10" fmla="+- 0 0 7859163"/>
              <a:gd name="f11" fmla="+- 0 0 4722533"/>
              <a:gd name="f12" fmla="+- 0 0 2776035"/>
              <a:gd name="f13" fmla="+- 0 0 16496525"/>
              <a:gd name="f14" fmla="+- 0 0 14809710"/>
              <a:gd name="f15" fmla="+- 0 0 4217541"/>
              <a:gd name="f16" fmla="+- 0 0 824660"/>
              <a:gd name="f17" fmla="+- 0 0 8950887"/>
              <a:gd name="f18" fmla="+- 0 0 9809656"/>
              <a:gd name="f19" fmla="+- 0 0 4002417"/>
              <a:gd name="f20" fmla="val 3900"/>
              <a:gd name="f21" fmla="val 14370"/>
              <a:gd name="f22" fmla="val 6753"/>
              <a:gd name="f23" fmla="val 9190"/>
              <a:gd name="f24" fmla="val 7426832"/>
              <a:gd name="f25" fmla="val 5333"/>
              <a:gd name="f26" fmla="val 7267"/>
              <a:gd name="f27" fmla="val 5396714"/>
              <a:gd name="f28" fmla="val 4365"/>
              <a:gd name="f29" fmla="val 5945"/>
              <a:gd name="f30" fmla="val 5983381"/>
              <a:gd name="f31" fmla="val 4857"/>
              <a:gd name="f32" fmla="val 6595"/>
              <a:gd name="f33" fmla="val 7034504"/>
              <a:gd name="f34" fmla="val 7273"/>
              <a:gd name="f35" fmla="val 6541615"/>
              <a:gd name="f36" fmla="val 6775"/>
              <a:gd name="f37" fmla="val 9220"/>
              <a:gd name="f38" fmla="val 7816140"/>
              <a:gd name="f39" fmla="val 5785"/>
              <a:gd name="f40" fmla="val 7867"/>
              <a:gd name="f41" fmla="val 37501"/>
              <a:gd name="f42" fmla="val 6842000"/>
              <a:gd name="f43" fmla="val 6752"/>
              <a:gd name="f44" fmla="val 9215"/>
              <a:gd name="f45" fmla="val 1347096"/>
              <a:gd name="f46" fmla="val 6910353"/>
              <a:gd name="f47" fmla="val 7720"/>
              <a:gd name="f48" fmla="val 10543"/>
              <a:gd name="f49" fmla="val 3974558"/>
              <a:gd name="f50" fmla="val 4542661"/>
              <a:gd name="f51" fmla="val 4360"/>
              <a:gd name="f52" fmla="val 5918"/>
              <a:gd name="f53" fmla="val 8804134"/>
              <a:gd name="f54" fmla="val 4345"/>
              <a:gd name="f55" fmla="val 9151131"/>
              <a:gd name="f56" fmla="val 4693"/>
              <a:gd name="f57" fmla="val 26177"/>
              <a:gd name="f58" fmla="val 5204520"/>
              <a:gd name="f59" fmla="val 1585770"/>
              <a:gd name="f60" fmla="val 6928"/>
              <a:gd name="f61" fmla="val 34899"/>
              <a:gd name="f62" fmla="val 4416628"/>
              <a:gd name="f63" fmla="val 686848"/>
              <a:gd name="f64" fmla="val 16478"/>
              <a:gd name="f65" fmla="val 39090"/>
              <a:gd name="f66" fmla="val 8257448"/>
              <a:gd name="f67" fmla="val 844866"/>
              <a:gd name="f68" fmla="val 28827"/>
              <a:gd name="f69" fmla="val 34751"/>
              <a:gd name="f70" fmla="val 387196"/>
              <a:gd name="f71" fmla="val 959901"/>
              <a:gd name="f72" fmla="val 34129"/>
              <a:gd name="f73" fmla="val 22954"/>
              <a:gd name="f74" fmla="val 4255042"/>
              <a:gd name="f75" fmla="val 41798"/>
              <a:gd name="f76" fmla="val 15354"/>
              <a:gd name="f77" fmla="val 1819082"/>
              <a:gd name="f78" fmla="val 1665090"/>
              <a:gd name="f79" fmla="val 38324"/>
              <a:gd name="f80" fmla="val 5426"/>
              <a:gd name="f81" fmla="val 891534"/>
              <a:gd name="f82" fmla="val 29078"/>
              <a:gd name="f83" fmla="val 3952"/>
              <a:gd name="f84" fmla="val 1091722"/>
              <a:gd name="f85" fmla="val 22141"/>
              <a:gd name="f86" fmla="val 4720"/>
              <a:gd name="f87" fmla="val 1061181"/>
              <a:gd name="f88" fmla="val 14000"/>
              <a:gd name="f89" fmla="val 5192"/>
              <a:gd name="f90" fmla="val 739161"/>
              <a:gd name="f91" fmla="val 4127"/>
              <a:gd name="f92" fmla="val 15789"/>
              <a:gd name="f93" fmla="val 9459261"/>
              <a:gd name="f94" fmla="val 711490"/>
              <a:gd name="f95" fmla="+- 0 0 -90"/>
              <a:gd name="f96" fmla="+- 0 0 -180"/>
              <a:gd name="f97" fmla="+- 0 0 -270"/>
              <a:gd name="f98" fmla="+- 0 0 -360"/>
              <a:gd name="f99" fmla="*/ f3 1 43200"/>
              <a:gd name="f100" fmla="*/ f4 1 43200"/>
              <a:gd name="f101" fmla="+- f6 0 f5"/>
              <a:gd name="f102" fmla="*/ f95 f0 1"/>
              <a:gd name="f103" fmla="*/ f96 f0 1"/>
              <a:gd name="f104" fmla="*/ f97 f0 1"/>
              <a:gd name="f105" fmla="*/ f98 f0 1"/>
              <a:gd name="f106" fmla="*/ f101 1 2"/>
              <a:gd name="f107" fmla="*/ f101 1 43200"/>
              <a:gd name="f108" fmla="*/ f101 2977 1"/>
              <a:gd name="f109" fmla="*/ f101 3262 1"/>
              <a:gd name="f110" fmla="*/ f101 17087 1"/>
              <a:gd name="f111" fmla="*/ f101 17337 1"/>
              <a:gd name="f112" fmla="*/ f101 67 1"/>
              <a:gd name="f113" fmla="*/ f101 21577 1"/>
              <a:gd name="f114" fmla="*/ f101 21582 1"/>
              <a:gd name="f115" fmla="*/ f101 1235 1"/>
              <a:gd name="f116" fmla="*/ f102 1 f2"/>
              <a:gd name="f117" fmla="*/ f103 1 f2"/>
              <a:gd name="f118" fmla="*/ f104 1 f2"/>
              <a:gd name="f119" fmla="*/ f105 1 f2"/>
              <a:gd name="f120" fmla="+- f5 f106 0"/>
              <a:gd name="f121" fmla="*/ f108 1 21600"/>
              <a:gd name="f122" fmla="*/ f109 1 21600"/>
              <a:gd name="f123" fmla="*/ f110 1 21600"/>
              <a:gd name="f124" fmla="*/ f111 1 21600"/>
              <a:gd name="f125" fmla="*/ f112 1 21600"/>
              <a:gd name="f126" fmla="*/ f113 1 21600"/>
              <a:gd name="f127" fmla="*/ f114 1 21600"/>
              <a:gd name="f128" fmla="*/ f115 1 21600"/>
              <a:gd name="f129" fmla="+- f116 0 f1"/>
              <a:gd name="f130" fmla="+- f117 0 f1"/>
              <a:gd name="f131" fmla="+- f118 0 f1"/>
              <a:gd name="f132" fmla="+- f119 0 f1"/>
              <a:gd name="f133" fmla="*/ f127 1 f107"/>
              <a:gd name="f134" fmla="*/ f120 1 f107"/>
              <a:gd name="f135" fmla="*/ f126 1 f107"/>
              <a:gd name="f136" fmla="*/ f125 1 f107"/>
              <a:gd name="f137" fmla="*/ f128 1 f107"/>
              <a:gd name="f138" fmla="*/ f121 1 f107"/>
              <a:gd name="f139" fmla="*/ f123 1 f107"/>
              <a:gd name="f140" fmla="*/ f122 1 f107"/>
              <a:gd name="f141" fmla="*/ f124 1 f107"/>
              <a:gd name="f142" fmla="*/ f138 f99 1"/>
              <a:gd name="f143" fmla="*/ f139 f99 1"/>
              <a:gd name="f144" fmla="*/ f141 f100 1"/>
              <a:gd name="f145" fmla="*/ f140 f100 1"/>
              <a:gd name="f146" fmla="*/ f133 f99 1"/>
              <a:gd name="f147" fmla="*/ f134 f100 1"/>
              <a:gd name="f148" fmla="*/ f134 f99 1"/>
              <a:gd name="f149" fmla="*/ f135 f100 1"/>
              <a:gd name="f150" fmla="*/ f136 f99 1"/>
              <a:gd name="f151" fmla="*/ f137 f10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46" y="f147"/>
              </a:cxn>
              <a:cxn ang="f130">
                <a:pos x="f148" y="f149"/>
              </a:cxn>
              <a:cxn ang="f131">
                <a:pos x="f150" y="f147"/>
              </a:cxn>
              <a:cxn ang="f132">
                <a:pos x="f148" y="f151"/>
              </a:cxn>
            </a:cxnLst>
            <a:rect l="f142" t="f145" r="f143" b="f144"/>
            <a:pathLst>
              <a:path w="43200" h="43200">
                <a:moveTo>
                  <a:pt x="f20" y="f21"/>
                </a:moveTo>
                <a:arcTo wR="f22" hR="f23" stAng="f7" swAng="f24"/>
                <a:arcTo wR="f25" hR="f26" stAng="f8" swAng="f27"/>
                <a:arcTo wR="f28" hR="f29" stAng="f9" swAng="f30"/>
                <a:arcTo wR="f31" hR="f32" stAng="f10" swAng="f33"/>
                <a:arcTo wR="f25" hR="f34" stAng="f11" swAng="f35"/>
                <a:arcTo wR="f36" hR="f37" stAng="f12" swAng="f38"/>
                <a:arcTo wR="f39" hR="f40" stAng="f41" swAng="f42"/>
                <a:arcTo wR="f43" hR="f44" stAng="f45" swAng="f46"/>
                <a:arcTo wR="f47" hR="f48" stAng="f49" swAng="f50"/>
                <a:arcTo wR="f51" hR="f52" stAng="f13" swAng="f53"/>
                <a:arcTo wR="f54" hR="f29" stAng="f14" swAng="f55"/>
                <a:close/>
              </a:path>
              <a:path w="43200" h="43200" fill="none">
                <a:moveTo>
                  <a:pt x="f56" y="f57"/>
                </a:moveTo>
                <a:arcTo wR="f54" hR="f29" stAng="f58" swAng="f59"/>
                <a:moveTo>
                  <a:pt x="f60" y="f61"/>
                </a:moveTo>
                <a:arcTo wR="f51" hR="f52" stAng="f62" swAng="f63"/>
                <a:moveTo>
                  <a:pt x="f64" y="f65"/>
                </a:moveTo>
                <a:arcTo wR="f43" hR="f44" stAng="f66" swAng="f67"/>
                <a:moveTo>
                  <a:pt x="f68" y="f69"/>
                </a:moveTo>
                <a:arcTo wR="f43" hR="f44" stAng="f70" swAng="f71"/>
                <a:moveTo>
                  <a:pt x="f72" y="f73"/>
                </a:moveTo>
                <a:arcTo wR="f39" hR="f40" stAng="f15" swAng="f74"/>
                <a:moveTo>
                  <a:pt x="f75" y="f76"/>
                </a:moveTo>
                <a:arcTo wR="f25" hR="f34" stAng="f77" swAng="f78"/>
                <a:moveTo>
                  <a:pt x="f79" y="f80"/>
                </a:moveTo>
                <a:arcTo wR="f31" hR="f32" stAng="f16" swAng="f81"/>
                <a:moveTo>
                  <a:pt x="f82" y="f83"/>
                </a:moveTo>
                <a:arcTo wR="f31" hR="f32" stAng="f17" swAng="f84"/>
                <a:moveTo>
                  <a:pt x="f85" y="f86"/>
                </a:moveTo>
                <a:arcTo wR="f28" hR="f29" stAng="f18" swAng="f87"/>
                <a:moveTo>
                  <a:pt x="f88" y="f89"/>
                </a:moveTo>
                <a:arcTo wR="f22" hR="f23" stAng="f19" swAng="f90"/>
                <a:moveTo>
                  <a:pt x="f91" y="f92"/>
                </a:moveTo>
                <a:arcTo wR="f22" hR="f23" stAng="f93" swAng="f94"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2</a:t>
            </a:r>
          </a:p>
        </p:txBody>
      </p:sp>
      <p:sp>
        <p:nvSpPr>
          <p:cNvPr id="21" name="Ovál 2047"/>
          <p:cNvSpPr/>
          <p:nvPr/>
        </p:nvSpPr>
        <p:spPr>
          <a:xfrm>
            <a:off x="3383865" y="4883801"/>
            <a:ext cx="1812587" cy="486058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39+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http://t0.gstatic.com/images?q=tbn:ANd9GcQVv7Zd3BvjBMnvP7Oe443lVd5mozVqodtn1EoGkP1hFBpJITb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86319" y="3645026"/>
            <a:ext cx="1644539" cy="132827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1"/>
          <p:cNvSpPr txBox="1"/>
          <p:nvPr/>
        </p:nvSpPr>
        <p:spPr>
          <a:xfrm>
            <a:off x="1043604" y="908721"/>
            <a:ext cx="5540687" cy="46166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Přiřazujte sluníčka ke správným výsledkům.</a:t>
            </a:r>
          </a:p>
        </p:txBody>
      </p:sp>
      <p:sp>
        <p:nvSpPr>
          <p:cNvPr id="4" name="TextovéPole 2"/>
          <p:cNvSpPr txBox="1"/>
          <p:nvPr/>
        </p:nvSpPr>
        <p:spPr>
          <a:xfrm>
            <a:off x="1052209" y="2602665"/>
            <a:ext cx="1116006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28+3</a:t>
            </a:r>
          </a:p>
        </p:txBody>
      </p:sp>
      <p:sp>
        <p:nvSpPr>
          <p:cNvPr id="5" name="Obdélník 3"/>
          <p:cNvSpPr/>
          <p:nvPr/>
        </p:nvSpPr>
        <p:spPr>
          <a:xfrm>
            <a:off x="1416661" y="2175778"/>
            <a:ext cx="558003" cy="384642"/>
          </a:xfrm>
          <a:prstGeom prst="rect">
            <a:avLst/>
          </a:prstGeom>
          <a:solidFill>
            <a:srgbClr val="FFFFFF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2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31</a:t>
            </a:r>
          </a:p>
        </p:txBody>
      </p:sp>
      <p:sp>
        <p:nvSpPr>
          <p:cNvPr id="6" name="TextovéPole 4"/>
          <p:cNvSpPr txBox="1"/>
          <p:nvPr/>
        </p:nvSpPr>
        <p:spPr>
          <a:xfrm>
            <a:off x="798243" y="4530157"/>
            <a:ext cx="1800197" cy="707882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28+4</a:t>
            </a:r>
          </a:p>
        </p:txBody>
      </p:sp>
      <p:pic>
        <p:nvPicPr>
          <p:cNvPr id="7" name="Picture 6" descr="http://t0.gstatic.com/images?q=tbn:ANd9GcQVv7Zd3BvjBMnvP7Oe443lVd5mozVqodtn1EoGkP1hFBpJITb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093339" y="4219965"/>
            <a:ext cx="1644539" cy="1328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6" descr="http://t0.gstatic.com/images?q=tbn:ANd9GcQVv7Zd3BvjBMnvP7Oe443lVd5mozVqodtn1EoGkP1hFBpJITb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092278" y="2637431"/>
            <a:ext cx="1644539" cy="1328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6" descr="http://t0.gstatic.com/images?q=tbn:ANd9GcQVv7Zd3BvjBMnvP7Oe443lVd5mozVqodtn1EoGkP1hFBpJITb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020269" y="1139552"/>
            <a:ext cx="1644539" cy="1328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6" descr="http://t0.gstatic.com/images?q=tbn:ANd9GcQVv7Zd3BvjBMnvP7Oe443lVd5mozVqodtn1EoGkP1hFBpJITb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461830" y="5373215"/>
            <a:ext cx="1644539" cy="1328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6" descr="http://t0.gstatic.com/images?q=tbn:ANd9GcQVv7Zd3BvjBMnvP7Oe443lVd5mozVqodtn1EoGkP1hFBpJITb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98243" y="5238039"/>
            <a:ext cx="1644539" cy="1328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Picture 6" descr="http://t0.gstatic.com/images?q=tbn:ANd9GcQVv7Zd3BvjBMnvP7Oe443lVd5mozVqodtn1EoGkP1hFBpJITb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939753" y="1597557"/>
            <a:ext cx="1644539" cy="1328275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ovéPole 5"/>
          <p:cNvSpPr txBox="1"/>
          <p:nvPr/>
        </p:nvSpPr>
        <p:spPr>
          <a:xfrm>
            <a:off x="989591" y="6205072"/>
            <a:ext cx="1116006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39+6</a:t>
            </a:r>
          </a:p>
        </p:txBody>
      </p:sp>
      <p:sp>
        <p:nvSpPr>
          <p:cNvPr id="14" name="TextovéPole 6"/>
          <p:cNvSpPr txBox="1"/>
          <p:nvPr/>
        </p:nvSpPr>
        <p:spPr>
          <a:xfrm>
            <a:off x="5295701" y="2472757"/>
            <a:ext cx="1116006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49+7</a:t>
            </a:r>
          </a:p>
        </p:txBody>
      </p:sp>
      <p:sp>
        <p:nvSpPr>
          <p:cNvPr id="15" name="TextovéPole 7"/>
          <p:cNvSpPr txBox="1"/>
          <p:nvPr/>
        </p:nvSpPr>
        <p:spPr>
          <a:xfrm>
            <a:off x="5726091" y="6243157"/>
            <a:ext cx="1116006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68+5</a:t>
            </a:r>
          </a:p>
        </p:txBody>
      </p:sp>
      <p:sp>
        <p:nvSpPr>
          <p:cNvPr id="16" name="TextovéPole 14"/>
          <p:cNvSpPr txBox="1"/>
          <p:nvPr/>
        </p:nvSpPr>
        <p:spPr>
          <a:xfrm>
            <a:off x="7336194" y="1994077"/>
            <a:ext cx="1116006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89+3</a:t>
            </a:r>
          </a:p>
        </p:txBody>
      </p:sp>
      <p:sp>
        <p:nvSpPr>
          <p:cNvPr id="17" name="TextovéPole 15"/>
          <p:cNvSpPr txBox="1"/>
          <p:nvPr/>
        </p:nvSpPr>
        <p:spPr>
          <a:xfrm>
            <a:off x="7565681" y="3573018"/>
            <a:ext cx="1116006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38+6</a:t>
            </a:r>
          </a:p>
        </p:txBody>
      </p:sp>
      <p:sp>
        <p:nvSpPr>
          <p:cNvPr id="18" name="TextovéPole 16"/>
          <p:cNvSpPr txBox="1"/>
          <p:nvPr/>
        </p:nvSpPr>
        <p:spPr>
          <a:xfrm>
            <a:off x="7535222" y="5099051"/>
            <a:ext cx="1116006" cy="646334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69+2</a:t>
            </a:r>
          </a:p>
        </p:txBody>
      </p:sp>
      <p:sp>
        <p:nvSpPr>
          <p:cNvPr id="19" name="Obdélník 17"/>
          <p:cNvSpPr/>
          <p:nvPr/>
        </p:nvSpPr>
        <p:spPr>
          <a:xfrm>
            <a:off x="3711659" y="2095795"/>
            <a:ext cx="944547" cy="544607"/>
          </a:xfrm>
          <a:prstGeom prst="rect">
            <a:avLst/>
          </a:pr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56</a:t>
            </a:r>
          </a:p>
        </p:txBody>
      </p:sp>
      <p:sp>
        <p:nvSpPr>
          <p:cNvPr id="20" name="Obdélník 21"/>
          <p:cNvSpPr/>
          <p:nvPr/>
        </p:nvSpPr>
        <p:spPr>
          <a:xfrm>
            <a:off x="2780187" y="2906557"/>
            <a:ext cx="648071" cy="497781"/>
          </a:xfrm>
          <a:prstGeom prst="rect">
            <a:avLst/>
          </a:pr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32</a:t>
            </a:r>
          </a:p>
        </p:txBody>
      </p:sp>
      <p:sp>
        <p:nvSpPr>
          <p:cNvPr id="21" name="Obdélník 22"/>
          <p:cNvSpPr/>
          <p:nvPr/>
        </p:nvSpPr>
        <p:spPr>
          <a:xfrm>
            <a:off x="4334649" y="4991481"/>
            <a:ext cx="687345" cy="556759"/>
          </a:xfrm>
          <a:prstGeom prst="rect">
            <a:avLst/>
          </a:pr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71</a:t>
            </a:r>
          </a:p>
        </p:txBody>
      </p:sp>
      <p:sp>
        <p:nvSpPr>
          <p:cNvPr id="22" name="Obdélník 23"/>
          <p:cNvSpPr/>
          <p:nvPr/>
        </p:nvSpPr>
        <p:spPr>
          <a:xfrm>
            <a:off x="3409020" y="5745376"/>
            <a:ext cx="648071" cy="497781"/>
          </a:xfrm>
          <a:prstGeom prst="rect">
            <a:avLst/>
          </a:pr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1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73</a:t>
            </a:r>
          </a:p>
        </p:txBody>
      </p:sp>
      <p:sp>
        <p:nvSpPr>
          <p:cNvPr id="23" name="Obdélník 24"/>
          <p:cNvSpPr/>
          <p:nvPr/>
        </p:nvSpPr>
        <p:spPr>
          <a:xfrm>
            <a:off x="5021994" y="3467926"/>
            <a:ext cx="831719" cy="592339"/>
          </a:xfrm>
          <a:prstGeom prst="rect">
            <a:avLst/>
          </a:pr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82</a:t>
            </a:r>
          </a:p>
        </p:txBody>
      </p:sp>
      <p:sp>
        <p:nvSpPr>
          <p:cNvPr id="24" name="Obdélník 25"/>
          <p:cNvSpPr/>
          <p:nvPr/>
        </p:nvSpPr>
        <p:spPr>
          <a:xfrm>
            <a:off x="4008135" y="4060274"/>
            <a:ext cx="648071" cy="497781"/>
          </a:xfrm>
          <a:prstGeom prst="rect">
            <a:avLst/>
          </a:pr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44</a:t>
            </a:r>
          </a:p>
        </p:txBody>
      </p:sp>
      <p:sp>
        <p:nvSpPr>
          <p:cNvPr id="25" name="Obdélník 26"/>
          <p:cNvSpPr/>
          <p:nvPr/>
        </p:nvSpPr>
        <p:spPr>
          <a:xfrm>
            <a:off x="2951820" y="4742590"/>
            <a:ext cx="648071" cy="497781"/>
          </a:xfrm>
          <a:prstGeom prst="rect">
            <a:avLst/>
          </a:prstGeo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 vert="horz" wrap="square" lIns="91440" tIns="45720" rIns="91440" bIns="45720" anchor="ctr" anchorCtr="1" compatLnSpc="1"/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1" i="0" u="none" strike="noStrike" kern="1200" cap="none" spc="0" baseline="0">
                <a:solidFill>
                  <a:srgbClr val="002060"/>
                </a:solidFill>
                <a:uFillTx/>
                <a:latin typeface="Calibri"/>
              </a:rPr>
              <a:t>45</a:t>
            </a:r>
          </a:p>
        </p:txBody>
      </p:sp>
      <p:pic>
        <p:nvPicPr>
          <p:cNvPr id="26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79816" y="1506949"/>
            <a:ext cx="1236844" cy="117769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4" y="548676"/>
            <a:ext cx="6392579" cy="707882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Doplň   sluníčkové  domečky   </a:t>
            </a:r>
          </a:p>
        </p:txBody>
      </p:sp>
      <p:pic>
        <p:nvPicPr>
          <p:cNvPr id="3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024" y="2627372"/>
            <a:ext cx="6102092" cy="433425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4" name="Přímá spojnice 4"/>
          <p:cNvCxnSpPr/>
          <p:nvPr/>
        </p:nvCxnSpPr>
        <p:spPr>
          <a:xfrm flipV="1">
            <a:off x="1415244" y="1354464"/>
            <a:ext cx="1224135" cy="1308332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</a:ln>
        </p:spPr>
      </p:cxnSp>
      <p:cxnSp>
        <p:nvCxnSpPr>
          <p:cNvPr id="5" name="Přímá spojnice 5"/>
          <p:cNvCxnSpPr/>
          <p:nvPr/>
        </p:nvCxnSpPr>
        <p:spPr>
          <a:xfrm>
            <a:off x="2627784" y="1308341"/>
            <a:ext cx="1760412" cy="1400578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</a:ln>
        </p:spPr>
      </p:cxnSp>
      <p:cxnSp>
        <p:nvCxnSpPr>
          <p:cNvPr id="6" name="Přímá spojnice 8"/>
          <p:cNvCxnSpPr/>
          <p:nvPr/>
        </p:nvCxnSpPr>
        <p:spPr>
          <a:xfrm flipV="1">
            <a:off x="4407398" y="1338498"/>
            <a:ext cx="1224135" cy="1308342"/>
          </a:xfrm>
          <a:prstGeom prst="straightConnector1">
            <a:avLst/>
          </a:prstGeom>
          <a:noFill/>
          <a:ln w="38103">
            <a:solidFill>
              <a:srgbClr val="FF0000"/>
            </a:solidFill>
            <a:prstDash val="solid"/>
          </a:ln>
        </p:spPr>
      </p:cxnSp>
      <p:cxnSp>
        <p:nvCxnSpPr>
          <p:cNvPr id="7" name="Přímá spojnice 9"/>
          <p:cNvCxnSpPr/>
          <p:nvPr/>
        </p:nvCxnSpPr>
        <p:spPr>
          <a:xfrm>
            <a:off x="5631533" y="1338498"/>
            <a:ext cx="1804660" cy="1308342"/>
          </a:xfrm>
          <a:prstGeom prst="straightConnector1">
            <a:avLst/>
          </a:prstGeom>
          <a:noFill/>
          <a:ln w="57150">
            <a:solidFill>
              <a:srgbClr val="FF0000"/>
            </a:solidFill>
            <a:prstDash val="solid"/>
          </a:ln>
        </p:spPr>
      </p:cxnSp>
      <p:pic>
        <p:nvPicPr>
          <p:cNvPr id="8" name="Picture 4" descr="http://t3.gstatic.com/images?q=tbn:ANd9GcRRpiwX3ZNbgIaVz-sjrKssy4YMvLlEvr_BBCs-RhIUUZEzBDz-WA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5292080" y="1774338"/>
            <a:ext cx="1008016" cy="894612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6" descr="http://t2.gstatic.com/images?q=tbn:ANd9GcR71QHBJLjt3UIb7cYMw1GR30LQupKZs7yCIygsLjqjxCLnwyTw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2290754" y="1783015"/>
            <a:ext cx="925903" cy="925903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ovéPole 17"/>
          <p:cNvSpPr txBox="1"/>
          <p:nvPr/>
        </p:nvSpPr>
        <p:spPr>
          <a:xfrm>
            <a:off x="3010735" y="1992669"/>
            <a:ext cx="497250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2</a:t>
            </a:r>
          </a:p>
        </p:txBody>
      </p:sp>
      <p:sp>
        <p:nvSpPr>
          <p:cNvPr id="11" name="TextovéPole 18"/>
          <p:cNvSpPr txBox="1"/>
          <p:nvPr/>
        </p:nvSpPr>
        <p:spPr>
          <a:xfrm>
            <a:off x="6300097" y="2023201"/>
            <a:ext cx="497250" cy="830997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800" b="0" i="0" u="none" strike="noStrike" kern="1200" cap="none" spc="0" baseline="0">
                <a:solidFill>
                  <a:srgbClr val="FF0000"/>
                </a:solidFill>
                <a:uFillTx/>
                <a:latin typeface="Calibri"/>
              </a:rPr>
              <a:t>3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3"/>
          <p:cNvSpPr/>
          <p:nvPr/>
        </p:nvSpPr>
        <p:spPr>
          <a:xfrm>
            <a:off x="0" y="188640"/>
            <a:ext cx="9144000" cy="353943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Odkazy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Obrázky byly použity z webových stránek: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http://www.google.cz/imgres?q=slun%C3%AD%C4%8Dko&amp;hl=cs&amp;sa=X&amp;biw=1441&amp;bih=654&amp;tbs=itp:clipart&amp;tbm=isch&amp;tbnid=6EBJ5tmmQa84rM:&amp;imgrefurl=http://dokazu-to.blogerka.cz/Denicek/Slunicko-slunicko-ja-te-tak-zeru&amp;docid=K3cnHo9ng7IBvM&amp;imgurl=http://dokazu-to.blogerka.cz/obrazky/dokazu-to.blogerka.cz/slunicko.gif&amp;w=400&amp;h=400&amp;ei=6odLUODhHo-3hAfYgoGICw&amp;zoom=1&amp;iact=hc&amp;vpx=667&amp;vpy=193&amp;dur=451&amp;hovh=225&amp;hovw=225&amp;tx=124&amp;ty=104&amp;sig=116909212397028187337&amp;page=1&amp;tbnh=117&amp;tbnw=113&amp;start=0&amp;ndsp=27&amp;ved=1t:429,r:4,s:0,i:126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Obdélník 4"/>
          <p:cNvSpPr/>
          <p:nvPr/>
        </p:nvSpPr>
        <p:spPr>
          <a:xfrm>
            <a:off x="-108520" y="2217237"/>
            <a:ext cx="8352925" cy="181587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www.google.cz/imgres?q=slun%C3%AD%C4%8Dko&amp;hl=cs&amp;sa=X&amp;biw=1441&amp;bih=654&amp;tbs=itp:clipart&amp;tbm=isch&amp;tbnid=8qoZvYG8uc3SZM:&amp;imgrefurl=http://www.zs-ohradni.cz/aktualni-skolni-rok/skoly-v-prirode/attachment/slunicko-2&amp;docid=1SU22LyXiGnWAM&amp;imgurl=http://www.zs-ohradni.cz/wp-content/uploads/2010/04/slun%2525C3%2525AD%2525C4%25258Dko1.jpg&amp;w=341&amp;h=315&amp;ei=6odLUODhHo-3hAfYgoGICw&amp;zoom=1&amp;iact=hc&amp;vpx=413&amp;vpy=171&amp;dur=532&amp;hovh=216&amp;hovw=234&amp;tx=128&amp;ty=113&amp;sig=116909212397028187337&amp;page=1&amp;tbnh=117&amp;tbnw=126&amp;start=0&amp;ndsp=27&amp;ved=1t:429,r:2,s:0,i:120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Obdélník 5"/>
          <p:cNvSpPr/>
          <p:nvPr/>
        </p:nvSpPr>
        <p:spPr>
          <a:xfrm>
            <a:off x="0" y="3737555"/>
            <a:ext cx="8748457" cy="156965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www.google.cz/search?num=10&amp;hl=cs&amp;site=imghp&amp;tbm=isch&amp;source=hp&amp;biw=1441&amp;bih=654&amp;q=iglu&amp;oq=iglu&amp;gs_l=img.12..0l2j0i24l8.9443.10914.0.14754.4.4.0.0.0.0.173.451.2j2.4.0...0.0...1ac.1.SigYSGPKm6g#q=slun%C3%AD%C4%8Dko&amp;hl=cs&amp;site=imghp&amp;tbs=itp:clipart&amp;tbm=isch&amp;source=lnt&amp;sa=X&amp;ei=4IdLUN3oBI-0hAfkj4CACQ&amp;ved=0CD4QpwUoAw&amp;bav=on.2,or.r_gc.r_pw.r_qf.&amp;fp=841e08521e6cb154&amp;biw=1441&amp;bih=654</a:t>
            </a:r>
          </a:p>
        </p:txBody>
      </p:sp>
      <p:sp>
        <p:nvSpPr>
          <p:cNvPr id="5" name="Obdélník 6"/>
          <p:cNvSpPr/>
          <p:nvPr/>
        </p:nvSpPr>
        <p:spPr>
          <a:xfrm>
            <a:off x="76315" y="5312417"/>
            <a:ext cx="8595826" cy="156965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ttp://www.google.cz/search?num=10&amp;hl=cs&amp;site=imghp&amp;tbm=isch&amp;source=hp&amp;biw=1441&amp;bih=654&amp;q=iglu&amp;oq=iglu&amp;gs_l=img.12..0l2j0i24l8.9443.10914.0.14754.4.4.0.0.0.0.173.451.2j2.4.0...0.0...1ac.1.SigYSGPKm6g#q=slun%C3%AD%C4%8Dko&amp;hl=cs&amp;site=imghp&amp;tbs=itp:clipart&amp;tbm=isch&amp;source=lnt&amp;sa=X&amp;ei=4IdLUN3oBI-0hAfkj4CACQ&amp;ved=0CD4QpwUoAw&amp;bav=on.2,or.r_gc.r_pw.r_qf.&amp;fp=841e08521e6cb154&amp;biw=1441&amp;bih=654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171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Počítejte příklady na sluníčku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131M</cp:lastModifiedBy>
  <cp:revision>7</cp:revision>
  <dcterms:created xsi:type="dcterms:W3CDTF">2012-03-13T18:57:23Z</dcterms:created>
  <dcterms:modified xsi:type="dcterms:W3CDTF">2012-09-08T18:22:36Z</dcterms:modified>
</cp:coreProperties>
</file>