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2" r:id="rId9"/>
    <p:sldId id="263" r:id="rId10"/>
    <p:sldId id="264" r:id="rId11"/>
    <p:sldId id="269" r:id="rId12"/>
    <p:sldId id="265" r:id="rId13"/>
    <p:sldId id="266" r:id="rId14"/>
    <p:sldId id="267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03_ČJ_20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</a:t>
          </a:r>
          <a:r>
            <a:rPr lang="cs-CZ" sz="2000" dirty="0" smtClean="0">
              <a:solidFill>
                <a:srgbClr val="FF0000"/>
              </a:solidFill>
            </a:rPr>
            <a:t>J – 6.B – Podmiňovací způsob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5CF0E6-DBEA-4D89-9D7F-1B0C70B2BE0F}" type="presOf" srcId="{B651F6E3-6281-48DB-9319-2AEAFDAE7572}" destId="{6BB5E863-4638-4E1D-BFDE-399D028AC4ED}" srcOrd="1" destOrd="0" presId="urn:microsoft.com/office/officeart/2005/8/layout/target3"/>
    <dgm:cxn modelId="{0D5B5C18-8E6D-44CD-90F7-80F05508C2D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9DEC733-03A7-4496-A920-5AF71754D757}" type="presOf" srcId="{B651F6E3-6281-48DB-9319-2AEAFDAE7572}" destId="{619D679B-A015-4ECF-8348-D1034C574F40}" srcOrd="0" destOrd="0" presId="urn:microsoft.com/office/officeart/2005/8/layout/target3"/>
    <dgm:cxn modelId="{C0841A5B-A486-47F3-B7E3-3C95EA53740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EC5322-0057-4FD2-B4E2-B5B82395019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951C75-09E4-4488-877C-4A2816D7B8B7}" type="presOf" srcId="{D1B46980-6531-4606-95E6-44980827E919}" destId="{2BE915AB-18AA-4053-B92C-3BFC9ED204BB}" srcOrd="1" destOrd="0" presId="urn:microsoft.com/office/officeart/2005/8/layout/target3"/>
    <dgm:cxn modelId="{0BE445A3-FD9B-4FE3-9622-C869031A99B4}" type="presOf" srcId="{D8197B8C-B260-4A16-BDF4-0947B075E274}" destId="{25B08C86-7E15-44DC-BE7F-FFB55DD49D12}" srcOrd="0" destOrd="0" presId="urn:microsoft.com/office/officeart/2005/8/layout/target3"/>
    <dgm:cxn modelId="{2B3ED4AB-715A-422E-8965-78E31E496D1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5E22AAD-84A3-49DF-AA7D-72AADFFF74EB}" type="presOf" srcId="{D8197B8C-B260-4A16-BDF4-0947B075E274}" destId="{5A5FFA88-C948-4069-8E93-59FA12366E83}" srcOrd="1" destOrd="0" presId="urn:microsoft.com/office/officeart/2005/8/layout/target3"/>
    <dgm:cxn modelId="{3F7A07D8-DACB-422F-9291-41D110F956C8}" type="presOf" srcId="{D1D4F407-5343-4D3F-B5B9-D407B03CAEB4}" destId="{AED2198E-93D5-4001-81B4-73124B309672}" srcOrd="1" destOrd="0" presId="urn:microsoft.com/office/officeart/2005/8/layout/target3"/>
    <dgm:cxn modelId="{5F691527-5D31-44CF-A931-5888D04479C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DE25E0-FB22-4536-9921-9DF8439396E8}" type="presParOf" srcId="{333A1088-737F-45CB-B68E-254E46348037}" destId="{F5ABB229-8D3B-4694-996A-96F23CF14429}" srcOrd="0" destOrd="0" presId="urn:microsoft.com/office/officeart/2005/8/layout/target3"/>
    <dgm:cxn modelId="{88C2AB2F-8EC2-4B83-9EE0-12198FD42F19}" type="presParOf" srcId="{333A1088-737F-45CB-B68E-254E46348037}" destId="{F41139FD-01EE-4571-8B17-4FB00FC51163}" srcOrd="1" destOrd="0" presId="urn:microsoft.com/office/officeart/2005/8/layout/target3"/>
    <dgm:cxn modelId="{6C7D49B0-FE98-413B-8C6B-E019D4D474A8}" type="presParOf" srcId="{333A1088-737F-45CB-B68E-254E46348037}" destId="{D005CE8C-CC26-4C3E-AC11-E15060ECD759}" srcOrd="2" destOrd="0" presId="urn:microsoft.com/office/officeart/2005/8/layout/target3"/>
    <dgm:cxn modelId="{287BB3E1-9803-4982-A22C-33313F4B022E}" type="presParOf" srcId="{333A1088-737F-45CB-B68E-254E46348037}" destId="{2C702D82-9B77-49B7-9568-BB8EB47C3372}" srcOrd="3" destOrd="0" presId="urn:microsoft.com/office/officeart/2005/8/layout/target3"/>
    <dgm:cxn modelId="{7DB22999-F334-403A-B266-9F6E7EAAC12F}" type="presParOf" srcId="{333A1088-737F-45CB-B68E-254E46348037}" destId="{A52A0455-90FF-4808-ABD0-F02540D31D5A}" srcOrd="4" destOrd="0" presId="urn:microsoft.com/office/officeart/2005/8/layout/target3"/>
    <dgm:cxn modelId="{B19A3EB2-F142-427B-926F-EC3E455668D0}" type="presParOf" srcId="{333A1088-737F-45CB-B68E-254E46348037}" destId="{6140AFEC-043D-4C43-A2F9-D0F5331DF3A3}" srcOrd="5" destOrd="0" presId="urn:microsoft.com/office/officeart/2005/8/layout/target3"/>
    <dgm:cxn modelId="{75529226-53D5-47A1-883C-EFDEF828359D}" type="presParOf" srcId="{333A1088-737F-45CB-B68E-254E46348037}" destId="{9358AC05-5D7D-4327-9F80-1AD486AEA664}" srcOrd="6" destOrd="0" presId="urn:microsoft.com/office/officeart/2005/8/layout/target3"/>
    <dgm:cxn modelId="{E8992059-0C48-4F93-B8A8-A58739145542}" type="presParOf" srcId="{333A1088-737F-45CB-B68E-254E46348037}" destId="{313FC574-E1CD-4FB4-B054-0B805CE0447D}" srcOrd="7" destOrd="0" presId="urn:microsoft.com/office/officeart/2005/8/layout/target3"/>
    <dgm:cxn modelId="{04A488D9-7BA5-4598-95DF-C52B90E3EA4E}" type="presParOf" srcId="{333A1088-737F-45CB-B68E-254E46348037}" destId="{619D679B-A015-4ECF-8348-D1034C574F40}" srcOrd="8" destOrd="0" presId="urn:microsoft.com/office/officeart/2005/8/layout/target3"/>
    <dgm:cxn modelId="{568E55F3-BB48-4230-9C8D-07D3F542CD5F}" type="presParOf" srcId="{333A1088-737F-45CB-B68E-254E46348037}" destId="{322283A8-4A27-4CDA-BAE3-F381106A9174}" srcOrd="9" destOrd="0" presId="urn:microsoft.com/office/officeart/2005/8/layout/target3"/>
    <dgm:cxn modelId="{A8AAE407-2DD9-4BEC-AF8C-E0930434457B}" type="presParOf" srcId="{333A1088-737F-45CB-B68E-254E46348037}" destId="{FFC9F71D-1B4F-4AD9-A4A6-86ADEFC8AF5C}" srcOrd="10" destOrd="0" presId="urn:microsoft.com/office/officeart/2005/8/layout/target3"/>
    <dgm:cxn modelId="{A8469BB0-5402-4B76-9151-675918D31BB7}" type="presParOf" srcId="{333A1088-737F-45CB-B68E-254E46348037}" destId="{25B08C86-7E15-44DC-BE7F-FFB55DD49D12}" srcOrd="11" destOrd="0" presId="urn:microsoft.com/office/officeart/2005/8/layout/target3"/>
    <dgm:cxn modelId="{EC176F4F-9806-45B5-AA05-AD46548CA1E7}" type="presParOf" srcId="{333A1088-737F-45CB-B68E-254E46348037}" destId="{76644BE8-9D7C-4C09-B250-3D10AF48CBB7}" srcOrd="12" destOrd="0" presId="urn:microsoft.com/office/officeart/2005/8/layout/target3"/>
    <dgm:cxn modelId="{BD4A326A-C2D0-4D0E-9D1D-36C92B0BCF2A}" type="presParOf" srcId="{333A1088-737F-45CB-B68E-254E46348037}" destId="{EE85B701-7295-41C0-BA7A-34D3756A2AE6}" srcOrd="13" destOrd="0" presId="urn:microsoft.com/office/officeart/2005/8/layout/target3"/>
    <dgm:cxn modelId="{E547C026-B7FD-4512-91E5-0D56D0B2724F}" type="presParOf" srcId="{333A1088-737F-45CB-B68E-254E46348037}" destId="{8BEBB6EC-1DAA-4CAC-8A25-BC0FCBD5DBD5}" srcOrd="14" destOrd="0" presId="urn:microsoft.com/office/officeart/2005/8/layout/target3"/>
    <dgm:cxn modelId="{F06388D0-CBB2-436A-B247-C97D4660E440}" type="presParOf" srcId="{333A1088-737F-45CB-B68E-254E46348037}" destId="{AED2198E-93D5-4001-81B4-73124B309672}" srcOrd="15" destOrd="0" presId="urn:microsoft.com/office/officeart/2005/8/layout/target3"/>
    <dgm:cxn modelId="{5C6F3D74-ACF6-4202-ACD2-1B5F2CB35E30}" type="presParOf" srcId="{333A1088-737F-45CB-B68E-254E46348037}" destId="{2BE915AB-18AA-4053-B92C-3BFC9ED204BB}" srcOrd="16" destOrd="0" presId="urn:microsoft.com/office/officeart/2005/8/layout/target3"/>
    <dgm:cxn modelId="{19F0709C-2DB6-42EA-9A72-23DC270CFEBB}" type="presParOf" srcId="{333A1088-737F-45CB-B68E-254E46348037}" destId="{6BB5E863-4638-4E1D-BFDE-399D028AC4ED}" srcOrd="17" destOrd="0" presId="urn:microsoft.com/office/officeart/2005/8/layout/target3"/>
    <dgm:cxn modelId="{6A914FBB-4261-49D1-9239-2AA86080D0B3}" type="presParOf" srcId="{333A1088-737F-45CB-B68E-254E46348037}" destId="{5A5FFA88-C948-4069-8E93-59FA12366E83}" srcOrd="18" destOrd="0" presId="urn:microsoft.com/office/officeart/2005/8/layout/target3"/>
    <dgm:cxn modelId="{7A26798F-C4B2-4DD2-9530-C3D0F71048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03_ČJ_20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</a:t>
          </a:r>
          <a:r>
            <a:rPr lang="cs-CZ" sz="2000" kern="1200" dirty="0" smtClean="0">
              <a:solidFill>
                <a:srgbClr val="FF0000"/>
              </a:solidFill>
            </a:rPr>
            <a:t>J – 6.B – Podmiňovací způsob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AE33A79-855D-4B74-8583-50F24CBDDA00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8F3B262-D2DE-43EC-81D0-1051804C2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0971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576B3F9-B53F-4C55-829A-98F1D72C503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42666-D63E-4C92-B842-3674C91EE661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A6BE8-0590-4BD5-9A87-27036B6CCF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E7974E-F8E3-41E8-AD56-6B87ACE760B4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9B37E-0EBF-4663-A413-5CF7F6B80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C0592-1767-4926-A9F2-3727297B0B65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93C5A-2576-4B87-82B1-7804673FA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52418-66FD-4B23-ADB0-3D1331F04238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531E5-F905-4040-968B-53C1DC31F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9CFF9-1984-4384-BE44-2A59256639C8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21E22-9B0B-4AEC-9A9E-92BA2416F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76BDE-F6DD-435C-BC26-774F92B0D340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B6507-3BDD-4CD0-97AF-5F43985844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11975-EAF6-4CC3-9C5F-2F6AC4FBF093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A464F-4091-4C2E-AEE1-25F838305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12008-A311-4986-82E3-E51CCBD32991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0435D-20BB-4B5C-9606-73B933F58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709D-60CF-48C0-BE53-1851AFE9739E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3003C2-088D-48CB-9CB9-187CF35EB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FA7EE-5B88-44EF-8C68-0569F8002FB0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6FD6C-187E-41D5-A468-1243F5A09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EE590-8932-487A-8D5C-2C40A6DF1363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5A339-2F8E-41B1-8EBC-DCA42B8A3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4A700C2-1F08-4CDB-AF11-1690534FCA3A}" type="datetimeFigureOut">
              <a:rPr lang="cs-CZ"/>
              <a:pPr>
                <a:defRPr/>
              </a:pPr>
              <a:t>11.12.2011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B09E614-68C1-453E-B61E-F48A7C60EB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6" r:id="rId2"/>
    <p:sldLayoutId id="2147483685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6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cs-CZ" sz="2000" dirty="0" smtClean="0"/>
              <a:t>Materiál je určen k výkladu a procvičení učiva o slovesech, o tvarech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dirty="0" smtClean="0"/>
              <a:t>podmiňovacího způsobu. Učivo je nejprve vysvětleno pomocí názorných příkladů, jednotlivé tvary ukázány, ústně procvičeny.               Na následujících cvičeních si žáci procvičí probírané učivo                            a zkontrolují správnost svých odpovědí. </a:t>
            </a:r>
          </a:p>
          <a:p>
            <a:pPr algn="just" eaLnBrk="1" hangingPunct="1"/>
            <a:r>
              <a:rPr lang="cs-CZ" sz="2000" dirty="0" smtClean="0"/>
              <a:t>Práce s prezentací vyplnila podstatnou část hodiny. </a:t>
            </a:r>
            <a:r>
              <a:rPr lang="cs-CZ" sz="2000" dirty="0" smtClean="0"/>
              <a:t>Učivo </a:t>
            </a:r>
            <a:r>
              <a:rPr lang="cs-CZ" sz="2000" dirty="0" smtClean="0"/>
              <a:t>bylo nejdříve vysvětleno. Žáci pak plnili jednotlivé úkoly jako samostatnou práci.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1843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z="4400" smtClean="0"/>
              <a:t>Tvary podmiňovacího způsobu</a:t>
            </a:r>
          </a:p>
          <a:p>
            <a:pPr marR="0" eaLnBrk="1" hangingPunct="1"/>
            <a:endParaRPr lang="cs-CZ" sz="4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PODMIŇOVACÍ ZPŮSOB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395288" y="2060575"/>
            <a:ext cx="8229600" cy="4389438"/>
          </a:xfrm>
        </p:spPr>
        <p:txBody>
          <a:bodyPr/>
          <a:lstStyle/>
          <a:p>
            <a:pPr eaLnBrk="1" hangingPunct="1"/>
            <a:r>
              <a:rPr lang="cs-CZ" smtClean="0"/>
              <a:t>vyjadřuje děj možný, děj, který by se mohl uskutečnit</a:t>
            </a:r>
          </a:p>
          <a:p>
            <a:pPr eaLnBrk="1" hangingPunct="1"/>
            <a:r>
              <a:rPr lang="cs-CZ" smtClean="0"/>
              <a:t>vyjádřen slovesnými tvary složenými</a:t>
            </a:r>
          </a:p>
          <a:p>
            <a:pPr eaLnBrk="1" hangingPunct="1"/>
            <a:r>
              <a:rPr lang="cs-CZ" smtClean="0"/>
              <a:t>rozlišujeme podmiňovací způsob přítomný a minulý</a:t>
            </a:r>
          </a:p>
        </p:txBody>
      </p:sp>
      <p:pic>
        <p:nvPicPr>
          <p:cNvPr id="20485" name="Picture 5" descr="MC90023291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573463"/>
            <a:ext cx="1743075" cy="1854200"/>
          </a:xfrm>
          <a:prstGeom prst="rect">
            <a:avLst/>
          </a:prstGeom>
          <a:noFill/>
        </p:spPr>
      </p:pic>
      <p:pic>
        <p:nvPicPr>
          <p:cNvPr id="20486" name="Picture 6" descr="MC900438185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3500438"/>
            <a:ext cx="1597025" cy="1949450"/>
          </a:xfrm>
          <a:prstGeom prst="rect">
            <a:avLst/>
          </a:prstGeom>
          <a:noFill/>
        </p:spPr>
      </p:pic>
      <p:pic>
        <p:nvPicPr>
          <p:cNvPr id="20487" name="Picture 7" descr="MC900233118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87675" y="4508500"/>
            <a:ext cx="2801938" cy="2012950"/>
          </a:xfrm>
          <a:prstGeom prst="rect">
            <a:avLst/>
          </a:prstGeom>
          <a:noFill/>
        </p:spPr>
      </p:pic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684213" y="551656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i="1"/>
              <a:t>malovala by</a:t>
            </a:r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3924300" y="4076700"/>
            <a:ext cx="28082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i="1"/>
              <a:t>byla by bývala četla</a:t>
            </a:r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6732588" y="5516563"/>
            <a:ext cx="21605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i="1"/>
              <a:t>byl by tancoval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PODMIŇOVACÍ ZPŮSOB PŘÍTOMNÝ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složený slovesný tvar</a:t>
            </a:r>
          </a:p>
          <a:p>
            <a:pPr eaLnBrk="1" hangingPunct="1"/>
            <a:r>
              <a:rPr lang="cs-CZ" smtClean="0"/>
              <a:t>tvořen tvary příčestí minulého a zvláštními tvary slovesa </a:t>
            </a:r>
            <a:r>
              <a:rPr lang="cs-CZ" b="1" smtClean="0"/>
              <a:t>být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př.	ČETL BYCH			ČETLI BYCHOM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	</a:t>
            </a:r>
            <a:r>
              <a:rPr lang="cs-CZ" b="1" smtClean="0">
                <a:latin typeface="Arial" charset="0"/>
              </a:rPr>
              <a:t>	</a:t>
            </a:r>
            <a:r>
              <a:rPr lang="cs-CZ" b="1" smtClean="0"/>
              <a:t>ČETL BYS			ČETLI BYSTE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	</a:t>
            </a:r>
            <a:r>
              <a:rPr lang="cs-CZ" b="1" smtClean="0">
                <a:latin typeface="Arial" charset="0"/>
              </a:rPr>
              <a:t>	</a:t>
            </a:r>
            <a:r>
              <a:rPr lang="cs-CZ" b="1" smtClean="0"/>
              <a:t>ČETL BY			ČETLI BY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PAMATUJ !!!!!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Zvratná slovesa: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učil bych se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učil by </a:t>
            </a:r>
            <a:r>
              <a:rPr lang="cs-CZ" b="1" dirty="0" smtClean="0"/>
              <a:t>ses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učil by se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učili bychom se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učili byste se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učili by se</a:t>
            </a:r>
            <a:endParaRPr lang="cs-CZ" dirty="0"/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endParaRPr lang="cs-CZ" smtClean="0"/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mtClean="0"/>
              <a:t>	četl bych si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mtClean="0"/>
              <a:t>	četl by </a:t>
            </a:r>
            <a:r>
              <a:rPr lang="cs-CZ" b="1" smtClean="0"/>
              <a:t>sis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mtClean="0"/>
              <a:t>	četl by si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mtClean="0"/>
              <a:t>	četli bychom si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mtClean="0"/>
              <a:t>	četli byste si</a:t>
            </a:r>
          </a:p>
          <a:p>
            <a:pPr marL="0" indent="0" eaLnBrk="1" hangingPunct="1">
              <a:buFont typeface="Wingdings 2" pitchFamily="18" charset="2"/>
              <a:buNone/>
            </a:pPr>
            <a:r>
              <a:rPr lang="cs-CZ" smtClean="0"/>
              <a:t>	četli by si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PAMATUJ!!!!!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nespisovné tvary – nepoužíváme: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800" smtClean="0"/>
              <a:t>	</a:t>
            </a:r>
            <a:r>
              <a:rPr lang="cs-CZ" sz="4800" smtClean="0">
                <a:latin typeface="Arial" charset="0"/>
              </a:rPr>
              <a:t>	</a:t>
            </a:r>
            <a:r>
              <a:rPr lang="cs-CZ" sz="7200" smtClean="0">
                <a:solidFill>
                  <a:srgbClr val="FF0000"/>
                </a:solidFill>
              </a:rPr>
              <a:t>BYSME</a:t>
            </a:r>
            <a:endParaRPr lang="cs-CZ" sz="7200" smtClean="0">
              <a:solidFill>
                <a:srgbClr val="FF0000"/>
              </a:solidFill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Arial" charset="0"/>
              </a:rPr>
              <a:t>		</a:t>
            </a:r>
            <a:r>
              <a:rPr lang="cs-CZ" sz="7200" smtClean="0">
                <a:solidFill>
                  <a:srgbClr val="FF0000"/>
                </a:solidFill>
              </a:rPr>
              <a:t>BY JSME</a:t>
            </a:r>
            <a:endParaRPr lang="cs-CZ" sz="7200" smtClean="0">
              <a:solidFill>
                <a:srgbClr val="FF0000"/>
              </a:solidFill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Arial" charset="0"/>
              </a:rPr>
              <a:t>		</a:t>
            </a:r>
            <a:r>
              <a:rPr lang="cs-CZ" sz="7200" smtClean="0">
                <a:solidFill>
                  <a:srgbClr val="FF0000"/>
                </a:solidFill>
              </a:rPr>
              <a:t>BY JSTE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PAMATUJ!!!!!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>nespisovné tvary – nepoužíváme: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800" dirty="0" smtClean="0"/>
              <a:t>	</a:t>
            </a:r>
            <a:r>
              <a:rPr lang="cs-CZ" sz="4800" dirty="0" smtClean="0">
                <a:latin typeface="Arial" charset="0"/>
              </a:rPr>
              <a:t>	</a:t>
            </a:r>
            <a:r>
              <a:rPr lang="cs-CZ" sz="7200" strike="sngStrike" dirty="0" smtClean="0">
                <a:solidFill>
                  <a:srgbClr val="FF0000"/>
                </a:solidFill>
              </a:rPr>
              <a:t>BYSME</a:t>
            </a:r>
            <a:endParaRPr lang="cs-CZ" sz="7200" strike="sngStrike" dirty="0" smtClean="0">
              <a:solidFill>
                <a:srgbClr val="FF0000"/>
              </a:solidFill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7200" dirty="0" smtClean="0">
                <a:solidFill>
                  <a:srgbClr val="FF0000"/>
                </a:solidFill>
                <a:latin typeface="Arial" charset="0"/>
              </a:rPr>
              <a:t>		</a:t>
            </a:r>
            <a:r>
              <a:rPr lang="cs-CZ" sz="7200" strike="sngStrike" dirty="0" smtClean="0">
                <a:solidFill>
                  <a:srgbClr val="FF0000"/>
                </a:solidFill>
              </a:rPr>
              <a:t>BY JSME</a:t>
            </a:r>
            <a:endParaRPr lang="cs-CZ" sz="7200" strike="sngStrike" dirty="0" smtClean="0">
              <a:solidFill>
                <a:srgbClr val="FF0000"/>
              </a:solidFill>
              <a:latin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7200" dirty="0" smtClean="0">
                <a:solidFill>
                  <a:srgbClr val="FF0000"/>
                </a:solidFill>
                <a:latin typeface="Arial" charset="0"/>
              </a:rPr>
              <a:t>		</a:t>
            </a:r>
            <a:r>
              <a:rPr lang="cs-CZ" sz="7200" strike="sngStrike" dirty="0" smtClean="0">
                <a:solidFill>
                  <a:srgbClr val="FF0000"/>
                </a:solidFill>
              </a:rPr>
              <a:t>BY JSTE</a:t>
            </a:r>
          </a:p>
        </p:txBody>
      </p:sp>
    </p:spTree>
    <p:extLst>
      <p:ext uri="{BB962C8B-B14F-4D97-AF65-F5344CB8AC3E}">
        <p14:creationId xmlns:p14="http://schemas.microsoft.com/office/powerpoint/2010/main" val="199618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PODMIŇOVACÍ ZPŮSOB MINULÝ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složený slovesný tvar</a:t>
            </a:r>
          </a:p>
          <a:p>
            <a:pPr eaLnBrk="1" hangingPunct="1"/>
            <a:r>
              <a:rPr lang="cs-CZ" smtClean="0"/>
              <a:t>tvořen z podmiňovacího způsobu slovesa být a z příčestí minulého příslušného slovesa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př.	</a:t>
            </a:r>
            <a:r>
              <a:rPr lang="cs-CZ" b="1" smtClean="0"/>
              <a:t>BYL BYCH ČETL		BYLI BYCHOM ČETLI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		BYL BYS ČETL		BYLI BYSTE ČETLI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		BYL BY ČETL		BYLI BY ČETLI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př. 	byl bych býval četl, byl bys býval četl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byl by </a:t>
            </a:r>
            <a:r>
              <a:rPr lang="cs-CZ" b="1" smtClean="0"/>
              <a:t>sis</a:t>
            </a:r>
            <a:r>
              <a:rPr lang="cs-CZ" smtClean="0"/>
              <a:t> býval četl, byl by </a:t>
            </a:r>
            <a:r>
              <a:rPr lang="cs-CZ" b="1" smtClean="0"/>
              <a:t>ses</a:t>
            </a:r>
            <a:r>
              <a:rPr lang="cs-CZ" smtClean="0"/>
              <a:t> býval učil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/>
          <a:lstStyle/>
          <a:p>
            <a:pPr eaLnBrk="1" hangingPunct="1"/>
            <a:r>
              <a:rPr lang="cs-CZ" sz="2400" i="1" smtClean="0"/>
              <a:t>Určete mluvnické kategorie slovesa:</a:t>
            </a:r>
            <a:endParaRPr lang="cs-CZ" sz="24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767262"/>
          </a:xfrm>
        </p:spPr>
        <p:txBody>
          <a:bodyPr>
            <a:normAutofit fontScale="70000" lnSpcReduction="20000"/>
          </a:bodyPr>
          <a:lstStyle/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viděl bych</a:t>
            </a:r>
            <a:r>
              <a:rPr lang="cs-CZ" dirty="0"/>
              <a:t>    </a:t>
            </a:r>
            <a:r>
              <a:rPr lang="cs-CZ" dirty="0" smtClean="0"/>
              <a:t>	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sceloval bys</a:t>
            </a:r>
            <a:r>
              <a:rPr lang="cs-CZ" dirty="0"/>
              <a:t>    </a:t>
            </a:r>
            <a:r>
              <a:rPr lang="cs-CZ" dirty="0" smtClean="0"/>
              <a:t>	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byli byste vyhráli</a:t>
            </a:r>
            <a:r>
              <a:rPr lang="cs-CZ" dirty="0"/>
              <a:t>    </a:t>
            </a:r>
            <a:r>
              <a:rPr lang="cs-CZ" dirty="0" smtClean="0"/>
              <a:t>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metla by</a:t>
            </a:r>
            <a:r>
              <a:rPr lang="cs-CZ" dirty="0"/>
              <a:t>    </a:t>
            </a:r>
            <a:r>
              <a:rPr lang="cs-CZ" dirty="0" smtClean="0"/>
              <a:t>	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byli byste hájili</a:t>
            </a:r>
            <a:r>
              <a:rPr lang="cs-CZ" dirty="0"/>
              <a:t>    </a:t>
            </a:r>
            <a:r>
              <a:rPr lang="cs-CZ" dirty="0" smtClean="0"/>
              <a:t>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nadzvedl bys</a:t>
            </a:r>
            <a:r>
              <a:rPr lang="cs-CZ" dirty="0"/>
              <a:t>    </a:t>
            </a:r>
            <a:r>
              <a:rPr lang="cs-CZ" dirty="0" smtClean="0"/>
              <a:t>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nalezli byste</a:t>
            </a:r>
            <a:r>
              <a:rPr lang="cs-CZ" dirty="0"/>
              <a:t>    </a:t>
            </a:r>
            <a:r>
              <a:rPr lang="cs-CZ" dirty="0" smtClean="0"/>
              <a:t>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byl bys hlodal</a:t>
            </a:r>
            <a:r>
              <a:rPr lang="cs-CZ" dirty="0"/>
              <a:t>    </a:t>
            </a:r>
            <a:r>
              <a:rPr lang="cs-CZ" dirty="0" smtClean="0"/>
              <a:t>	______________________________________________</a:t>
            </a:r>
            <a:endParaRPr lang="cs-CZ" dirty="0"/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byla bych čarovala</a:t>
            </a:r>
            <a:r>
              <a:rPr lang="cs-CZ" dirty="0"/>
              <a:t>    </a:t>
            </a:r>
            <a:r>
              <a:rPr lang="cs-CZ" dirty="0" smtClean="0"/>
              <a:t>	______________________________________________</a:t>
            </a:r>
            <a:endParaRPr lang="cs-CZ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/>
          <a:lstStyle/>
          <a:p>
            <a:pPr eaLnBrk="1" hangingPunct="1"/>
            <a:r>
              <a:rPr lang="cs-CZ" sz="2400" i="1" smtClean="0"/>
              <a:t>Určete mluvnické kategorie slovesa:</a:t>
            </a:r>
            <a:endParaRPr lang="cs-CZ" sz="24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767262"/>
          </a:xfrm>
        </p:spPr>
        <p:txBody>
          <a:bodyPr>
            <a:normAutofit fontScale="70000" lnSpcReduction="20000"/>
          </a:bodyPr>
          <a:lstStyle/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viděl bych</a:t>
            </a:r>
            <a:r>
              <a:rPr lang="cs-CZ" dirty="0"/>
              <a:t>    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chemeClr val="tx2"/>
                </a:solidFill>
              </a:rPr>
              <a:t>os. 1. č. jednotné	</a:t>
            </a:r>
            <a:r>
              <a:rPr lang="cs-CZ" b="1" dirty="0" err="1" smtClean="0">
                <a:solidFill>
                  <a:schemeClr val="tx2"/>
                </a:solidFill>
              </a:rPr>
              <a:t>zp</a:t>
            </a:r>
            <a:r>
              <a:rPr lang="cs-CZ" b="1" dirty="0" smtClean="0">
                <a:solidFill>
                  <a:schemeClr val="tx2"/>
                </a:solidFill>
              </a:rPr>
              <a:t>. </a:t>
            </a:r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odmiňovací přítomný</a:t>
            </a:r>
            <a:endParaRPr lang="cs-CZ" b="1" dirty="0">
              <a:solidFill>
                <a:schemeClr val="tx2"/>
              </a:solidFill>
            </a:endParaRP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sceloval bys</a:t>
            </a:r>
            <a:r>
              <a:rPr lang="cs-CZ" dirty="0"/>
              <a:t>    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chemeClr val="tx2"/>
                </a:solidFill>
              </a:rPr>
              <a:t>os. 2. č. jednotné </a:t>
            </a:r>
            <a:r>
              <a:rPr lang="cs-CZ" b="1" dirty="0" err="1" smtClean="0">
                <a:solidFill>
                  <a:schemeClr val="tx2"/>
                </a:solidFill>
              </a:rPr>
              <a:t>zp</a:t>
            </a:r>
            <a:r>
              <a:rPr lang="cs-CZ" b="1" dirty="0" smtClean="0">
                <a:solidFill>
                  <a:schemeClr val="tx2"/>
                </a:solidFill>
              </a:rPr>
              <a:t>.  </a:t>
            </a:r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odmiňovací přítomný</a:t>
            </a:r>
            <a:endParaRPr lang="cs-CZ" b="1" dirty="0">
              <a:solidFill>
                <a:schemeClr val="tx2"/>
              </a:solidFill>
            </a:endParaRP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byli byste vyhráli</a:t>
            </a:r>
            <a:r>
              <a:rPr lang="cs-CZ" dirty="0"/>
              <a:t>    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chemeClr val="tx2"/>
                </a:solidFill>
              </a:rPr>
              <a:t>os.2. č. množné </a:t>
            </a:r>
            <a:r>
              <a:rPr lang="cs-CZ" b="1" dirty="0" err="1" smtClean="0">
                <a:solidFill>
                  <a:schemeClr val="tx2"/>
                </a:solidFill>
              </a:rPr>
              <a:t>zp</a:t>
            </a:r>
            <a:r>
              <a:rPr lang="cs-CZ" b="1" dirty="0" smtClean="0">
                <a:solidFill>
                  <a:schemeClr val="tx2"/>
                </a:solidFill>
              </a:rPr>
              <a:t>. </a:t>
            </a:r>
            <a:r>
              <a:rPr lang="cs-CZ" b="1" dirty="0">
                <a:solidFill>
                  <a:schemeClr val="tx2"/>
                </a:solidFill>
              </a:rPr>
              <a:t>p</a:t>
            </a:r>
            <a:r>
              <a:rPr lang="cs-CZ" b="1" dirty="0" smtClean="0">
                <a:solidFill>
                  <a:schemeClr val="tx2"/>
                </a:solidFill>
              </a:rPr>
              <a:t>odmiňovací minulý</a:t>
            </a:r>
            <a:endParaRPr lang="cs-CZ" b="1" dirty="0">
              <a:solidFill>
                <a:schemeClr val="tx2"/>
              </a:solidFill>
            </a:endParaRP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/>
              <a:t>metla by</a:t>
            </a:r>
            <a:r>
              <a:rPr lang="cs-CZ" dirty="0"/>
              <a:t>    </a:t>
            </a:r>
            <a:r>
              <a:rPr lang="cs-CZ" dirty="0" smtClean="0"/>
              <a:t>		</a:t>
            </a:r>
            <a:r>
              <a:rPr lang="cs-CZ" b="1" dirty="0">
                <a:solidFill>
                  <a:schemeClr val="tx2"/>
                </a:solidFill>
              </a:rPr>
              <a:t>os. </a:t>
            </a:r>
            <a:r>
              <a:rPr lang="cs-CZ" b="1" dirty="0" smtClean="0">
                <a:solidFill>
                  <a:schemeClr val="tx2"/>
                </a:solidFill>
              </a:rPr>
              <a:t>3. </a:t>
            </a:r>
            <a:r>
              <a:rPr lang="cs-CZ" b="1" dirty="0">
                <a:solidFill>
                  <a:schemeClr val="tx2"/>
                </a:solidFill>
              </a:rPr>
              <a:t>č. jednotné </a:t>
            </a:r>
            <a:r>
              <a:rPr lang="cs-CZ" b="1" dirty="0" err="1">
                <a:solidFill>
                  <a:schemeClr val="tx2"/>
                </a:solidFill>
              </a:rPr>
              <a:t>zp</a:t>
            </a:r>
            <a:r>
              <a:rPr lang="cs-CZ" b="1" dirty="0">
                <a:solidFill>
                  <a:schemeClr val="tx2"/>
                </a:solidFill>
              </a:rPr>
              <a:t>.  podmiňovací přítomný</a:t>
            </a: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byli by </a:t>
            </a:r>
            <a:r>
              <a:rPr lang="cs-CZ" b="1" dirty="0"/>
              <a:t>hájili</a:t>
            </a:r>
            <a:r>
              <a:rPr lang="cs-CZ" dirty="0"/>
              <a:t>    </a:t>
            </a:r>
            <a:r>
              <a:rPr lang="cs-CZ" dirty="0" smtClean="0"/>
              <a:t>	</a:t>
            </a:r>
            <a:r>
              <a:rPr lang="cs-CZ" b="1" dirty="0">
                <a:solidFill>
                  <a:schemeClr val="tx2"/>
                </a:solidFill>
              </a:rPr>
              <a:t>os. </a:t>
            </a:r>
            <a:r>
              <a:rPr lang="cs-CZ" b="1" dirty="0" smtClean="0">
                <a:solidFill>
                  <a:schemeClr val="tx2"/>
                </a:solidFill>
              </a:rPr>
              <a:t>3. </a:t>
            </a:r>
            <a:r>
              <a:rPr lang="cs-CZ" b="1" dirty="0">
                <a:solidFill>
                  <a:schemeClr val="tx2"/>
                </a:solidFill>
              </a:rPr>
              <a:t>č. množné </a:t>
            </a:r>
            <a:r>
              <a:rPr lang="cs-CZ" b="1" dirty="0" err="1">
                <a:solidFill>
                  <a:schemeClr val="tx2"/>
                </a:solidFill>
              </a:rPr>
              <a:t>zp</a:t>
            </a:r>
            <a:r>
              <a:rPr lang="cs-CZ" b="1" dirty="0">
                <a:solidFill>
                  <a:schemeClr val="tx2"/>
                </a:solidFill>
              </a:rPr>
              <a:t>. podmiňovací minulý</a:t>
            </a: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nadzvedl </a:t>
            </a:r>
            <a:r>
              <a:rPr lang="cs-CZ" b="1" dirty="0"/>
              <a:t>bys</a:t>
            </a:r>
            <a:r>
              <a:rPr lang="cs-CZ" dirty="0"/>
              <a:t>    </a:t>
            </a:r>
            <a:r>
              <a:rPr lang="cs-CZ" dirty="0" smtClean="0"/>
              <a:t>	</a:t>
            </a:r>
            <a:r>
              <a:rPr lang="cs-CZ" b="1" dirty="0">
                <a:solidFill>
                  <a:schemeClr val="tx2"/>
                </a:solidFill>
              </a:rPr>
              <a:t>os. 2. č. jednotné </a:t>
            </a:r>
            <a:r>
              <a:rPr lang="cs-CZ" b="1" dirty="0" err="1">
                <a:solidFill>
                  <a:schemeClr val="tx2"/>
                </a:solidFill>
              </a:rPr>
              <a:t>zp</a:t>
            </a:r>
            <a:r>
              <a:rPr lang="cs-CZ" b="1" dirty="0">
                <a:solidFill>
                  <a:schemeClr val="tx2"/>
                </a:solidFill>
              </a:rPr>
              <a:t>.  podmiňovací přítomný</a:t>
            </a: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nalezli bychom</a:t>
            </a:r>
            <a:r>
              <a:rPr lang="cs-CZ" dirty="0" smtClean="0"/>
              <a:t>    	</a:t>
            </a:r>
            <a:r>
              <a:rPr lang="cs-CZ" b="1" dirty="0">
                <a:solidFill>
                  <a:schemeClr val="tx2"/>
                </a:solidFill>
              </a:rPr>
              <a:t>os. </a:t>
            </a:r>
            <a:r>
              <a:rPr lang="cs-CZ" b="1" dirty="0" smtClean="0">
                <a:solidFill>
                  <a:schemeClr val="tx2"/>
                </a:solidFill>
              </a:rPr>
              <a:t>1. č. množné </a:t>
            </a:r>
            <a:r>
              <a:rPr lang="cs-CZ" b="1" dirty="0" err="1" smtClean="0">
                <a:solidFill>
                  <a:schemeClr val="tx2"/>
                </a:solidFill>
              </a:rPr>
              <a:t>zp</a:t>
            </a:r>
            <a:r>
              <a:rPr lang="cs-CZ" b="1" dirty="0">
                <a:solidFill>
                  <a:schemeClr val="tx2"/>
                </a:solidFill>
              </a:rPr>
              <a:t>.  podmiňovací přítomný</a:t>
            </a: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byl </a:t>
            </a:r>
            <a:r>
              <a:rPr lang="cs-CZ" b="1" dirty="0"/>
              <a:t>bys hlodal</a:t>
            </a:r>
            <a:r>
              <a:rPr lang="cs-CZ" dirty="0"/>
              <a:t>    </a:t>
            </a:r>
            <a:r>
              <a:rPr lang="cs-CZ" dirty="0" smtClean="0"/>
              <a:t>	</a:t>
            </a:r>
            <a:r>
              <a:rPr lang="cs-CZ" b="1" dirty="0">
                <a:solidFill>
                  <a:schemeClr val="tx2"/>
                </a:solidFill>
              </a:rPr>
              <a:t>os. </a:t>
            </a:r>
            <a:r>
              <a:rPr lang="cs-CZ" b="1" dirty="0" smtClean="0">
                <a:solidFill>
                  <a:schemeClr val="tx2"/>
                </a:solidFill>
              </a:rPr>
              <a:t>2. </a:t>
            </a:r>
            <a:r>
              <a:rPr lang="cs-CZ" b="1" dirty="0">
                <a:solidFill>
                  <a:schemeClr val="tx2"/>
                </a:solidFill>
              </a:rPr>
              <a:t>č. </a:t>
            </a:r>
            <a:r>
              <a:rPr lang="cs-CZ" b="1" dirty="0" smtClean="0">
                <a:solidFill>
                  <a:schemeClr val="tx2"/>
                </a:solidFill>
              </a:rPr>
              <a:t>jednotné </a:t>
            </a:r>
            <a:r>
              <a:rPr lang="cs-CZ" b="1" dirty="0" err="1" smtClean="0">
                <a:solidFill>
                  <a:schemeClr val="tx2"/>
                </a:solidFill>
              </a:rPr>
              <a:t>zp</a:t>
            </a:r>
            <a:r>
              <a:rPr lang="cs-CZ" b="1" dirty="0">
                <a:solidFill>
                  <a:schemeClr val="tx2"/>
                </a:solidFill>
              </a:rPr>
              <a:t>. podmiňovací minulý</a:t>
            </a: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byla </a:t>
            </a:r>
            <a:r>
              <a:rPr lang="cs-CZ" b="1" dirty="0"/>
              <a:t>bych čarovala</a:t>
            </a:r>
            <a:r>
              <a:rPr lang="cs-CZ" dirty="0"/>
              <a:t>    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chemeClr val="tx2"/>
                </a:solidFill>
              </a:rPr>
              <a:t>os. 1. </a:t>
            </a:r>
            <a:r>
              <a:rPr lang="cs-CZ" b="1" dirty="0">
                <a:solidFill>
                  <a:schemeClr val="tx2"/>
                </a:solidFill>
              </a:rPr>
              <a:t>č. </a:t>
            </a:r>
            <a:r>
              <a:rPr lang="cs-CZ" b="1" dirty="0" smtClean="0">
                <a:solidFill>
                  <a:schemeClr val="tx2"/>
                </a:solidFill>
              </a:rPr>
              <a:t>jednotné </a:t>
            </a:r>
            <a:r>
              <a:rPr lang="cs-CZ" b="1" dirty="0" err="1">
                <a:solidFill>
                  <a:schemeClr val="tx2"/>
                </a:solidFill>
              </a:rPr>
              <a:t>zp</a:t>
            </a:r>
            <a:r>
              <a:rPr lang="cs-CZ" b="1" dirty="0">
                <a:solidFill>
                  <a:schemeClr val="tx2"/>
                </a:solidFill>
              </a:rPr>
              <a:t>. podmiňovací minulý</a:t>
            </a:r>
          </a:p>
          <a:p>
            <a:pPr marL="274320" indent="-274320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36588"/>
          </a:xfrm>
        </p:spPr>
        <p:txBody>
          <a:bodyPr/>
          <a:lstStyle/>
          <a:p>
            <a:pPr eaLnBrk="1" hangingPunct="1"/>
            <a:r>
              <a:rPr lang="cs-CZ" sz="2400" i="1" smtClean="0"/>
              <a:t>Oprav</a:t>
            </a:r>
            <a:r>
              <a:rPr lang="cs-CZ" sz="2800" i="1" smtClean="0"/>
              <a:t> chybné tvary sloves: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800" i="1" smtClean="0"/>
              <a:t>Letěli bysme na dovolenou do Egypta. Půjčili by jste mi vaše poznámky? Neměli bysme příliš často jíst sladkosti. Přáli by jsme si nové bydlení. Mohl bysem jet s vámi na výlet? Měli by jste se řádně připravit               na příští hodinu. Podali by jste mi sůl? Koupili bysme si tu novou hru</a:t>
            </a:r>
            <a:r>
              <a:rPr lang="cs-CZ" sz="280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36588"/>
          </a:xfrm>
        </p:spPr>
        <p:txBody>
          <a:bodyPr/>
          <a:lstStyle/>
          <a:p>
            <a:pPr eaLnBrk="1" hangingPunct="1"/>
            <a:r>
              <a:rPr lang="cs-CZ" sz="2400" i="1" smtClean="0"/>
              <a:t>Oprav</a:t>
            </a:r>
            <a:r>
              <a:rPr lang="cs-CZ" sz="2800" i="1" smtClean="0"/>
              <a:t> chybné tvary sloves: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800" i="1" smtClean="0"/>
              <a:t>Letěli </a:t>
            </a:r>
            <a:r>
              <a:rPr lang="cs-CZ" sz="2800" i="1" smtClean="0">
                <a:solidFill>
                  <a:srgbClr val="FF0000"/>
                </a:solidFill>
              </a:rPr>
              <a:t>bysme</a:t>
            </a:r>
            <a:r>
              <a:rPr lang="cs-CZ" sz="2800" i="1" smtClean="0"/>
              <a:t> na dovolenou do Egypta. Půjčili </a:t>
            </a:r>
            <a:r>
              <a:rPr lang="cs-CZ" sz="2800" i="1" smtClean="0">
                <a:solidFill>
                  <a:srgbClr val="FF0000"/>
                </a:solidFill>
              </a:rPr>
              <a:t>by jste </a:t>
            </a:r>
            <a:r>
              <a:rPr lang="cs-CZ" sz="2800" i="1" smtClean="0"/>
              <a:t>mi vaše poznámky? Neměli </a:t>
            </a:r>
            <a:r>
              <a:rPr lang="cs-CZ" sz="2800" i="1" smtClean="0">
                <a:solidFill>
                  <a:srgbClr val="FF0000"/>
                </a:solidFill>
              </a:rPr>
              <a:t>bysme</a:t>
            </a:r>
            <a:r>
              <a:rPr lang="cs-CZ" sz="2800" i="1" smtClean="0"/>
              <a:t> příliš často jíst sladkosti. Přáli </a:t>
            </a:r>
            <a:r>
              <a:rPr lang="cs-CZ" sz="2800" i="1" smtClean="0">
                <a:solidFill>
                  <a:srgbClr val="FF0000"/>
                </a:solidFill>
              </a:rPr>
              <a:t>by jsme </a:t>
            </a:r>
            <a:r>
              <a:rPr lang="cs-CZ" sz="2800" i="1" smtClean="0"/>
              <a:t>si nové bydlení. Mohl </a:t>
            </a:r>
            <a:r>
              <a:rPr lang="cs-CZ" sz="2800" i="1" smtClean="0">
                <a:solidFill>
                  <a:srgbClr val="FF0000"/>
                </a:solidFill>
              </a:rPr>
              <a:t>bysem</a:t>
            </a:r>
            <a:r>
              <a:rPr lang="cs-CZ" sz="2800" i="1" smtClean="0"/>
              <a:t> jet s vámi na výlet? Měli </a:t>
            </a:r>
            <a:r>
              <a:rPr lang="cs-CZ" sz="2800" i="1" smtClean="0">
                <a:solidFill>
                  <a:srgbClr val="FF0000"/>
                </a:solidFill>
              </a:rPr>
              <a:t>by jste</a:t>
            </a:r>
            <a:r>
              <a:rPr lang="cs-CZ" sz="2800" i="1" smtClean="0"/>
              <a:t> se řádně připravit               na příští hodinu. Podali </a:t>
            </a:r>
            <a:r>
              <a:rPr lang="cs-CZ" sz="2800" i="1" smtClean="0">
                <a:solidFill>
                  <a:srgbClr val="FF0000"/>
                </a:solidFill>
              </a:rPr>
              <a:t>by jste</a:t>
            </a:r>
            <a:r>
              <a:rPr lang="cs-CZ" sz="2800" i="1" smtClean="0"/>
              <a:t> mi sůl? Koupili </a:t>
            </a:r>
            <a:r>
              <a:rPr lang="cs-CZ" sz="2800" i="1" smtClean="0">
                <a:solidFill>
                  <a:srgbClr val="FF0000"/>
                </a:solidFill>
              </a:rPr>
              <a:t>bysme</a:t>
            </a:r>
            <a:r>
              <a:rPr lang="cs-CZ" sz="2800" i="1" smtClean="0"/>
              <a:t> si tu novou hru</a:t>
            </a:r>
            <a:r>
              <a:rPr lang="cs-CZ" sz="280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36588"/>
          </a:xfrm>
        </p:spPr>
        <p:txBody>
          <a:bodyPr/>
          <a:lstStyle/>
          <a:p>
            <a:pPr eaLnBrk="1" hangingPunct="1"/>
            <a:r>
              <a:rPr lang="cs-CZ" sz="2400" i="1" smtClean="0"/>
              <a:t>Doplň tvary podmiňovacího způsobu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507413" cy="4624387"/>
          </a:xfrm>
        </p:spPr>
        <p:txBody>
          <a:bodyPr>
            <a:normAutofit fontScale="92500"/>
          </a:bodyPr>
          <a:lstStyle/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Zeptali _______________ (1.os.č.mn.) se ho.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Počkal _______________ (2.os.č.jed.) na mě?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Mohl _______________ (3.os. </a:t>
            </a:r>
            <a:r>
              <a:rPr lang="cs-CZ" sz="2800" dirty="0" err="1"/>
              <a:t>č</a:t>
            </a:r>
            <a:r>
              <a:rPr lang="cs-CZ" sz="2800" dirty="0" err="1" smtClean="0"/>
              <a:t>.jed</a:t>
            </a:r>
            <a:r>
              <a:rPr lang="cs-CZ" sz="2800" dirty="0" smtClean="0"/>
              <a:t>.) rozsvítit?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Poradili _______________ (3.os. č.mn.) nám s úkolem? Koupil _______________ (2.os. </a:t>
            </a:r>
            <a:r>
              <a:rPr lang="cs-CZ" sz="2800" dirty="0" err="1" smtClean="0"/>
              <a:t>č.jed</a:t>
            </a:r>
            <a:r>
              <a:rPr lang="cs-CZ" sz="2800" dirty="0" smtClean="0"/>
              <a:t>. si) něco dobrého? Vzala _______________ (3.os.č.jed.) nás s sebou.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Poslali _______________ (1.os. </a:t>
            </a:r>
            <a:r>
              <a:rPr lang="cs-CZ" sz="2800" dirty="0"/>
              <a:t>č</a:t>
            </a:r>
            <a:r>
              <a:rPr lang="cs-CZ" sz="2800" dirty="0" smtClean="0"/>
              <a:t>.mn.) vám ty údaje.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636588"/>
          </a:xfrm>
        </p:spPr>
        <p:txBody>
          <a:bodyPr/>
          <a:lstStyle/>
          <a:p>
            <a:pPr eaLnBrk="1" hangingPunct="1"/>
            <a:r>
              <a:rPr lang="cs-CZ" sz="2400" i="1" smtClean="0"/>
              <a:t>Doplň tvary podmiňovacího způsobu přítomného: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507413" cy="4624387"/>
          </a:xfrm>
        </p:spPr>
        <p:txBody>
          <a:bodyPr>
            <a:normAutofit fontScale="92500" lnSpcReduction="10000"/>
          </a:bodyPr>
          <a:lstStyle/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Zeptali </a:t>
            </a:r>
            <a:r>
              <a:rPr lang="cs-CZ" sz="2800" b="1" dirty="0" smtClean="0">
                <a:solidFill>
                  <a:schemeClr val="tx2"/>
                </a:solidFill>
              </a:rPr>
              <a:t>bychom</a:t>
            </a:r>
            <a:r>
              <a:rPr lang="cs-CZ" sz="2800" dirty="0" smtClean="0"/>
              <a:t> (1.os.č.mn.) se ho.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Počkal </a:t>
            </a:r>
            <a:r>
              <a:rPr lang="cs-CZ" sz="2800" b="1" dirty="0" smtClean="0">
                <a:solidFill>
                  <a:schemeClr val="tx2"/>
                </a:solidFill>
              </a:rPr>
              <a:t>bys</a:t>
            </a:r>
            <a:r>
              <a:rPr lang="cs-CZ" sz="2800" dirty="0" smtClean="0"/>
              <a:t> (2.os.č.jed.) na mě?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Mohl </a:t>
            </a:r>
            <a:r>
              <a:rPr lang="cs-CZ" sz="2800" b="1" dirty="0" smtClean="0">
                <a:solidFill>
                  <a:schemeClr val="tx2"/>
                </a:solidFill>
              </a:rPr>
              <a:t>by</a:t>
            </a:r>
            <a:r>
              <a:rPr lang="cs-CZ" sz="2800" dirty="0" smtClean="0"/>
              <a:t> (3.os. </a:t>
            </a:r>
            <a:r>
              <a:rPr lang="cs-CZ" sz="2800" dirty="0" err="1" smtClean="0"/>
              <a:t>č.jed</a:t>
            </a:r>
            <a:r>
              <a:rPr lang="cs-CZ" sz="2800" dirty="0" smtClean="0"/>
              <a:t>.) rozsvítit?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Poradili </a:t>
            </a:r>
            <a:r>
              <a:rPr lang="cs-CZ" sz="2800" b="1" dirty="0" smtClean="0">
                <a:solidFill>
                  <a:schemeClr val="tx2"/>
                </a:solidFill>
              </a:rPr>
              <a:t>by</a:t>
            </a:r>
            <a:r>
              <a:rPr lang="cs-CZ" sz="2800" dirty="0" smtClean="0"/>
              <a:t> (3.os. č.mn.) nám s úkolem?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Koupil </a:t>
            </a:r>
            <a:r>
              <a:rPr lang="cs-CZ" sz="2800" b="1" dirty="0" smtClean="0">
                <a:solidFill>
                  <a:schemeClr val="tx2"/>
                </a:solidFill>
              </a:rPr>
              <a:t>by sis </a:t>
            </a:r>
            <a:r>
              <a:rPr lang="cs-CZ" sz="2800" dirty="0" smtClean="0"/>
              <a:t>(2.os. </a:t>
            </a:r>
            <a:r>
              <a:rPr lang="cs-CZ" sz="2800" dirty="0" err="1" smtClean="0"/>
              <a:t>č.jed</a:t>
            </a:r>
            <a:r>
              <a:rPr lang="cs-CZ" sz="2800" dirty="0" smtClean="0"/>
              <a:t>. si) něco dobrého?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Vzala </a:t>
            </a:r>
            <a:r>
              <a:rPr lang="cs-CZ" sz="2800" b="1" dirty="0" smtClean="0">
                <a:solidFill>
                  <a:schemeClr val="tx2"/>
                </a:solidFill>
              </a:rPr>
              <a:t>by</a:t>
            </a:r>
            <a:r>
              <a:rPr lang="cs-CZ" sz="2800" dirty="0" smtClean="0"/>
              <a:t> (3.os.č.jed.) nás s sebou. </a:t>
            </a:r>
          </a:p>
          <a:p>
            <a:pPr marL="0" indent="0" algn="just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Poslali </a:t>
            </a:r>
            <a:r>
              <a:rPr lang="cs-CZ" sz="2800" b="1" dirty="0" smtClean="0">
                <a:solidFill>
                  <a:schemeClr val="tx2"/>
                </a:solidFill>
              </a:rPr>
              <a:t>bychom </a:t>
            </a:r>
            <a:r>
              <a:rPr lang="cs-CZ" sz="2800" dirty="0" smtClean="0"/>
              <a:t>(1.os. </a:t>
            </a:r>
            <a:r>
              <a:rPr lang="cs-CZ" sz="2800" dirty="0"/>
              <a:t>č</a:t>
            </a:r>
            <a:r>
              <a:rPr lang="cs-CZ" sz="2800" dirty="0" smtClean="0"/>
              <a:t>.mn.) vám ty údaje.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Ilustrace  www.office.microsoft.com</a:t>
            </a:r>
          </a:p>
          <a:p>
            <a:pPr eaLnBrk="1" hangingPunct="1"/>
            <a:r>
              <a:rPr lang="cs-CZ" smtClean="0"/>
              <a:t>Text – vlastní dílo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159</TotalTime>
  <Words>494</Words>
  <Application>Microsoft Office PowerPoint</Application>
  <PresentationFormat>Předvádění na obrazovce (4:3)</PresentationFormat>
  <Paragraphs>99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Prezentace aplikace PowerPoint</vt:lpstr>
      <vt:lpstr>anotace</vt:lpstr>
      <vt:lpstr>SLOVESA</vt:lpstr>
      <vt:lpstr>PODMIŇOVACÍ ZPŮSOB</vt:lpstr>
      <vt:lpstr>PODMIŇOVACÍ ZPŮSOB PŘÍTOMNÝ</vt:lpstr>
      <vt:lpstr>PAMATUJ !!!!!</vt:lpstr>
      <vt:lpstr>PAMATUJ!!!!!</vt:lpstr>
      <vt:lpstr>PAMATUJ!!!!!</vt:lpstr>
      <vt:lpstr>PODMIŇOVACÍ ZPŮSOB MINULÝ</vt:lpstr>
      <vt:lpstr>Určete mluvnické kategorie slovesa:</vt:lpstr>
      <vt:lpstr>Určete mluvnické kategorie slovesa:</vt:lpstr>
      <vt:lpstr>Oprav chybné tvary sloves:</vt:lpstr>
      <vt:lpstr>Oprav chybné tvary sloves:</vt:lpstr>
      <vt:lpstr>Doplň tvary podmiňovacího způsobu</vt:lpstr>
      <vt:lpstr>Doplň tvary podmiňovacího způsobu přítomného: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40</cp:revision>
  <dcterms:created xsi:type="dcterms:W3CDTF">2011-12-01T18:18:43Z</dcterms:created>
  <dcterms:modified xsi:type="dcterms:W3CDTF">2011-12-11T20:09:02Z</dcterms:modified>
</cp:coreProperties>
</file>