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59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3EBBB1-61E8-460F-87FF-12D2B04DEA67}" type="datetime1">
              <a:rPr lang="cs-CZ"/>
              <a:pPr lvl="0"/>
              <a:t>9.9.2012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9907CF-D0E9-449D-8400-BC81EDBA354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938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5D2B18-D5D7-42B0-860B-5F2656B98B8F}" type="datetime1">
              <a:rPr lang="cs-CZ"/>
              <a:pPr lvl="0"/>
              <a:t>9.9.2012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07970F-9E8A-41D1-B86E-4A4C90662A3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91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88B842-4FE1-46EB-B1A5-4C0EF3A73633}" type="datetime1">
              <a:rPr lang="cs-CZ"/>
              <a:pPr lvl="0"/>
              <a:t>9.9.2012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1A8A70-5CA4-4E8D-9414-1E7610C9C4A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190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47AFF2-631D-4858-8AC2-D898803BD56A}" type="datetime1">
              <a:rPr lang="cs-CZ"/>
              <a:pPr lvl="0"/>
              <a:t>9.9.2012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44F3AB-EEAB-4ABD-B01C-D5506AA02C2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849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9BEE13-CA47-4131-BCDA-FD5D21F4B64F}" type="datetime1">
              <a:rPr lang="cs-CZ"/>
              <a:pPr lvl="0"/>
              <a:t>9.9.2012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AFAEC5-2989-4AF2-9B0C-94F15224ECC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325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3306B9-3C2B-414A-BE8D-2828C1598030}" type="datetime1">
              <a:rPr lang="cs-CZ"/>
              <a:pPr lvl="0"/>
              <a:t>9.9.2012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E9F8C9-0A86-444F-890E-B366F6A3454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217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205A79-594C-4CB3-9656-EFBC35A03199}" type="datetime1">
              <a:rPr lang="cs-CZ"/>
              <a:pPr lvl="0"/>
              <a:t>9.9.2012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1401DE-E5AD-49A7-9DC2-BDBFE7CE8D2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5510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ADEBC5-21B8-416B-B43E-E9423E12497D}" type="datetime1">
              <a:rPr lang="cs-CZ"/>
              <a:pPr lvl="0"/>
              <a:t>9.9.2012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18B5B4-D4EC-408C-B893-6091F0AC05B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024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DB2CF5-1C77-4217-A6DD-6F79709BFA9C}" type="datetime1">
              <a:rPr lang="cs-CZ"/>
              <a:pPr lvl="0"/>
              <a:t>9.9.2012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C796AD-E434-4FF9-BF07-99ED8F39258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879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8E43D5-085C-4809-8B14-C120800D9117}" type="datetime1">
              <a:rPr lang="cs-CZ"/>
              <a:pPr lvl="0"/>
              <a:t>9.9.2012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2594E0-E03D-4059-A6D2-0327D537E17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738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DB0C7E-7052-4302-877B-ECA0070A829A}" type="datetime1">
              <a:rPr lang="cs-CZ"/>
              <a:pPr lvl="0"/>
              <a:t>9.9.2012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372FE6-C434-42BF-8612-420B49B50CF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71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8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E402D281-9CBF-4360-94B2-E52657A2525C}" type="datetime1">
              <a:rPr lang="cs-CZ"/>
              <a:pPr lvl="0"/>
              <a:t>9.9.2012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54A78883-A4E7-4659-A78E-ADCEA323521C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3" y="1816611"/>
            <a:ext cx="8235699" cy="2121408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259631" y="4581125"/>
            <a:ext cx="6267453" cy="124301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59" y="764703"/>
            <a:ext cx="8280916" cy="3785652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Anotace :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Jarní matematika pro druháky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Autor: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Mgr. Dagmar Šaflová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Základní škola a mateřská škola T. G. Masaryka Fulnek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Vzdělávací oblast: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Matematika a její aplikace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Očekávaný výstup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:Žák si procvičí učivo numerace do 100 S přechodem desítky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Klíčová slova: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sčítanec, součet, rozdíl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Druh učebního materiálu: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prezentace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Druh interaktivity: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samostatná práce žáků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Cílová skupina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: žák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Stupeň a typ vzdělávání :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základní vzdělávání – 1.období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Typická věková skupina: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7- 8 let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Vytvořeno: 10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.3.2012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4082" y="416902"/>
            <a:ext cx="8812283" cy="923333"/>
          </a:xfrm>
          <a:prstGeom prst="rect">
            <a:avLst/>
          </a:prstGeom>
          <a:solidFill>
            <a:srgbClr val="FFFF00"/>
          </a:solidFill>
          <a:ln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000000"/>
                </a:solidFill>
                <a:effectLst>
                  <a:outerShdw>
                    <a:srgbClr val="000000"/>
                  </a:outerShdw>
                </a:effectLst>
                <a:uFillTx/>
                <a:latin typeface="Calibri"/>
              </a:rPr>
              <a:t>Jarní matematika pro druháky</a:t>
            </a:r>
          </a:p>
        </p:txBody>
      </p:sp>
      <p:sp>
        <p:nvSpPr>
          <p:cNvPr id="3" name="TextovéPole 2"/>
          <p:cNvSpPr txBox="1"/>
          <p:nvPr/>
        </p:nvSpPr>
        <p:spPr>
          <a:xfrm rot="19193250">
            <a:off x="1259635" y="2539160"/>
            <a:ext cx="1296143" cy="7078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34+7</a:t>
            </a:r>
          </a:p>
        </p:txBody>
      </p:sp>
      <p:sp>
        <p:nvSpPr>
          <p:cNvPr id="4" name="TextovéPole 3"/>
          <p:cNvSpPr txBox="1"/>
          <p:nvPr/>
        </p:nvSpPr>
        <p:spPr>
          <a:xfrm rot="1832628">
            <a:off x="7020269" y="1844820"/>
            <a:ext cx="1116006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89+3</a:t>
            </a:r>
          </a:p>
        </p:txBody>
      </p:sp>
      <p:sp>
        <p:nvSpPr>
          <p:cNvPr id="5" name="TextovéPole 4"/>
          <p:cNvSpPr txBox="1"/>
          <p:nvPr/>
        </p:nvSpPr>
        <p:spPr>
          <a:xfrm rot="780197">
            <a:off x="1833316" y="3891814"/>
            <a:ext cx="1321198" cy="7694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78+3</a:t>
            </a:r>
          </a:p>
        </p:txBody>
      </p:sp>
      <p:sp>
        <p:nvSpPr>
          <p:cNvPr id="6" name="TextovéPole 5"/>
          <p:cNvSpPr txBox="1"/>
          <p:nvPr/>
        </p:nvSpPr>
        <p:spPr>
          <a:xfrm rot="20285559">
            <a:off x="6945684" y="3783120"/>
            <a:ext cx="121860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47+4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55577" y="5661251"/>
            <a:ext cx="4597539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Vytvořila: Mgr.Dagmar Šaflová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Základní a mateřská škola  T.G,Masaryka Fulnek</a:t>
            </a:r>
          </a:p>
        </p:txBody>
      </p:sp>
      <p:pic>
        <p:nvPicPr>
          <p:cNvPr id="8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563892" y="1875882"/>
            <a:ext cx="3024332" cy="2924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7" y="692694"/>
            <a:ext cx="4338370" cy="40011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Spočítejte motýlkům cestu ke květinám.</a:t>
            </a:r>
          </a:p>
        </p:txBody>
      </p:sp>
      <p:pic>
        <p:nvPicPr>
          <p:cNvPr id="3" name="Picture 10" descr="http://www.jah.cz/images/produkty/original/1125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86025" y="1136050"/>
            <a:ext cx="1142625" cy="1142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1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6145" y="2483418"/>
            <a:ext cx="1160913" cy="1160913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1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34433" y="3754462"/>
            <a:ext cx="1114699" cy="111469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2"/>
          <p:cNvSpPr txBox="1"/>
          <p:nvPr/>
        </p:nvSpPr>
        <p:spPr>
          <a:xfrm>
            <a:off x="1816748" y="5441576"/>
            <a:ext cx="5256583" cy="7694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78+ 2+ 8+3 + 6- 1+ 0=</a:t>
            </a:r>
          </a:p>
        </p:txBody>
      </p:sp>
      <p:sp>
        <p:nvSpPr>
          <p:cNvPr id="7" name="TextovéPole 3"/>
          <p:cNvSpPr txBox="1"/>
          <p:nvPr/>
        </p:nvSpPr>
        <p:spPr>
          <a:xfrm>
            <a:off x="2123730" y="2483418"/>
            <a:ext cx="4642619" cy="7694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78- 4-2-2+ 9 -6 + 2=</a:t>
            </a:r>
          </a:p>
        </p:txBody>
      </p:sp>
      <p:sp>
        <p:nvSpPr>
          <p:cNvPr id="8" name="TextovéPole 3"/>
          <p:cNvSpPr txBox="1"/>
          <p:nvPr/>
        </p:nvSpPr>
        <p:spPr>
          <a:xfrm>
            <a:off x="1952207" y="3927091"/>
            <a:ext cx="4878259" cy="7694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64- 4+ 6+ 2+ 1 - 3-5=</a:t>
            </a:r>
          </a:p>
        </p:txBody>
      </p:sp>
      <p:sp>
        <p:nvSpPr>
          <p:cNvPr id="9" name="TextovéPole 2"/>
          <p:cNvSpPr txBox="1"/>
          <p:nvPr/>
        </p:nvSpPr>
        <p:spPr>
          <a:xfrm>
            <a:off x="2276133" y="1453420"/>
            <a:ext cx="5256583" cy="7694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34+ 4+ 2- 5+ 6-1+ 5=</a:t>
            </a:r>
          </a:p>
        </p:txBody>
      </p:sp>
      <p:sp>
        <p:nvSpPr>
          <p:cNvPr id="10" name="TextovéPole 14"/>
          <p:cNvSpPr txBox="1"/>
          <p:nvPr/>
        </p:nvSpPr>
        <p:spPr>
          <a:xfrm>
            <a:off x="7121045" y="347225"/>
            <a:ext cx="1213408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KONTROLA</a:t>
            </a:r>
          </a:p>
        </p:txBody>
      </p:sp>
      <p:sp>
        <p:nvSpPr>
          <p:cNvPr id="11" name="TextovéPole 15"/>
          <p:cNvSpPr txBox="1"/>
          <p:nvPr/>
        </p:nvSpPr>
        <p:spPr>
          <a:xfrm>
            <a:off x="7268236" y="1501335"/>
            <a:ext cx="809838" cy="83099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45</a:t>
            </a:r>
          </a:p>
        </p:txBody>
      </p:sp>
      <p:sp>
        <p:nvSpPr>
          <p:cNvPr id="12" name="TextovéPole 16"/>
          <p:cNvSpPr txBox="1"/>
          <p:nvPr/>
        </p:nvSpPr>
        <p:spPr>
          <a:xfrm>
            <a:off x="7244983" y="2483418"/>
            <a:ext cx="809838" cy="83099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65</a:t>
            </a:r>
          </a:p>
        </p:txBody>
      </p:sp>
      <p:pic>
        <p:nvPicPr>
          <p:cNvPr id="13" name="Picture 3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7198549" y="2364802"/>
            <a:ext cx="957267" cy="1279529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ovéPole 17"/>
          <p:cNvSpPr txBox="1"/>
          <p:nvPr/>
        </p:nvSpPr>
        <p:spPr>
          <a:xfrm>
            <a:off x="7454298" y="3945828"/>
            <a:ext cx="886785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60</a:t>
            </a:r>
          </a:p>
        </p:txBody>
      </p:sp>
      <p:pic>
        <p:nvPicPr>
          <p:cNvPr id="15" name="Picture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7278688" y="3870920"/>
            <a:ext cx="1073148" cy="1073148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TextovéPole 18"/>
          <p:cNvSpPr txBox="1"/>
          <p:nvPr/>
        </p:nvSpPr>
        <p:spPr>
          <a:xfrm>
            <a:off x="7566074" y="5406774"/>
            <a:ext cx="755330" cy="7694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96</a:t>
            </a:r>
          </a:p>
        </p:txBody>
      </p:sp>
      <p:pic>
        <p:nvPicPr>
          <p:cNvPr id="17" name="Picture 5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7465106" y="5159922"/>
            <a:ext cx="957267" cy="1182684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Picture 2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11639" y="5071728"/>
            <a:ext cx="1321152" cy="110448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Picture 3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7117506" y="996412"/>
            <a:ext cx="1111288" cy="128225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4637" y="307887"/>
            <a:ext cx="4352406" cy="4616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Spoj  včelky se správnou květinou</a:t>
            </a:r>
          </a:p>
        </p:txBody>
      </p:sp>
      <p:sp>
        <p:nvSpPr>
          <p:cNvPr id="3" name="AutoShape 2" descr="data:image/jpeg;base64,/9j/4AAQSkZJRgABAQAAAQABAAD/2wCEAAkGBhQSEBUUEhQVFBUWGCAYFxgXFx0eGhwYFyEWIhobGBYgICYeGR8jHBcWHzEgJycqLS4sISExNTAqOCctLCkBCQoKDgwOGg8PGjUiHyQwLCw1Lyw1LS41KS80LCwpLCw0NCwvNDEvLy8qMSwsMDAsLCwsLCwsLCwpLywsKSkwKv/AABEIAIoAcwMBIgACEQEDEQH/xAAcAAACAgMBAQAAAAAAAAAAAAAABgUHAwQIAgH/xAA8EAACAQIEBAMGBAMHBQAAAAABAgMAEQQSITEFBkFREyJhBxQycYGRI0JSoWJywTOCsdHh8PEVQ2OSk//EABoBAAIDAQEAAAAAAAAAAAAAAAADAQQFAgb/xAAtEQACAgEDAQUIAwEAAAAAAAABAgADEQQSITEiQVFhcQUTgZGhwdHwMuHxsf/aAAwDAQACEQMRAD8AvGiiiiEKKKKIQoooohCiiiiEKXueeZGwWFzoAZHYRx5hcAm5LEdQFBNu9qYarP2xSPNLw/AwtllnnzZtyqqMpNvk7H1ymuWztO3rO69u4bunf6Rj9nfHJsVhXbEMHZJSgYKFzKFjOoGlwzMunammtDgfBo8Jh0givlQbsbsxJJZmPViSST61uSyhVLHQAEn5DehQQoB5MHIZiVGB4eE90VVfInNuKxPEQZJGaOZHbw9MkaixTKOhFwCet/QValQlgsGVnVtLUttbrCiiiu4qFFFFEIUUUUQhRRRRCFFFQvMPM6YWwYXZhdQWAv6AasfoDUMwUZMBzN/iHFYoADK4QHqb26bnpv1qr8dx+CXmeGQSJJHDhSUKMrAuc/wm9ifxCLelep/ecXIzgmH8wv4wBv0F3W3/AK1oYfkcDiLTmRZUKFHjexbUDU2AvqBqdayX9qVjI8B+/uZaXTtLcwPGIpv7N1YjQrswPYqdRUTz/wAyLgeHzTGxbLkQHYu+i3HUC9z6A0pQcDIYtFM11ICG9yuUnNGz3u69r+ZTfXpUFz9xlsdjcFgJASsb+JOVtZ03uBfT8MSXHQkelM0vtFLsg8Eczl6CsbfZFyh7tg48RKWaeaNfi/JGdVQetspJ66dqf68REZRlta2ltrdLV7rSAAGBEMxY5MKKKKmRCiiiiEKiOIc2YWFikky5xuq3Zh81W5H1pY9oHO2S+FwxPin+1dfyA/lU/rP7D12TcBhcth1Ouv0vc71mavXig7VGTLlGlNnJ4EtaPnDCm34lr9WRgPqSLCpXDYpJFzRsrr3Ugj7iqtRRoNBb7fUdKyQyGOXPHZH3JU2zD1Gx+t6z6/bZzixfl/f5lpvZ3HZb5yy8fi/Cid7Xyi+pAFhuSx0AG5NVeVWYS4ifxPD3GuRWB1vckO6ju5A7ACpHiPN3jwHDzAq7Mqo6KPNqARZjZXF73Nx1AvYVg4jwtZ2iwgByAeJIbksI1NgAx1zOxIzb2DEa07WagXlEqPB59JWrqKE7hIDG8wYieGSSBo48OgHmchQdbWWUgqTcW0NZeD8o4mZZPeZmV1KtDNExZSrgm1zbMBpqtt69+0blF50w6IyQYKHM01tMoGXLlQfEbZgB3NOnBXUwJkSSNFUIqyKVYKmgup12Api011oNonYBLdqQuI5Ymscsxcscrk+RimmV7rp4qb5rAMBYisXC+X095bFSKRicvhS6+UkZRmUdAVAI9DXrjPGsNip2wK4iZZkUsVhYrmIF8niDqN8tx69q94xZocPhneRlkVFSUsM0ZYhbmb8y+YWzjYnW4qrqNN2Mpwf+j9+0YCMxn5JkYRyRPvG2n8hFl/ZaZKQMJxl8NKJWR7S2SRDY5WS4XI/QksQL6Np8JOr1hcSsiK6m6sLj/XsfStXQXLZSADyOso3IVYzLRRRV6JhSZ7QedvdE8GAg4hx/81P5z69h9dhW9z9zmvDcKZSA0jHLGpOhPUnrlUan6DrXNWI47NipmdmLM5uzHcn5bD0HSkXOQCF/yNrUE5Md8AqrdnYE6kkuLknckk3JOtMXDmUi6uhv6g/1vShwXgsbIDILm+pOtqYJ+VIyoyx5TuCPLf5EV5HUbC2Cx+X9z0VVTBQeOZPQ7XuATqRaw/z+tYHPlJ0IO9twfTvS2rTxAiOTMv6Jdfs24rLj+Z1aB1fNDPlsoGpLHRSp6i5FVxp2J7PMZZlB2hiaXFMer5kF7gncEXK7lG2NiRttpTh7NsecRFLM5u+ZYifSJFt9y7t8zSbHw7xMNiHVnsg8Xw5lIlimQeYXsMyvGCL/AC9amPZTiPDDKx8k7syH/wAkfxD+8hU/3TW7RWqAiZbsWIJjZPjExT4rBtIqSIUK5bZrWjdHyne0gNx6DvUlwyOVbieaORzqAiZAAOtixJ1I1vYf40JzXhZZOIzlb+I07KB1veyqttbkWq5eR+VRgsOubzTuLyyE3Nz+UMdcq7W+tXWChes5at1I3Drz8JHci+zb3KeXETSiadyQGAsArG5OupZuvbap3mu4hWwuc4AF9CbMcrDqrgFNe4PSpkGlnjjtJi44rCyqrg97ljqPQw/vVe9+yWbwnIXHAmHHkJhFUEuG0jzC+dSCyxuel0GXN3ymnzl2HLho9c11vm6sDsx9SLE+tI3F5dUhjIvdbrbaxVo9bd0Iqx4IgqqoFgoAA9BXHshP5OYjUnoJkooorelOc4e3TiDy8TMVzljVVA+YzN9yf2FL/AuFjQ9rWv3/AK1YPto5aIx8WIt5JlCFu0iX0Pa62t8j2qH4Vg7Bbi4tYW3/ANmsjXXlOzNHTVhuZJYXBWQA/qA+jXqR4oWAHmaw0tfasceH8lupABv0Yag/XUVLYfANiEJULcDzBjbXXT9q8uxLN4z0AsCKpPQSBwkWZraa9+nyNe8fwZJYmjfK1hcG2ov0v1/4rY93+K65NLfwkXF7H5Vkn4gFjMZQA/EGBPlsdF9RapDNuypxGO2/jrE1ONPBhJMOz4iWV4yiK6rkUG4JSS5LDLsDrtoKieAc1LBC0UisUBzI6f2iMuYrlvoDmYnMemhBFTvOGG8pZdCpDAjs1r2P1vVb4nEEStbvtXpNHi9M48/jMLVp7lgO7ulscq8/cPnlE2LjjhxY08UjytpbMDsrW01+9WEOZsLa/vEFu/ip/nXMnlfbRqwvAR0v6irxpVj4Sp7xgPGdGv7QoJJfAwhXETEXFmCxj1aQ727KGNeY4vd5HnxEgeSRBsDYeH4jFY1/KoBAHUm99TXOkOIZGDKSrKbgjcEbEGumfZxwVcVhYsbiGaWSUBspFlUqRcBevmjU/wB0et6uo0T2EKpwvf4yBeByes2eUeAys4nxC65r+buiqq6ejZzTxRRV+ilaV2rKzsWOTCiiinziR/HeCR4vDvBKLq436qejKehB1qqDwSTCSCHE6G/4TgfhydrHo1t1vceulXPWvjuHxzIUlRZEO6sAR/v1qnq9IuoXB4PjLFF5qOe6Vh4Zy5tL22+XrWCTGkKU1V1N8wPxDS32pqxfIbR5jhZLrqRDLqB6JL8Sj0IakzjOCljk/FjaInYGx27MDZhtXlrtBdQe2OPET0Ok1Fd5298muF8RbENkOQPlIBAtcEdtrg21qIxuBcyAEagDN2B61rpZT5iRbtv9KyTca8OOzAhWNowAS7E72A1Y+tICsx7IyZaKColl4EXOcsSFjZe9o1t1Gmb9gaSvCgBvZp5G1yqPKL309dx9qufB+z+X3efGYlcsiwSHDQb5GyNlaQ9XvbTp89qrTjMOGCxYZPEfS7dSfnufpXoaaXoqC4OT8PmZkvcl9hORgYHPPyExLwjESLZYIoV1+K2Y3/w/aheTpFHnmjX5g6fU2rZ92x841YQqdex+wu33r6OSCf7Wdj8h/Umo99t4LgegzG+43crWT6nb9J94bwXDxzw+9SrNAzeG4uAUEmgcEH8rZSfrXQfCcO2DhSOEeLAi2VL/AIir0yNtIPQ2Pqa52m5awiDzYg3/AJl6b6AU5ezLnhIJhgziMyE2hZ75Df8A7bX1jbsw8p2I2NaOktDjbknzxiZesoZDuwB5ZzLzwOPSZM8bZhe3YgjcMDqpHUHWtioebCMG8WLyyaZgfhcD8r+ttA249Rod/AY4SpmAKkGzK3xKw3B/z2I1FXCJQzNmiiiokwoooohCoTmrgAxUIA0dTdT89x9dKm6KXZWtiFG6GMrsatg69RK5xvK0qxedY7Ku4Ni3zJ6048tqpwsLBQLJYG2ummh9d6kpIgwswDDsRcfavQFtqqafRLp7CynqMSxfq2uTa3jmY8TBnRlP5lK/cEVzRCcNw+PKxBlBKvbViykhvkLqwrpyqM535Gji4tLM65knHixjpm0EmnUhrG21mHradcqmvLZwO4d8Z7PZhbtUDJ7z3RIPH8ViDbDxFV72v2/MdB1r1DybPJrPOR6Alv6gU5KABYWA6bWrVxXGIYxdpFGncVhjVP8AxpTHwyZ6A6Rf5XMT68CQcPIMItmaRu+wv9hW0eTsKFPkt/FmNx63vWnjue0ByxIZD36X+W5rQeLHYsWYeGh7+UH6bnoKeF1J7Vr7R5n7SuW0wytSbj5DP1luey3nSSZHw0riZ8P5S4+Ix7K/8Y2U9Qehp8xERBE0WrAarfSRf032v1U9DpsTXPHL8S8NxmGdMQySPII5MtreG+huvUA5TrvbS29dFYGZyCsihXXe3wsO6nt6HUH7n0FNgtQMJ5y+o1WFTx9pt4HGrLGsiaqw0uLH1BHQgggjvRUTiuWIJHLsrZmNzZ2UX75QwGu+29FMxE5k7RRRUSYUUUUQhRRRRCFLnPXKC8QwpjzGOVLtDICRlexAvbdTsR29QKY6KCMyQccicvJyVLmZcRNIrocrp1Vh0Nz6ggjcEEb1uQ8nYZdWDN/M2n7W7irk595AGOXPDKcPiQLBx8LD9Mg6ga2I1F+o0qm8f7LOIRknF+M6gEkwjxBYX6gkjvqorKu092SfeEL5Dn6TZo1VBABTLeZ4+s+vxXB4UWXICOiLc3+f+tQPE+cpZARCvhrtm6/LNsP+a155sPCQseGd36eMDueyddalcLyfxPGoLYeYR7oojyKT01YqtvW5rinSqDuKk+bfgfed3askbQwHkv5P2kNwbhgxGIhiVmlnmkVRa4C3YXLNuSBcm2wBN9K6cZcZh9FUYuK/l84ScDoDm/Dkt3upPXXepPYLBF/1GcSKPHSM5NRZSGyy2HUny69r96v2tavgTGtIJi//ANfk64LGA9ssR/cS2NFMFFd5isQoooqJMKKKKIQoooohNbiWNEMMkpDMI0Zyqi7EICbKOpNrCq8Xi+KxIEsmJKK4BWPDkKig7fiWLyGx3uB2AqzKxJhUAsEUAdABVe+t7BhG2x1Tqhyy5lWPBiI5BJFi8Sw/MjTs31TNdbjsQQfStmT2gYrCTKkmXGK48qqAs4tvfL5CNb5iqjQi+1WX7uv6V+wr57ol75FvtfKL2pNdFyHJsz++sY9tTDhMSieNw4vF8TXGTgwrGyGBUVZcixtmXOAwuc12Oh7bCmp+NcRV7nFxFP4oUFv5hcEj5MKs33Zf0r9hXxsKhFiikeqiujVeTnfj4SBZVjG36yneXMbFh8RgljkheUSCF1isSyTeVjYEkBTkcknZTrVz1rwYCNDdI0U91UD/AAFZ6dTX7tcZzFWPvOcYn2iiinRc/9k="/>
          <p:cNvSpPr/>
          <p:nvPr/>
        </p:nvSpPr>
        <p:spPr>
          <a:xfrm>
            <a:off x="63495" y="-638178"/>
            <a:ext cx="1095378" cy="131444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876260" y="740316"/>
            <a:ext cx="887763" cy="106531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142167" y="769549"/>
            <a:ext cx="1285875" cy="126682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vál 3"/>
          <p:cNvSpPr/>
          <p:nvPr/>
        </p:nvSpPr>
        <p:spPr>
          <a:xfrm>
            <a:off x="4553986" y="1150370"/>
            <a:ext cx="676820" cy="44671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 w="25402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38</a:t>
            </a:r>
          </a:p>
        </p:txBody>
      </p:sp>
      <p:pic>
        <p:nvPicPr>
          <p:cNvPr id="7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446690" y="5095704"/>
            <a:ext cx="1285875" cy="126682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499991" y="2113342"/>
            <a:ext cx="1285875" cy="1266828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446690" y="3625970"/>
            <a:ext cx="1285875" cy="1266828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Obdélník 4"/>
          <p:cNvSpPr/>
          <p:nvPr/>
        </p:nvSpPr>
        <p:spPr>
          <a:xfrm>
            <a:off x="6824505" y="1786115"/>
            <a:ext cx="936107" cy="327227"/>
          </a:xfrm>
          <a:prstGeom prst="rect">
            <a:avLst/>
          </a:prstGeom>
          <a:solidFill>
            <a:srgbClr val="FFFFFF"/>
          </a:solidFill>
          <a:ln w="25402">
            <a:solidFill>
              <a:srgbClr val="FFC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29+9</a:t>
            </a:r>
          </a:p>
        </p:txBody>
      </p:sp>
      <p:cxnSp>
        <p:nvCxnSpPr>
          <p:cNvPr id="11" name="Přímá spojnice se šipkou 6"/>
          <p:cNvCxnSpPr/>
          <p:nvPr/>
        </p:nvCxnSpPr>
        <p:spPr>
          <a:xfrm flipH="1" flipV="1">
            <a:off x="5580107" y="1262045"/>
            <a:ext cx="1244398" cy="111685"/>
          </a:xfrm>
          <a:prstGeom prst="straightConnector1">
            <a:avLst/>
          </a:prstGeom>
          <a:noFill/>
          <a:ln w="28575">
            <a:solidFill>
              <a:srgbClr val="0D0D0D"/>
            </a:solidFill>
            <a:prstDash val="solid"/>
            <a:tailEnd type="arrow"/>
          </a:ln>
        </p:spPr>
      </p:cxnSp>
      <p:pic>
        <p:nvPicPr>
          <p:cNvPr id="12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419514" y="2280102"/>
            <a:ext cx="887763" cy="10653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71110" y="3093314"/>
            <a:ext cx="887763" cy="10653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293293" y="3324831"/>
            <a:ext cx="887763" cy="10653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265989" y="3015965"/>
            <a:ext cx="887763" cy="10653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902912" y="4683565"/>
            <a:ext cx="887763" cy="10653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464771" y="5297219"/>
            <a:ext cx="887763" cy="10653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780836" y="4563048"/>
            <a:ext cx="887763" cy="10653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04637" y="4683565"/>
            <a:ext cx="887763" cy="106531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944800" y="2746757"/>
            <a:ext cx="887763" cy="1065312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14996" y="1534290"/>
            <a:ext cx="887763" cy="1065312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336959" y="841074"/>
            <a:ext cx="887763" cy="1065312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Obdélník 32"/>
          <p:cNvSpPr/>
          <p:nvPr/>
        </p:nvSpPr>
        <p:spPr>
          <a:xfrm>
            <a:off x="6281699" y="4399434"/>
            <a:ext cx="936107" cy="327227"/>
          </a:xfrm>
          <a:prstGeom prst="rect">
            <a:avLst/>
          </a:prstGeom>
          <a:solidFill>
            <a:srgbClr val="FFFFFF"/>
          </a:solidFill>
          <a:ln w="25402">
            <a:solidFill>
              <a:srgbClr val="FFC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88+3</a:t>
            </a:r>
          </a:p>
        </p:txBody>
      </p:sp>
      <p:sp>
        <p:nvSpPr>
          <p:cNvPr id="24" name="Obdélník 33"/>
          <p:cNvSpPr/>
          <p:nvPr/>
        </p:nvSpPr>
        <p:spPr>
          <a:xfrm>
            <a:off x="2761844" y="5666262"/>
            <a:ext cx="936107" cy="327227"/>
          </a:xfrm>
          <a:prstGeom prst="rect">
            <a:avLst/>
          </a:prstGeom>
          <a:solidFill>
            <a:srgbClr val="FFFFFF"/>
          </a:solidFill>
          <a:ln w="25402">
            <a:solidFill>
              <a:srgbClr val="FFC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85+6</a:t>
            </a:r>
          </a:p>
        </p:txBody>
      </p:sp>
      <p:sp>
        <p:nvSpPr>
          <p:cNvPr id="25" name="Obdélník 41"/>
          <p:cNvSpPr/>
          <p:nvPr/>
        </p:nvSpPr>
        <p:spPr>
          <a:xfrm>
            <a:off x="2288615" y="2063252"/>
            <a:ext cx="936107" cy="327227"/>
          </a:xfrm>
          <a:prstGeom prst="rect">
            <a:avLst/>
          </a:prstGeom>
          <a:solidFill>
            <a:srgbClr val="FFFFFF"/>
          </a:solidFill>
          <a:ln w="25402">
            <a:solidFill>
              <a:srgbClr val="FFC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34+7</a:t>
            </a:r>
          </a:p>
        </p:txBody>
      </p:sp>
      <p:sp>
        <p:nvSpPr>
          <p:cNvPr id="26" name="Ovál 42"/>
          <p:cNvSpPr/>
          <p:nvPr/>
        </p:nvSpPr>
        <p:spPr>
          <a:xfrm>
            <a:off x="4749905" y="4036024"/>
            <a:ext cx="678137" cy="52702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 w="25402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41</a:t>
            </a:r>
          </a:p>
        </p:txBody>
      </p:sp>
      <p:sp>
        <p:nvSpPr>
          <p:cNvPr id="27" name="Ovál 43"/>
          <p:cNvSpPr/>
          <p:nvPr/>
        </p:nvSpPr>
        <p:spPr>
          <a:xfrm>
            <a:off x="4785110" y="5443505"/>
            <a:ext cx="678137" cy="52702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 w="25402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91</a:t>
            </a:r>
          </a:p>
        </p:txBody>
      </p:sp>
      <p:sp>
        <p:nvSpPr>
          <p:cNvPr id="28" name="Ovál 44"/>
          <p:cNvSpPr/>
          <p:nvPr/>
        </p:nvSpPr>
        <p:spPr>
          <a:xfrm>
            <a:off x="4803855" y="2488932"/>
            <a:ext cx="678137" cy="52702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 w="25402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57</a:t>
            </a:r>
          </a:p>
        </p:txBody>
      </p:sp>
      <p:sp>
        <p:nvSpPr>
          <p:cNvPr id="29" name="Obdélník 45"/>
          <p:cNvSpPr/>
          <p:nvPr/>
        </p:nvSpPr>
        <p:spPr>
          <a:xfrm>
            <a:off x="1972964" y="3872410"/>
            <a:ext cx="936107" cy="327227"/>
          </a:xfrm>
          <a:prstGeom prst="rect">
            <a:avLst/>
          </a:prstGeom>
          <a:solidFill>
            <a:srgbClr val="FFFFFF"/>
          </a:solidFill>
          <a:ln w="25402">
            <a:solidFill>
              <a:srgbClr val="FFC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100-9</a:t>
            </a:r>
          </a:p>
        </p:txBody>
      </p:sp>
      <p:sp>
        <p:nvSpPr>
          <p:cNvPr id="30" name="Obdélník 46"/>
          <p:cNvSpPr/>
          <p:nvPr/>
        </p:nvSpPr>
        <p:spPr>
          <a:xfrm>
            <a:off x="611678" y="5830360"/>
            <a:ext cx="936107" cy="327227"/>
          </a:xfrm>
          <a:prstGeom prst="rect">
            <a:avLst/>
          </a:prstGeom>
          <a:solidFill>
            <a:srgbClr val="FFFFFF"/>
          </a:solidFill>
          <a:ln w="25402">
            <a:solidFill>
              <a:srgbClr val="FFC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36-2</a:t>
            </a:r>
          </a:p>
        </p:txBody>
      </p:sp>
      <p:sp>
        <p:nvSpPr>
          <p:cNvPr id="31" name="Obdélník 47"/>
          <p:cNvSpPr/>
          <p:nvPr/>
        </p:nvSpPr>
        <p:spPr>
          <a:xfrm>
            <a:off x="7452542" y="3385767"/>
            <a:ext cx="1343546" cy="327227"/>
          </a:xfrm>
          <a:prstGeom prst="rect">
            <a:avLst/>
          </a:prstGeom>
          <a:solidFill>
            <a:srgbClr val="FFFFFF"/>
          </a:solidFill>
          <a:ln w="25402">
            <a:solidFill>
              <a:srgbClr val="FFC000"/>
            </a:solidFill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28+8+2</a:t>
            </a:r>
          </a:p>
        </p:txBody>
      </p:sp>
      <p:sp>
        <p:nvSpPr>
          <p:cNvPr id="32" name="Obdélník 48"/>
          <p:cNvSpPr/>
          <p:nvPr/>
        </p:nvSpPr>
        <p:spPr>
          <a:xfrm>
            <a:off x="523356" y="2599602"/>
            <a:ext cx="1271025" cy="327227"/>
          </a:xfrm>
          <a:prstGeom prst="rect">
            <a:avLst/>
          </a:prstGeom>
          <a:solidFill>
            <a:srgbClr val="FFFFFF"/>
          </a:solidFill>
          <a:ln w="25402">
            <a:solidFill>
              <a:srgbClr val="FFC000"/>
            </a:solidFill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49+2+6</a:t>
            </a:r>
          </a:p>
        </p:txBody>
      </p:sp>
      <p:sp>
        <p:nvSpPr>
          <p:cNvPr id="33" name="Obdélník 49"/>
          <p:cNvSpPr/>
          <p:nvPr/>
        </p:nvSpPr>
        <p:spPr>
          <a:xfrm>
            <a:off x="246942" y="4259384"/>
            <a:ext cx="1245458" cy="327227"/>
          </a:xfrm>
          <a:prstGeom prst="rect">
            <a:avLst/>
          </a:prstGeom>
          <a:solidFill>
            <a:srgbClr val="FFFFFF"/>
          </a:solidFill>
          <a:ln w="25402">
            <a:solidFill>
              <a:srgbClr val="FFC000"/>
            </a:solidFill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38+1+2</a:t>
            </a:r>
          </a:p>
        </p:txBody>
      </p:sp>
      <p:sp>
        <p:nvSpPr>
          <p:cNvPr id="34" name="Obdélník 50"/>
          <p:cNvSpPr/>
          <p:nvPr/>
        </p:nvSpPr>
        <p:spPr>
          <a:xfrm>
            <a:off x="6464771" y="6383014"/>
            <a:ext cx="936107" cy="327227"/>
          </a:xfrm>
          <a:prstGeom prst="rect">
            <a:avLst/>
          </a:prstGeom>
          <a:solidFill>
            <a:srgbClr val="FFFFFF"/>
          </a:solidFill>
          <a:ln w="25402">
            <a:solidFill>
              <a:srgbClr val="FFC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87+4</a:t>
            </a:r>
          </a:p>
        </p:txBody>
      </p:sp>
      <p:sp>
        <p:nvSpPr>
          <p:cNvPr id="35" name="Obdélník 51"/>
          <p:cNvSpPr/>
          <p:nvPr/>
        </p:nvSpPr>
        <p:spPr>
          <a:xfrm>
            <a:off x="7878744" y="5830360"/>
            <a:ext cx="936107" cy="327227"/>
          </a:xfrm>
          <a:prstGeom prst="rect">
            <a:avLst/>
          </a:prstGeom>
          <a:solidFill>
            <a:srgbClr val="FFFFFF"/>
          </a:solidFill>
          <a:ln w="25402">
            <a:solidFill>
              <a:srgbClr val="FFC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32+9</a:t>
            </a:r>
          </a:p>
        </p:txBody>
      </p:sp>
      <p:sp>
        <p:nvSpPr>
          <p:cNvPr id="36" name="Obdélník 52"/>
          <p:cNvSpPr/>
          <p:nvPr/>
        </p:nvSpPr>
        <p:spPr>
          <a:xfrm>
            <a:off x="3265989" y="4138172"/>
            <a:ext cx="936107" cy="327227"/>
          </a:xfrm>
          <a:prstGeom prst="rect">
            <a:avLst/>
          </a:prstGeom>
          <a:solidFill>
            <a:srgbClr val="FFFFFF"/>
          </a:solidFill>
          <a:ln w="25402">
            <a:solidFill>
              <a:srgbClr val="FFC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49+8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274640"/>
            <a:ext cx="8229600" cy="1143000"/>
          </a:xfrm>
        </p:spPr>
        <p:txBody>
          <a:bodyPr/>
          <a:lstStyle/>
          <a:p>
            <a:pPr lvl="0"/>
            <a:r>
              <a:rPr lang="cs-CZ">
                <a:solidFill>
                  <a:srgbClr val="EEECE1"/>
                </a:solidFill>
              </a:rPr>
              <a:t>Berušková soutěž</a:t>
            </a:r>
            <a:br>
              <a:rPr lang="cs-CZ">
                <a:solidFill>
                  <a:srgbClr val="EEECE1"/>
                </a:solidFill>
              </a:rPr>
            </a:br>
            <a:r>
              <a:rPr lang="cs-CZ" sz="1600"/>
              <a:t>Rozdělte se na 2 družstva, každý žák spočítá jeden příklad.</a:t>
            </a:r>
            <a:br>
              <a:rPr lang="cs-CZ" sz="1600"/>
            </a:br>
            <a:r>
              <a:rPr lang="cs-CZ" sz="1600"/>
              <a:t>Vyhrává to družstvo,které spočítá  správně všechny příklady. </a:t>
            </a:r>
            <a:br>
              <a:rPr lang="cs-CZ" sz="1600"/>
            </a:br>
            <a:r>
              <a:rPr lang="cs-CZ" sz="2400"/>
              <a:t>  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body" idx="4294967295"/>
          </p:nvPr>
        </p:nvSpPr>
        <p:spPr>
          <a:xfrm>
            <a:off x="0" y="1600200"/>
            <a:ext cx="6588123" cy="5257800"/>
          </a:xfrm>
        </p:spPr>
        <p:txBody>
          <a:bodyPr/>
          <a:lstStyle/>
          <a:p>
            <a:pPr marL="0" lvl="0" indent="0">
              <a:buNone/>
            </a:pPr>
            <a:r>
              <a:rPr lang="cs-CZ" sz="3600"/>
              <a:t>                              </a:t>
            </a:r>
            <a:r>
              <a:rPr lang="cs-CZ"/>
              <a:t>34+7       </a:t>
            </a:r>
          </a:p>
          <a:p>
            <a:pPr marL="0" lvl="0" indent="0">
              <a:buNone/>
            </a:pPr>
            <a:r>
              <a:rPr lang="cs-CZ"/>
              <a:t>                                 67+4    </a:t>
            </a:r>
          </a:p>
          <a:p>
            <a:pPr marL="0" lvl="0" indent="0">
              <a:buNone/>
            </a:pPr>
            <a:r>
              <a:rPr lang="cs-CZ"/>
              <a:t>                                 89+2    </a:t>
            </a:r>
          </a:p>
          <a:p>
            <a:pPr marL="0" lvl="0" indent="0">
              <a:buNone/>
            </a:pPr>
            <a:r>
              <a:rPr lang="cs-CZ"/>
              <a:t>                                 28+4    </a:t>
            </a:r>
          </a:p>
          <a:p>
            <a:pPr marL="0" lvl="0" indent="0">
              <a:buNone/>
            </a:pPr>
            <a:r>
              <a:rPr lang="cs-CZ"/>
              <a:t>                                 76+6    </a:t>
            </a:r>
          </a:p>
          <a:p>
            <a:pPr marL="0" lvl="0" indent="0">
              <a:buNone/>
            </a:pPr>
            <a:r>
              <a:rPr lang="cs-CZ"/>
              <a:t>                                 47+4     </a:t>
            </a:r>
          </a:p>
          <a:p>
            <a:pPr marL="0" lvl="0" indent="0">
              <a:buNone/>
            </a:pPr>
            <a:r>
              <a:rPr lang="cs-CZ"/>
              <a:t>                                 53+8</a:t>
            </a:r>
          </a:p>
          <a:p>
            <a:pPr marL="0" lvl="0" indent="0">
              <a:buNone/>
            </a:pPr>
            <a:r>
              <a:rPr lang="cs-CZ"/>
              <a:t>                                 29+7</a:t>
            </a:r>
          </a:p>
          <a:p>
            <a:pPr marL="0" lvl="0" indent="0">
              <a:buNone/>
            </a:pPr>
            <a:r>
              <a:rPr lang="cs-CZ"/>
              <a:t>                                 54+8</a:t>
            </a:r>
          </a:p>
          <a:p>
            <a:pPr marL="0" lvl="0" indent="0">
              <a:buNone/>
            </a:pPr>
            <a:r>
              <a:rPr lang="cs-CZ" sz="3600"/>
              <a:t>                           </a:t>
            </a:r>
          </a:p>
        </p:txBody>
      </p:sp>
      <p:sp>
        <p:nvSpPr>
          <p:cNvPr id="4" name="Obdélník se zakulaceným příčným rohem 5"/>
          <p:cNvSpPr/>
          <p:nvPr/>
        </p:nvSpPr>
        <p:spPr>
          <a:xfrm>
            <a:off x="1694035" y="1700811"/>
            <a:ext cx="1012826" cy="5157188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val 16667"/>
              <a:gd name="f8" fmla="abs f3"/>
              <a:gd name="f9" fmla="abs f4"/>
              <a:gd name="f10" fmla="abs f5"/>
              <a:gd name="f11" fmla="?: f8 f3 1"/>
              <a:gd name="f12" fmla="?: f9 f4 1"/>
              <a:gd name="f13" fmla="?: f10 f5 1"/>
              <a:gd name="f14" fmla="*/ f11 1 21600"/>
              <a:gd name="f15" fmla="*/ f12 1 21600"/>
              <a:gd name="f16" fmla="*/ 21600 f11 1"/>
              <a:gd name="f17" fmla="*/ 21600 f12 1"/>
              <a:gd name="f18" fmla="min f15 f14"/>
              <a:gd name="f19" fmla="*/ f16 1 f13"/>
              <a:gd name="f20" fmla="*/ f17 1 f13"/>
              <a:gd name="f21" fmla="val f19"/>
              <a:gd name="f22" fmla="val f20"/>
              <a:gd name="f23" fmla="*/ f6 f18 1"/>
              <a:gd name="f24" fmla="+- f22 0 f6"/>
              <a:gd name="f25" fmla="+- f21 0 f6"/>
              <a:gd name="f26" fmla="*/ f21 f18 1"/>
              <a:gd name="f27" fmla="*/ f22 f18 1"/>
              <a:gd name="f28" fmla="min f25 f24"/>
              <a:gd name="f29" fmla="*/ f28 f7 1"/>
              <a:gd name="f30" fmla="*/ f28 f6 1"/>
              <a:gd name="f31" fmla="*/ f29 1 100000"/>
              <a:gd name="f32" fmla="*/ f30 1 100000"/>
              <a:gd name="f33" fmla="+- f22 0 f31"/>
              <a:gd name="f34" fmla="+- f21 0 f32"/>
              <a:gd name="f35" fmla="*/ f31 29289 1"/>
              <a:gd name="f36" fmla="*/ f32 29289 1"/>
              <a:gd name="f37" fmla="*/ f31 f18 1"/>
              <a:gd name="f38" fmla="*/ f32 f18 1"/>
              <a:gd name="f39" fmla="*/ f35 1 100000"/>
              <a:gd name="f40" fmla="*/ f36 1 100000"/>
              <a:gd name="f41" fmla="*/ f34 f18 1"/>
              <a:gd name="f42" fmla="*/ f33 f18 1"/>
              <a:gd name="f43" fmla="+- f39 0 f40"/>
              <a:gd name="f44" fmla="?: f43 f39 f40"/>
              <a:gd name="f45" fmla="+- f21 0 f44"/>
              <a:gd name="f46" fmla="+- f22 0 f44"/>
              <a:gd name="f47" fmla="*/ f44 f18 1"/>
              <a:gd name="f48" fmla="*/ f45 f18 1"/>
              <a:gd name="f49" fmla="*/ f46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7" t="f47" r="f48" b="f49"/>
            <a:pathLst>
              <a:path>
                <a:moveTo>
                  <a:pt x="f37" y="f23"/>
                </a:moveTo>
                <a:lnTo>
                  <a:pt x="f41" y="f23"/>
                </a:lnTo>
                <a:arcTo wR="f38" hR="f38" stAng="f2" swAng="f1"/>
                <a:lnTo>
                  <a:pt x="f26" y="f42"/>
                </a:lnTo>
                <a:arcTo wR="f37" hR="f37" stAng="f6" swAng="f1"/>
                <a:lnTo>
                  <a:pt x="f38" y="f27"/>
                </a:lnTo>
                <a:arcTo wR="f38" hR="f38" stAng="f1" swAng="f1"/>
                <a:lnTo>
                  <a:pt x="f23" y="f37"/>
                </a:lnTo>
                <a:arcTo wR="f37" hR="f37" stAng="f0" swAng="f1"/>
                <a:close/>
              </a:path>
            </a:pathLst>
          </a:custGeom>
          <a:solidFill>
            <a:srgbClr val="92D050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Obdélník se zakulaceným příčným rohem 9"/>
          <p:cNvSpPr/>
          <p:nvPr/>
        </p:nvSpPr>
        <p:spPr>
          <a:xfrm>
            <a:off x="4355973" y="1675994"/>
            <a:ext cx="1012826" cy="5157188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val 16667"/>
              <a:gd name="f8" fmla="abs f3"/>
              <a:gd name="f9" fmla="abs f4"/>
              <a:gd name="f10" fmla="abs f5"/>
              <a:gd name="f11" fmla="?: f8 f3 1"/>
              <a:gd name="f12" fmla="?: f9 f4 1"/>
              <a:gd name="f13" fmla="?: f10 f5 1"/>
              <a:gd name="f14" fmla="*/ f11 1 21600"/>
              <a:gd name="f15" fmla="*/ f12 1 21600"/>
              <a:gd name="f16" fmla="*/ 21600 f11 1"/>
              <a:gd name="f17" fmla="*/ 21600 f12 1"/>
              <a:gd name="f18" fmla="min f15 f14"/>
              <a:gd name="f19" fmla="*/ f16 1 f13"/>
              <a:gd name="f20" fmla="*/ f17 1 f13"/>
              <a:gd name="f21" fmla="val f19"/>
              <a:gd name="f22" fmla="val f20"/>
              <a:gd name="f23" fmla="*/ f6 f18 1"/>
              <a:gd name="f24" fmla="+- f22 0 f6"/>
              <a:gd name="f25" fmla="+- f21 0 f6"/>
              <a:gd name="f26" fmla="*/ f21 f18 1"/>
              <a:gd name="f27" fmla="*/ f22 f18 1"/>
              <a:gd name="f28" fmla="min f25 f24"/>
              <a:gd name="f29" fmla="*/ f28 f7 1"/>
              <a:gd name="f30" fmla="*/ f28 f6 1"/>
              <a:gd name="f31" fmla="*/ f29 1 100000"/>
              <a:gd name="f32" fmla="*/ f30 1 100000"/>
              <a:gd name="f33" fmla="+- f22 0 f31"/>
              <a:gd name="f34" fmla="+- f21 0 f32"/>
              <a:gd name="f35" fmla="*/ f31 29289 1"/>
              <a:gd name="f36" fmla="*/ f32 29289 1"/>
              <a:gd name="f37" fmla="*/ f31 f18 1"/>
              <a:gd name="f38" fmla="*/ f32 f18 1"/>
              <a:gd name="f39" fmla="*/ f35 1 100000"/>
              <a:gd name="f40" fmla="*/ f36 1 100000"/>
              <a:gd name="f41" fmla="*/ f34 f18 1"/>
              <a:gd name="f42" fmla="*/ f33 f18 1"/>
              <a:gd name="f43" fmla="+- f39 0 f40"/>
              <a:gd name="f44" fmla="?: f43 f39 f40"/>
              <a:gd name="f45" fmla="+- f21 0 f44"/>
              <a:gd name="f46" fmla="+- f22 0 f44"/>
              <a:gd name="f47" fmla="*/ f44 f18 1"/>
              <a:gd name="f48" fmla="*/ f45 f18 1"/>
              <a:gd name="f49" fmla="*/ f46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7" t="f47" r="f48" b="f49"/>
            <a:pathLst>
              <a:path>
                <a:moveTo>
                  <a:pt x="f37" y="f23"/>
                </a:moveTo>
                <a:lnTo>
                  <a:pt x="f41" y="f23"/>
                </a:lnTo>
                <a:arcTo wR="f38" hR="f38" stAng="f2" swAng="f1"/>
                <a:lnTo>
                  <a:pt x="f26" y="f42"/>
                </a:lnTo>
                <a:arcTo wR="f37" hR="f37" stAng="f6" swAng="f1"/>
                <a:lnTo>
                  <a:pt x="f38" y="f27"/>
                </a:lnTo>
                <a:arcTo wR="f38" hR="f38" stAng="f1" swAng="f1"/>
                <a:lnTo>
                  <a:pt x="f23" y="f37"/>
                </a:lnTo>
                <a:arcTo wR="f37" hR="f37" stAng="f0" swAng="f1"/>
                <a:close/>
              </a:path>
            </a:pathLst>
          </a:custGeom>
          <a:solidFill>
            <a:srgbClr val="92D050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Obdélník 6"/>
          <p:cNvSpPr/>
          <p:nvPr/>
        </p:nvSpPr>
        <p:spPr>
          <a:xfrm>
            <a:off x="94878" y="2315169"/>
            <a:ext cx="1599157" cy="537767"/>
          </a:xfrm>
          <a:prstGeom prst="rect">
            <a:avLst/>
          </a:prstGeom>
          <a:solidFill>
            <a:srgbClr val="FFFF00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Zapisujte body, kdo vyhrál</a:t>
            </a:r>
          </a:p>
        </p:txBody>
      </p:sp>
      <p:pic>
        <p:nvPicPr>
          <p:cNvPr id="7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21365" y="380719"/>
            <a:ext cx="1146172" cy="785817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876260" y="380719"/>
            <a:ext cx="1008107" cy="1244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2"/>
          <p:cNvSpPr/>
          <p:nvPr/>
        </p:nvSpPr>
        <p:spPr>
          <a:xfrm>
            <a:off x="821277" y="2277934"/>
            <a:ext cx="184727" cy="36933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Obdélník 4"/>
          <p:cNvSpPr/>
          <p:nvPr/>
        </p:nvSpPr>
        <p:spPr>
          <a:xfrm>
            <a:off x="791714" y="2647270"/>
            <a:ext cx="184727" cy="36933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ovéPole 5"/>
          <p:cNvSpPr txBox="1"/>
          <p:nvPr/>
        </p:nvSpPr>
        <p:spPr>
          <a:xfrm>
            <a:off x="899595" y="737747"/>
            <a:ext cx="7776862" cy="1200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Odkazy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Všechny obrázky byly použity z webových stránek: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628" y="1337913"/>
            <a:ext cx="8882847" cy="138499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ttp://www.google.cz/imgres?q=jaro&amp;num=10&amp;hl=cs&amp;sa=X&amp;biw=1441&amp;bih=654&amp;tbs=itp:clipart&amp;tbm=isch&amp;tbnid=vxi2wPDnVlquZM:&amp;imgrefurl=http://sewfunquilts-sewmeow.blogspot.com/2012/03/why-not-going-for-it.html&amp;docid=deHqGXFYMrTdFM&amp;imgurl=http://1.bp.blogspot.com/-UUFt0B0uCkk/T3XHeaU-jqI/AAAAAAAAB_A/rKUxuOGTVJY/s320/spring_clipart_bee_flowers%25255B1%25255D.gif&amp;w=168&amp;h=200&amp;ei=yR5MUMvnIYOp0QXiyoHYAg&amp;zoom=1&amp;iact=hc&amp;vpx=562&amp;vpy=351&amp;dur=136&amp;hovh=160&amp;hovw=134&amp;tx=104&amp;ty=108&amp;sig=116909212397028187337&amp;page=1&amp;tbnh=127&amp;tbnw=107&amp;start=0&amp;ndsp=28&amp;ved=1t:429,r:12,s:0,i:177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2827" y="3016605"/>
            <a:ext cx="8676458" cy="95410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ttp://www.google.cz/imgres?q=kreslen%C3%BD+mot%C3%BDl&amp;start=82&amp;hl=cs&amp;sa=X&amp;biw=1441&amp;bih=654&amp;addh=36&amp;tbs=itp:clipart&amp;tbm=isch&amp;tbnid=WcJtbTc19ST3vM:&amp;imgrefurl=http://www.carcabin.com/cartoon-butterflies/5/&amp;docid=pCkD3Cj7Od230M&amp;imgurl=http://4.bp.blogspot.com/_9DbWcozSA54/S9880iCwstI/AAAAAAAABIk/rY33zinyhfw/s1600/Butterfly.png&amp;w=500&amp;h=418&amp;ei=yx9MUMGhIMiw0QXJ7IHICw&amp;zoom=1</a:t>
            </a:r>
          </a:p>
        </p:txBody>
      </p:sp>
      <p:sp>
        <p:nvSpPr>
          <p:cNvPr id="7" name="Obdélník 6"/>
          <p:cNvSpPr/>
          <p:nvPr/>
        </p:nvSpPr>
        <p:spPr>
          <a:xfrm>
            <a:off x="132688" y="4221089"/>
            <a:ext cx="8656597" cy="36933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http://cutcaster.com/vector/100361214-Small-orange-butterfly-vector-illustration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/</a:t>
            </a:r>
          </a:p>
        </p:txBody>
      </p:sp>
      <p:sp>
        <p:nvSpPr>
          <p:cNvPr id="8" name="Obdélník 7"/>
          <p:cNvSpPr/>
          <p:nvPr/>
        </p:nvSpPr>
        <p:spPr>
          <a:xfrm>
            <a:off x="145234" y="4684489"/>
            <a:ext cx="8028386" cy="36933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http://cutcaster.com/photo/100367142-Small-cartoon-butterfly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/</a:t>
            </a:r>
          </a:p>
        </p:txBody>
      </p:sp>
      <p:sp>
        <p:nvSpPr>
          <p:cNvPr id="9" name="Obdélník 8"/>
          <p:cNvSpPr/>
          <p:nvPr/>
        </p:nvSpPr>
        <p:spPr>
          <a:xfrm>
            <a:off x="125373" y="5153018"/>
            <a:ext cx="8399221" cy="36933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http://cutcaster.com/vector/100360955-Cute-blue-and-purple-butterfly-vector-illustration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/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-18434" y="476667"/>
            <a:ext cx="8791571" cy="143827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1"/>
          <p:cNvSpPr/>
          <p:nvPr/>
        </p:nvSpPr>
        <p:spPr>
          <a:xfrm>
            <a:off x="211555" y="1914945"/>
            <a:ext cx="8928987" cy="1169554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ttp://www.google.cz/search?hl=cs&amp;cp=7&amp;gs_id=q&amp;xhr=t&amp;q=jarn%C3%AD+kv%C4%9Btiny&amp;bav=on.2,or.r_gc.r_pw.r_qf.&amp;biw=1441&amp;bih=654&amp;wrapid=tljp1347166462252012&amp;um=1&amp;ie=UTF-8&amp;tbm=isch&amp;source=og&amp;sa=N&amp;tab=wi&amp;ei=FCFMUL-AHebO0QW-4ICYCA#q=jarn%C3%AD+kv%C4%9Btiny&amp;um=1&amp;hl=cs&amp;tbm=isch&amp;source=lnt&amp;tbs=itp:clipart&amp;sa=X&amp;ei=HyFMULX7I4T80QXWtYCwCg&amp;ved=0CEAQpwUoAw&amp;bav=on.2,or.r_gc.r_pw.r_qf.&amp;fp=2b0139ae1c3586a6&amp;biw=1441&amp;bih=654</a:t>
            </a:r>
          </a:p>
        </p:txBody>
      </p:sp>
      <p:sp>
        <p:nvSpPr>
          <p:cNvPr id="4" name="Obdélník 2"/>
          <p:cNvSpPr/>
          <p:nvPr/>
        </p:nvSpPr>
        <p:spPr>
          <a:xfrm>
            <a:off x="0" y="3435931"/>
            <a:ext cx="8892475" cy="1169554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ttp://www.google.cz/imgres?q=v%C4%8Delka&amp;start=118&amp;um=1&amp;hl=cs&amp;biw=1441&amp;bih=654&amp;tbs=itp:clipart&amp;tbm=isch&amp;tbnid=CWvWOacLhC_9dM:&amp;imgrefurl=http://www.rcpilnevcelky.cz/&amp;docid=BwAFSbgoEtmpuM&amp;imgurl=http://www.rcpilnevcelky.cz/vcelka%252520prava.gif&amp;w=153&amp;h=100&amp;ei=fSJMUNmuC8Oy0QWTyYDYCw&amp;zoom=1&amp;iact=hc&amp;vpx=864&amp;vpy=196&amp;dur=375&amp;hovh=80&amp;hovw=122&amp;tx=115&amp;ty=39&amp;sig=116909212397028187337&amp;page=5&amp;tbnh=80&amp;tbnw=122&amp;ndsp=31&amp;ved=1t:429,r:12,s:118,i:132</a:t>
            </a:r>
          </a:p>
        </p:txBody>
      </p:sp>
      <p:sp>
        <p:nvSpPr>
          <p:cNvPr id="5" name="Obdélník 3"/>
          <p:cNvSpPr/>
          <p:nvPr/>
        </p:nvSpPr>
        <p:spPr>
          <a:xfrm>
            <a:off x="211555" y="4872837"/>
            <a:ext cx="9000996" cy="138499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ttp://www.google.cz/search?hl=cs&amp;cp=7&amp;gs_id=q&amp;xhr=t&amp;q=jarn%C3%AD+kv%C4%9Btiny&amp;bav=on.2,or.r_gc.r_pw.r_qf.&amp;biw=1441&amp;bih=654&amp;wrapid=tljp1347166462252012&amp;um=1&amp;ie=UTF-8&amp;tbm=isch&amp;source=og&amp;sa=N&amp;tab=wi&amp;ei=FCFMUL-AHebO0QW-4ICYCA#um=1&amp;hl=cs&amp;tbs=itp:clipart&amp;tbm=isch&amp;sa=1&amp;q=brou%C4%8Dek&amp;oq=brou%C4%8Dek&amp;gs_l=img.12..0l3j0i10i24j0i24l6.1680.8085.5.10463.23.22.0.0.0.1.130.1473.19j3.22.0...0.0...1c.1.ssYIi-QnPCE&amp;bav=on.2,or.r_gc.r_pw.r_qf.&amp;fp=7d1049039e86d066&amp;biw=1441&amp;bih=654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764703"/>
            <a:ext cx="9036493" cy="230832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ttp://www.google.cz/imgres?q=beru%C5%A1ka&amp;start=113&amp;um=1&amp;hl=cs&amp;biw=1441&amp;bih=654&amp;addh=36&amp;tbs=itp:clipart&amp;tbm=isch&amp;tbnid=ccIVgZJnt9lA_M:&amp;imgrefurl=http://mspecky.webnode.cz/trida-beruska/&amp;docid=heJ1rs4gX2hgBM&amp;imgurl=http://files.mspecky.webnode.cz/200023590-8eb9d8f5b6/berusky.gif&amp;w=150&amp;h=104&amp;ei=JyRMUIn-E6i90QXc6oDQBg&amp;zoom=1&amp;iact=hc&amp;vpx=229&amp;vpy=223&amp;dur=583&amp;hovh=83&amp;hovw=120&amp;tx=101&amp;ty=45&amp;sig=116909212397028187337&amp;page=5&amp;tbnh=83&amp;tbnw=120&amp;ndsp=30&amp;ved=1t:429,r:23,s:113,i:170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291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Berušková soutěž Rozdělte se na 2 družstva, každý žák spočítá jeden příklad. Vyhrává to družstvo,které spočítá  správně všechny příklady.   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131M</dc:creator>
  <cp:lastModifiedBy>131M</cp:lastModifiedBy>
  <cp:revision>10</cp:revision>
  <dcterms:created xsi:type="dcterms:W3CDTF">2012-03-10T19:50:25Z</dcterms:created>
  <dcterms:modified xsi:type="dcterms:W3CDTF">2012-09-09T05:08:59Z</dcterms:modified>
</cp:coreProperties>
</file>