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58" r:id="rId3"/>
    <p:sldId id="256" r:id="rId4"/>
    <p:sldId id="257" r:id="rId5"/>
    <p:sldId id="259" r:id="rId6"/>
    <p:sldId id="262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5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04A57E-D43A-432B-B018-1534FA3804E4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FE3C0D-CFAB-458C-9200-CB02F526B2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670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FE3C0D-CFAB-458C-9200-CB02F526B22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797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67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53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274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707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379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236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731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096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341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026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16DF3-64F4-44A1-BD57-B51E95522870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5C7198-16CA-4BB4-8936-000658BA7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2169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20909-B0BE-4EAF-A7D0-1DAA1459A30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5B446C-03F3-466F-ADF6-98D536D3F73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401853"/>
      </p:ext>
    </p:extLst>
  </p:cSld>
  <p:clrMapOvr>
    <a:masterClrMapping/>
  </p:clrMapOvr>
  <p:transition spd="slow">
    <p:split orient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208C6-3842-439E-AC28-14E37E21B70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BAC86-F830-4372-8AF7-3CA14AAA75D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736621"/>
      </p:ext>
    </p:extLst>
  </p:cSld>
  <p:clrMapOvr>
    <a:masterClrMapping/>
  </p:clrMapOvr>
  <p:transition spd="slow">
    <p:split orient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FB5F6-EDAD-4C3A-8A1C-46C240B7EC8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5D551-53F6-4D1B-A640-6E33C665D2F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755994"/>
      </p:ext>
    </p:extLst>
  </p:cSld>
  <p:clrMapOvr>
    <a:masterClrMapping/>
  </p:clrMapOvr>
  <p:transition spd="slow">
    <p:split orient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188E4-10BD-49C1-B4F4-3BB7D03024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62A551-F8CB-47A0-863B-54A665AC575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5865654"/>
      </p:ext>
    </p:extLst>
  </p:cSld>
  <p:clrMapOvr>
    <a:masterClrMapping/>
  </p:clrMapOvr>
  <p:transition spd="slow">
    <p:split orient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28FFF4-82DA-4E68-B704-F447427DD00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5269C3-13F5-44D8-AC92-7EAF8E89D2A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901260"/>
      </p:ext>
    </p:extLst>
  </p:cSld>
  <p:clrMapOvr>
    <a:masterClrMapping/>
  </p:clrMapOvr>
  <p:transition spd="slow">
    <p:split orient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162D60-14A0-417A-8089-43E37B9E4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2B9343-93F4-483F-8D63-70D9F3ED1AA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071184"/>
      </p:ext>
    </p:extLst>
  </p:cSld>
  <p:clrMapOvr>
    <a:masterClrMapping/>
  </p:clrMapOvr>
  <p:transition spd="slow">
    <p:split orient="vert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D28FEB-315B-42EE-B77E-328B4A38023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9B22B-F87B-43E9-A81C-BFE96D21DA5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170054"/>
      </p:ext>
    </p:extLst>
  </p:cSld>
  <p:clrMapOvr>
    <a:masterClrMapping/>
  </p:clrMapOvr>
  <p:transition spd="slow">
    <p:split orient="vert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28582-37D2-4817-B598-8C4AFB1956E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F2C6C-F7BC-4576-B5A2-14A7FB22A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369879"/>
      </p:ext>
    </p:extLst>
  </p:cSld>
  <p:clrMapOvr>
    <a:masterClrMapping/>
  </p:clrMapOvr>
  <p:transition spd="slow">
    <p:split orient="vert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37ADA-2B3A-4C59-9B68-8E113BC1578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AA654-960A-4429-9844-298EC766FC2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180474"/>
      </p:ext>
    </p:extLst>
  </p:cSld>
  <p:clrMapOvr>
    <a:masterClrMapping/>
  </p:clrMapOvr>
  <p:transition spd="slow">
    <p:split orient="vert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0BE2F-63CA-4FCC-91A1-480AD6A0F17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55461-057D-4AF4-892C-19CD78344BF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8485946"/>
      </p:ext>
    </p:extLst>
  </p:cSld>
  <p:clrMapOvr>
    <a:masterClrMapping/>
  </p:clrMapOvr>
  <p:transition spd="slow">
    <p:split orient="vert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FC530-2690-48E0-960B-4C44502C63F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76709-6C53-4966-AA53-F48D0EAF2A5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0462327"/>
      </p:ext>
    </p:extLst>
  </p:cSld>
  <p:clrMapOvr>
    <a:masterClrMapping/>
  </p:clrMapOvr>
  <p:transition spd="slow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16DF3-64F4-44A1-BD57-B51E95522870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5C7198-16CA-4BB4-8936-000658BA7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026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51AAF23-6BBD-406F-93CF-70F1AA7D9E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3A932B-6117-4A31-A764-7846EB44163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669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split orient="vert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4783376"/>
              </p:ext>
            </p:extLst>
          </p:nvPr>
        </p:nvGraphicFramePr>
        <p:xfrm>
          <a:off x="926232" y="1838269"/>
          <a:ext cx="8229600" cy="2286000"/>
        </p:xfrm>
        <a:graphic>
          <a:graphicData uri="http://schemas.openxmlformats.org/drawingml/2006/table">
            <a:tbl>
              <a:tblPr firstRow="1" bandRow="1"/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400" dirty="0" smtClean="0"/>
                        <a:t>Název školy:</a:t>
                      </a:r>
                      <a:endParaRPr lang="cs-CZ" sz="24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400" dirty="0" smtClean="0"/>
                        <a:t>ZŠ a MŠ T. G. Masaryka Fulnek</a:t>
                      </a:r>
                      <a:endParaRPr lang="cs-CZ" sz="24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400" dirty="0" smtClean="0"/>
                        <a:t>Autor:</a:t>
                      </a:r>
                      <a:endParaRPr lang="cs-CZ" sz="24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400" dirty="0" smtClean="0"/>
                        <a:t>Mgr</a:t>
                      </a:r>
                      <a:r>
                        <a:rPr lang="cs-CZ" sz="2400" smtClean="0"/>
                        <a:t>. Dagmar Šaflová</a:t>
                      </a:r>
                      <a:endParaRPr lang="cs-CZ" sz="24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Název:</a:t>
                      </a:r>
                      <a:endParaRPr lang="cs-CZ" sz="24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400" baseline="0" smtClean="0"/>
                        <a:t>VY_32_INOVACE_ČJ.4.2-1</a:t>
                      </a:r>
                      <a:endParaRPr lang="cs-CZ" sz="24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400" dirty="0" smtClean="0"/>
                        <a:t>Téma:</a:t>
                      </a:r>
                      <a:endParaRPr lang="cs-CZ" sz="24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400" smtClean="0"/>
                        <a:t>Abeceda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400" dirty="0" smtClean="0"/>
                        <a:t>Číslo projektu:</a:t>
                      </a:r>
                      <a:endParaRPr lang="cs-CZ" sz="24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2400" dirty="0" smtClean="0"/>
                        <a:t>CZ.1.07/1.4.00/21.0903</a:t>
                      </a:r>
                      <a:endParaRPr lang="cs-CZ" sz="24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66753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269033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836712"/>
            <a:ext cx="7920880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Anotace : žák získá nové informace řazení písmen podle abecedy  	</a:t>
            </a:r>
          </a:p>
          <a:p>
            <a:r>
              <a:rPr lang="cs-CZ" sz="2000" b="1" dirty="0" smtClean="0"/>
              <a:t>Autor: Mgr. Dagmar </a:t>
            </a:r>
            <a:r>
              <a:rPr lang="cs-CZ" sz="2000" b="1" dirty="0" err="1" smtClean="0"/>
              <a:t>Šaflová</a:t>
            </a:r>
            <a:r>
              <a:rPr lang="cs-CZ" sz="2000" b="1" dirty="0" smtClean="0"/>
              <a:t>	</a:t>
            </a:r>
          </a:p>
          <a:p>
            <a:r>
              <a:rPr lang="cs-CZ" sz="2000" b="1" smtClean="0"/>
              <a:t>Vzdělávací oblast: </a:t>
            </a:r>
            <a:r>
              <a:rPr lang="pl-PL" sz="2000" b="1" smtClean="0"/>
              <a:t>Jazyk </a:t>
            </a:r>
            <a:r>
              <a:rPr lang="pl-PL" sz="2000" b="1"/>
              <a:t>a jazyková </a:t>
            </a:r>
            <a:r>
              <a:rPr lang="pl-PL" sz="2000" b="1" smtClean="0"/>
              <a:t>komunikace</a:t>
            </a:r>
          </a:p>
          <a:p>
            <a:r>
              <a:rPr lang="cs-CZ" sz="2000" b="1"/>
              <a:t>Vzdělávací obor: Český jazyk a literatura</a:t>
            </a:r>
            <a:endParaRPr lang="cs-CZ" sz="2000" b="1" dirty="0" smtClean="0"/>
          </a:p>
          <a:p>
            <a:r>
              <a:rPr lang="cs-CZ" sz="2000" b="1" dirty="0" smtClean="0"/>
              <a:t>Očekávaný výstup :Žák se naučí řadit písmena podle abecedy</a:t>
            </a:r>
          </a:p>
          <a:p>
            <a:r>
              <a:rPr lang="cs-CZ" sz="2000" b="1" dirty="0" smtClean="0"/>
              <a:t>Klíčová slova : písmeno, abeceda</a:t>
            </a:r>
          </a:p>
          <a:p>
            <a:r>
              <a:rPr lang="cs-CZ" sz="2000" b="1" dirty="0" smtClean="0"/>
              <a:t>Druh učebního materiálu: prezentace </a:t>
            </a:r>
          </a:p>
          <a:p>
            <a:r>
              <a:rPr lang="cs-CZ" sz="2000" b="1" dirty="0" smtClean="0"/>
              <a:t>Druh interaktivity: výklad ,interaktivní práce žáků</a:t>
            </a:r>
          </a:p>
          <a:p>
            <a:r>
              <a:rPr lang="cs-CZ" sz="2000" b="1" dirty="0" smtClean="0"/>
              <a:t>Cílová skupina: Žák</a:t>
            </a:r>
          </a:p>
          <a:p>
            <a:r>
              <a:rPr lang="cs-CZ" sz="2000" b="1" dirty="0" smtClean="0"/>
              <a:t>Stupeň a typ vzdělávání : základní vzdělávání – </a:t>
            </a:r>
            <a:r>
              <a:rPr lang="cs-CZ" sz="2000" b="1" smtClean="0"/>
              <a:t>první  </a:t>
            </a:r>
            <a:r>
              <a:rPr lang="cs-CZ" sz="2000" b="1" smtClean="0"/>
              <a:t>období</a:t>
            </a:r>
            <a:endParaRPr lang="cs-CZ" sz="2000" b="1" dirty="0" smtClean="0"/>
          </a:p>
          <a:p>
            <a:r>
              <a:rPr lang="cs-CZ" sz="2000" b="1" dirty="0" smtClean="0"/>
              <a:t>Typická věková skupina: 7- </a:t>
            </a:r>
            <a:r>
              <a:rPr lang="cs-CZ" sz="2000" b="1" smtClean="0"/>
              <a:t>8 let</a:t>
            </a:r>
          </a:p>
          <a:p>
            <a:r>
              <a:rPr lang="cs-CZ" sz="2000" b="1" smtClean="0"/>
              <a:t>Datum vytvoření: 7.září 2011</a:t>
            </a:r>
            <a:endParaRPr lang="cs-CZ" sz="2000" b="1" dirty="0" smtClean="0"/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400561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131" y="3319447"/>
            <a:ext cx="85737" cy="219106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45871"/>
            <a:ext cx="8820472" cy="6840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2473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17879"/>
            <a:ext cx="8290173" cy="6525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8529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9711" y="-198272"/>
            <a:ext cx="2469236" cy="151216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277604" y="305642"/>
            <a:ext cx="71189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Učte se abecedu s </a:t>
            </a:r>
            <a:r>
              <a:rPr lang="cs-CZ" sz="3200" b="1" dirty="0" err="1" smtClean="0"/>
              <a:t>brontosauříky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64174" y="1101521"/>
            <a:ext cx="5116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A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5853" y="1127446"/>
            <a:ext cx="4908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B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3059" y="1044025"/>
            <a:ext cx="4860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C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22886" y="1127447"/>
            <a:ext cx="4860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Č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83141" y="1032162"/>
            <a:ext cx="53251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D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14768" y="1025057"/>
            <a:ext cx="53251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Ď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82949" y="1091115"/>
            <a:ext cx="4603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E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29291" y="1059570"/>
            <a:ext cx="4443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F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8644" y="1032162"/>
            <a:ext cx="5405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G</a:t>
            </a:r>
            <a:endParaRPr lang="cs-CZ" sz="4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44907" y="2004809"/>
            <a:ext cx="53572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H</a:t>
            </a:r>
            <a:endParaRPr lang="cs-CZ" sz="4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59945" y="2007886"/>
            <a:ext cx="8678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CH</a:t>
            </a:r>
            <a:endParaRPr lang="cs-CZ" sz="4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95552" y="2007886"/>
            <a:ext cx="3273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I</a:t>
            </a:r>
            <a:endParaRPr lang="cs-CZ" sz="4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69743" y="2007886"/>
            <a:ext cx="4731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</a:t>
            </a:r>
            <a:endParaRPr lang="cs-CZ" sz="4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42899" y="1975777"/>
            <a:ext cx="4780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</a:t>
            </a:r>
            <a:endParaRPr lang="cs-CZ" sz="4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31106" y="2013744"/>
            <a:ext cx="42191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L</a:t>
            </a:r>
            <a:endParaRPr lang="cs-CZ" sz="4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13701" y="1989421"/>
            <a:ext cx="6671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M</a:t>
            </a:r>
            <a:endParaRPr lang="cs-CZ" sz="4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51955" y="1975777"/>
            <a:ext cx="54854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N</a:t>
            </a:r>
            <a:endParaRPr lang="cs-CZ" sz="4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02779" y="2783185"/>
            <a:ext cx="5581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O</a:t>
            </a:r>
            <a:endParaRPr lang="cs-CZ" sz="4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429851" y="2807455"/>
            <a:ext cx="4764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P</a:t>
            </a:r>
            <a:endParaRPr lang="cs-CZ" sz="4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68065" y="2783185"/>
            <a:ext cx="4908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R</a:t>
            </a:r>
            <a:endParaRPr lang="cs-CZ" sz="4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56074" y="2807455"/>
            <a:ext cx="4908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Ř</a:t>
            </a:r>
            <a:endParaRPr lang="cs-CZ" sz="4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307215" y="2807887"/>
            <a:ext cx="4443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</a:t>
            </a:r>
            <a:endParaRPr lang="cs-CZ" sz="4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783141" y="2807887"/>
            <a:ext cx="4443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Š</a:t>
            </a:r>
            <a:endParaRPr lang="cs-CZ" sz="4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453016" y="2818183"/>
            <a:ext cx="4603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T</a:t>
            </a:r>
            <a:endParaRPr lang="cs-CZ" sz="4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88590" y="2818183"/>
            <a:ext cx="4603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Ť</a:t>
            </a:r>
            <a:endParaRPr lang="cs-CZ" sz="4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761699" y="2830150"/>
            <a:ext cx="54694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U</a:t>
            </a:r>
            <a:endParaRPr lang="cs-CZ" sz="4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347917" y="2830149"/>
            <a:ext cx="5052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V</a:t>
            </a:r>
            <a:endParaRPr lang="cs-CZ" sz="4400" dirty="0"/>
          </a:p>
        </p:txBody>
      </p:sp>
      <p:sp>
        <p:nvSpPr>
          <p:cNvPr id="4096" name="TextovéPole 4095"/>
          <p:cNvSpPr txBox="1"/>
          <p:nvPr/>
        </p:nvSpPr>
        <p:spPr>
          <a:xfrm>
            <a:off x="707811" y="3772130"/>
            <a:ext cx="6864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W</a:t>
            </a:r>
            <a:endParaRPr lang="cs-CZ" sz="4400" dirty="0"/>
          </a:p>
        </p:txBody>
      </p:sp>
      <p:sp>
        <p:nvSpPr>
          <p:cNvPr id="4097" name="TextovéPole 4096"/>
          <p:cNvSpPr txBox="1"/>
          <p:nvPr/>
        </p:nvSpPr>
        <p:spPr>
          <a:xfrm>
            <a:off x="1464174" y="3786372"/>
            <a:ext cx="4780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X</a:t>
            </a:r>
            <a:endParaRPr lang="cs-CZ" sz="4400" dirty="0"/>
          </a:p>
        </p:txBody>
      </p:sp>
      <p:sp>
        <p:nvSpPr>
          <p:cNvPr id="4099" name="TextovéPole 4098"/>
          <p:cNvSpPr txBox="1"/>
          <p:nvPr/>
        </p:nvSpPr>
        <p:spPr>
          <a:xfrm>
            <a:off x="2117231" y="3786372"/>
            <a:ext cx="4603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Y</a:t>
            </a:r>
            <a:endParaRPr lang="cs-CZ" sz="4400" dirty="0"/>
          </a:p>
        </p:txBody>
      </p:sp>
      <p:sp>
        <p:nvSpPr>
          <p:cNvPr id="4100" name="TextovéPole 4099"/>
          <p:cNvSpPr txBox="1"/>
          <p:nvPr/>
        </p:nvSpPr>
        <p:spPr>
          <a:xfrm>
            <a:off x="2634638" y="3833656"/>
            <a:ext cx="4491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Z</a:t>
            </a:r>
            <a:endParaRPr lang="cs-CZ" sz="4400" dirty="0"/>
          </a:p>
        </p:txBody>
      </p:sp>
      <p:sp>
        <p:nvSpPr>
          <p:cNvPr id="4101" name="TextovéPole 4100"/>
          <p:cNvSpPr txBox="1"/>
          <p:nvPr/>
        </p:nvSpPr>
        <p:spPr>
          <a:xfrm>
            <a:off x="3182824" y="3818649"/>
            <a:ext cx="4491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Ž</a:t>
            </a:r>
            <a:endParaRPr lang="cs-CZ" sz="4400" dirty="0"/>
          </a:p>
        </p:txBody>
      </p:sp>
      <p:sp>
        <p:nvSpPr>
          <p:cNvPr id="4102" name="TextovéPole 4101"/>
          <p:cNvSpPr txBox="1"/>
          <p:nvPr/>
        </p:nvSpPr>
        <p:spPr>
          <a:xfrm>
            <a:off x="5799369" y="2007886"/>
            <a:ext cx="54854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Ň</a:t>
            </a:r>
            <a:endParaRPr lang="cs-CZ" sz="4400" dirty="0"/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2949" y="4515938"/>
            <a:ext cx="2928432" cy="1793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0226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4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4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4096" grpId="0"/>
      <p:bldP spid="4097" grpId="0"/>
      <p:bldP spid="4099" grpId="0"/>
      <p:bldP spid="4100" grpId="0"/>
      <p:bldP spid="4101" grpId="0"/>
      <p:bldP spid="410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8486775" cy="6741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620688"/>
            <a:ext cx="7446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Přečtěte si nahlas všechny hlásky v abecedě a dopište k nim správná písmena.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81128"/>
            <a:ext cx="2505075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38256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5352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272" y="557972"/>
            <a:ext cx="886920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200"/>
              <a:t>http://www.google.cz/imgres?q=DINOSAURUS&amp;start=228&amp;um=1&amp;hl=cs&amp;biw=1441&amp;bih=654&amp;tbs=itp:clipart&amp;tbm=isch&amp;tbnid=4Jm53_Pm8X9a3M:&amp;imgrefurl=http://www.geocaching.com/seek/cache_details.aspx%3Fwp%3DGC26VB9&amp;docid=YXL2wGw8lk5swM&amp;imgurl=http://img.geocaching.com/cache/01eea573-2675-4a86-a78b-6ca318097398.jpg&amp;w=245&amp;h=289&amp;ei=zCVMUNesLvC10QX4wYG4Cw&amp;zoom=1&amp;iact=hc&amp;vpx=462&amp;vpy=46&amp;dur=1898&amp;hovh=231&amp;hovw=196&amp;tx=126&amp;ty=153&amp;sig=116909212397028187337&amp;page=9&amp;tbnh=139&amp;tbnw=118&amp;ndsp=29&amp;ved=1t:429,r:9,s:228,i:126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56131" y="188640"/>
            <a:ext cx="842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1813173"/>
            <a:ext cx="87129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DINOSAURUS&amp;start=613&amp;um=1&amp;hl=cs&amp;biw=1441&amp;bih=654&amp;addh=36&amp;tbs=itp:clipart&amp;tbm=isch&amp;tbnid=HzvohsRq6aHbdM:&amp;imgrefurl=http://yvarsdinosaurussen.blogspot.com/2010_02_01_archive.html&amp;docid=o37fuc6141dQJM&amp;imgurl=http://2.bp.blogspot.com/_QK-dNFJYfmw/S4LTHeh4QZI/AAAAAAAAAIs/wj6UZsJvEpc/s320/dinosaurus-6158.gif&amp;w=320&amp;h=196&amp;ei=gyZMUIL2K42N0wXCpoFg&amp;zoom=1&amp;iact=hc&amp;vpx=1114&amp;vpy=169&amp;dur=2281&amp;hovh=156&amp;hovw=256&amp;tx=115&amp;ty=106&amp;sig=116909212397028187337&amp;page=23&amp;tbnh=112&amp;tbnw=183&amp;ndsp=28&amp;ved=1t:429,r:13,s:613,i:135</a:t>
            </a:r>
          </a:p>
        </p:txBody>
      </p:sp>
      <p:sp>
        <p:nvSpPr>
          <p:cNvPr id="5" name="Obdélník 4"/>
          <p:cNvSpPr/>
          <p:nvPr/>
        </p:nvSpPr>
        <p:spPr>
          <a:xfrm>
            <a:off x="204468" y="3244334"/>
            <a:ext cx="39369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/>
              <a:t>http://www.gify.nou.cz/z_praveka.htm#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4049" y="3789040"/>
            <a:ext cx="8687653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dinosaurus&amp;start=214&amp;num=10&amp;hl=cs&amp;sa=X&amp;biw=1441&amp;bih=580&amp;addh=36&amp;tbs=itp:clipart&amp;tbm=isch&amp;tbnid=IJaXRx5r0nJ6yM:&amp;imgrefurl=http://nl.123rf.com/photo_4743867_vector-cartoon-illustratie-van-een-groene-baby-tyrannosaurus-rex-dinosaurus-draagt-een-oranje-shirt.html&amp;docid=NLWaIxy2FqSlhM&amp;imgurl=http://us.123rf.com/400wm/400/400/fizzgig/fizzgig0904/fizzgig090400040/4743867-vector-cartoon-illustratie-van-een-groene-baby-tyrannosaurus-rex-dinosaurus-draagt-een-oranje-shirt.jpg&amp;w=1092&amp;h=1200&amp;ei=SihMUIC8EoKZhQe_uIDACw&amp;zoom=1&amp;iact=hc&amp;vpx=724&amp;vpy=138&amp;dur=236&amp;hovh=235&amp;hovw=214&amp;tx=137&amp;ty=163&amp;sig=116909212397028187337&amp;page=8&amp;tbnh=134&amp;tbnw=122&amp;ndsp=31&amp;ved=1t:429,r:27,s:214,i:200</a:t>
            </a:r>
          </a:p>
        </p:txBody>
      </p:sp>
    </p:spTree>
    <p:extLst>
      <p:ext uri="{BB962C8B-B14F-4D97-AF65-F5344CB8AC3E}">
        <p14:creationId xmlns:p14="http://schemas.microsoft.com/office/powerpoint/2010/main" val="12676553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126</Words>
  <Application>Microsoft Office PowerPoint</Application>
  <PresentationFormat>Předvádění na obrazovce (4:3)</PresentationFormat>
  <Paragraphs>63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VY_32_INOVACE_ČJ.2.4-1</dc:title>
  <dc:creator>131M</dc:creator>
  <cp:lastModifiedBy>131M</cp:lastModifiedBy>
  <cp:revision>14</cp:revision>
  <dcterms:created xsi:type="dcterms:W3CDTF">2011-12-26T05:44:51Z</dcterms:created>
  <dcterms:modified xsi:type="dcterms:W3CDTF">2012-09-09T20:55:41Z</dcterms:modified>
</cp:coreProperties>
</file>