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6" r:id="rId2"/>
    <p:sldId id="257" r:id="rId3"/>
    <p:sldId id="258" r:id="rId4"/>
    <p:sldId id="259" r:id="rId5"/>
    <p:sldId id="260" r:id="rId6"/>
    <p:sldId id="261" r:id="rId7"/>
    <p:sldId id="262" r:id="rId8"/>
    <p:sldId id="278" r:id="rId9"/>
    <p:sldId id="279" r:id="rId10"/>
    <p:sldId id="277" r:id="rId11"/>
  </p:sldIdLst>
  <p:sldSz cx="9144000" cy="6858000" type="screen4x3"/>
  <p:notesSz cx="6797675" cy="987425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33"/>
    <a:srgbClr val="FFFF99"/>
    <a:srgbClr val="FFCC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596" autoAdjust="0"/>
    <p:restoredTop sz="90508" autoAdjust="0"/>
  </p:normalViewPr>
  <p:slideViewPr>
    <p:cSldViewPr snapToGrid="0">
      <p:cViewPr varScale="1">
        <p:scale>
          <a:sx n="66" d="100"/>
          <a:sy n="66" d="100"/>
        </p:scale>
        <p:origin x="-127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31863" y="741363"/>
            <a:ext cx="4935537" cy="37020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691063"/>
            <a:ext cx="4984750" cy="4443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80538"/>
            <a:ext cx="2946400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380538"/>
            <a:ext cx="2946400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E93E04A4-AFE3-42BC-BAA3-F408DF32E0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4BF526-25CE-430D-905E-586DD2ACEE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215215-0ADE-4693-A4C3-B5D244D7D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97E15-71EA-42AF-8906-DA8A7A6EF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285D2E-7490-488B-BE0C-FD063136CC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A45550-776C-4B86-A601-6F204F7E96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496BC9-EA3C-4F61-816B-1115BD9929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7B8A9E-AB9D-4B85-85ED-26B5233FE4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588D60-5857-47A6-BD80-C30AA094E8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FD43F9-4869-437C-AB41-4343DCA9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387C65-D9E1-4F06-931A-A0EC110E0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94B52F-E0E7-4881-B23D-CC9F64BC4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mtClean="0"/>
            </a:lvl1pPr>
          </a:lstStyle>
          <a:p>
            <a:pPr>
              <a:defRPr/>
            </a:pPr>
            <a:fld id="{0BD00538-4CF8-4256-8872-D813BF6583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611561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211942" y="1110231"/>
            <a:ext cx="4559261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Digitální učební materiál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1628800"/>
          <a:ext cx="8064896" cy="288032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57150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CZ.1.07/1.5.00/34.0891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64604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VYS_32_INOVACE_10_Rozvodná </a:t>
                      </a:r>
                      <a:r>
                        <a:rPr lang="cs-CZ" sz="1800" dirty="0" smtClean="0"/>
                        <a:t>zařízení - </a:t>
                      </a:r>
                      <a:r>
                        <a:rPr lang="cs-CZ" sz="1800" dirty="0" smtClean="0"/>
                        <a:t>sítě </a:t>
                      </a:r>
                      <a:r>
                        <a:rPr lang="cs-CZ" sz="1800" dirty="0" err="1" smtClean="0"/>
                        <a:t>nn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44117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Ing. Václav Opatrný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6636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Rozvodná zařízení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1. ročník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782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3.1. 2013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screen"/>
          <a:stretch>
            <a:fillRect/>
          </a:stretch>
        </p:blipFill>
        <p:spPr>
          <a:xfrm>
            <a:off x="4644009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4509120"/>
          <a:ext cx="8064896" cy="1905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13653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567408">
                <a:tc>
                  <a:txBody>
                    <a:bodyPr/>
                    <a:lstStyle/>
                    <a:p>
                      <a:pPr algn="l"/>
                      <a:r>
                        <a:rPr lang="cs-CZ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Prezentace, obsahující test znalostí </a:t>
                      </a:r>
                      <a:r>
                        <a:rPr lang="cs-CZ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sítí</a:t>
                      </a:r>
                      <a:r>
                        <a:rPr lang="cs-CZ" sz="11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100" b="0" i="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nn</a:t>
                      </a:r>
                      <a:r>
                        <a:rPr lang="cs-CZ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1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 </a:t>
                      </a:r>
                      <a:r>
                        <a:rPr lang="cs-CZ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deseti snímcích </a:t>
                      </a:r>
                      <a:r>
                        <a:rPr lang="cs-CZ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rozebírá základní problematiku </a:t>
                      </a:r>
                      <a:r>
                        <a:rPr lang="cs-CZ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stavby sítě nízkého napětí. </a:t>
                      </a:r>
                      <a:r>
                        <a:rPr lang="cs-CZ" sz="11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Snímky jsou doplněny animací otázek, odpovědi žáci doplňují do pracovních listů. Materiál je určen žákům k opakování učiva. </a:t>
                      </a:r>
                      <a:r>
                        <a:rPr lang="cs-CZ" sz="11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Může být také použit při výkladu učiva, kdy žáci zapisují své postřehy do pracovních sešitů, které jim pak slouží k opakování látky. Součástí materiálu jsou </a:t>
                      </a:r>
                      <a:r>
                        <a:rPr lang="cs-CZ" sz="11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</a:t>
                      </a:r>
                      <a:r>
                        <a:rPr lang="cs-CZ" sz="11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listy, které slouží k zaznamenávání odpovědí žáků.</a:t>
                      </a:r>
                      <a:endParaRPr lang="cs-CZ" sz="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100" dirty="0" smtClean="0"/>
                        <a:t>Jednotlivé snímky </a:t>
                      </a:r>
                      <a:r>
                        <a:rPr lang="cs-CZ" sz="1100" baseline="0" dirty="0" smtClean="0"/>
                        <a:t> lze promítat na plátno, lépe však na interaktivní tabuli. </a:t>
                      </a:r>
                      <a:r>
                        <a:rPr lang="cs-CZ" sz="1100" baseline="0" dirty="0" smtClean="0"/>
                        <a:t>Pokud je prezentace používána jako test, lze pomocí šipky (tlačítka akce) postupovat po snímcích, aniž by se rozkryla odpověď. Test </a:t>
                      </a:r>
                      <a:r>
                        <a:rPr lang="cs-CZ" sz="1100" baseline="0" dirty="0" smtClean="0"/>
                        <a:t>je určen pro bezprostřední opakování látky frontálně se všemi žáky nebo po skupinách. Při ověřování tohoto materiálu jsem raději preferoval jednotlivé žáky s pracovními listy pro zápis odpovědí. Zde pak může vyučující zvýrazňovačem  označit správně zapsané odpovědi jinou barvou pak upozornit na chyby. Zápis odpovědí v pracovních listech si žáci následně uchovají.</a:t>
                      </a:r>
                      <a:endParaRPr lang="cs-CZ" sz="11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31840" y="6492876"/>
            <a:ext cx="2895600" cy="365125"/>
          </a:xfrm>
        </p:spPr>
        <p:txBody>
          <a:bodyPr/>
          <a:lstStyle/>
          <a:p>
            <a:r>
              <a:rPr lang="cs-CZ" sz="1200" i="1" dirty="0" smtClean="0"/>
              <a:t>všechny animace a obrázky - archiv autora </a:t>
            </a:r>
            <a:endParaRPr lang="cs-CZ" sz="1200" i="1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457200"/>
            <a:ext cx="7772400" cy="533400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800" dirty="0" smtClean="0"/>
              <a:t>Venkovní vedení </a:t>
            </a:r>
            <a:r>
              <a:rPr lang="cs-CZ" sz="2800" dirty="0" err="1" smtClean="0"/>
              <a:t>nn</a:t>
            </a:r>
            <a:endParaRPr lang="cs-CZ" sz="2800" dirty="0" smtClean="0"/>
          </a:p>
        </p:txBody>
      </p:sp>
      <p:sp>
        <p:nvSpPr>
          <p:cNvPr id="5123" name="Text Box 4"/>
          <p:cNvSpPr txBox="1">
            <a:spLocks noChangeArrowheads="1"/>
          </p:cNvSpPr>
          <p:nvPr/>
        </p:nvSpPr>
        <p:spPr bwMode="auto">
          <a:xfrm>
            <a:off x="593725" y="1230313"/>
            <a:ext cx="8016875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/>
              <a:t>Venkovní vedení z holých vodičů – dříve rozšířené, již se tolik nestaví pro svou omezenou přenosovou schopnost, estetičnost, …</a:t>
            </a:r>
          </a:p>
          <a:p>
            <a:pPr>
              <a:buFontTx/>
              <a:buChar char="•"/>
            </a:pPr>
            <a:r>
              <a:rPr lang="cs-CZ"/>
              <a:t>Vedení ze závěsných kabelů – zejména jako odbočky od hlavního vedení k jednotlivým objektům</a:t>
            </a:r>
          </a:p>
          <a:p>
            <a:pPr>
              <a:buFontTx/>
              <a:buChar char="•"/>
            </a:pPr>
            <a:r>
              <a:rPr lang="cs-CZ"/>
              <a:t>Venkovní vedení z izolovaných vodičů – čtyři samostatně izolované vodiče jsou stočeny do jednoho společného vedení</a:t>
            </a:r>
          </a:p>
          <a:p>
            <a:pPr>
              <a:buFontTx/>
              <a:buChar char="•"/>
            </a:pPr>
            <a:r>
              <a:rPr lang="cs-CZ"/>
              <a:t>Kabelové vedení – kabely s měděným, resp. hliníkovým jádrem s polyvinilchloridovou /PVC/ izolací, které jsou uloženy v zemi, v kabelových kanálech nebo kolektorech - dražší</a:t>
            </a:r>
          </a:p>
        </p:txBody>
      </p:sp>
      <p:grpSp>
        <p:nvGrpSpPr>
          <p:cNvPr id="5124" name="Group 36"/>
          <p:cNvGrpSpPr>
            <a:grpSpLocks/>
          </p:cNvGrpSpPr>
          <p:nvPr/>
        </p:nvGrpSpPr>
        <p:grpSpPr bwMode="auto">
          <a:xfrm rot="6514725">
            <a:off x="4416425" y="2822575"/>
            <a:ext cx="153988" cy="300038"/>
            <a:chOff x="1535" y="1875"/>
            <a:chExt cx="97" cy="189"/>
          </a:xfrm>
        </p:grpSpPr>
        <p:grpSp>
          <p:nvGrpSpPr>
            <p:cNvPr id="5222" name="Group 15"/>
            <p:cNvGrpSpPr>
              <a:grpSpLocks/>
            </p:cNvGrpSpPr>
            <p:nvPr/>
          </p:nvGrpSpPr>
          <p:grpSpPr bwMode="auto">
            <a:xfrm rot="-5534266">
              <a:off x="1536" y="1874"/>
              <a:ext cx="95" cy="97"/>
              <a:chOff x="1344" y="1872"/>
              <a:chExt cx="96" cy="96"/>
            </a:xfrm>
          </p:grpSpPr>
          <p:sp>
            <p:nvSpPr>
              <p:cNvPr id="5226" name="AutoShape 13"/>
              <p:cNvSpPr>
                <a:spLocks noChangeArrowheads="1"/>
              </p:cNvSpPr>
              <p:nvPr/>
            </p:nvSpPr>
            <p:spPr bwMode="auto">
              <a:xfrm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227" name="AutoShape 14"/>
              <p:cNvSpPr>
                <a:spLocks noChangeArrowheads="1"/>
              </p:cNvSpPr>
              <p:nvPr/>
            </p:nvSpPr>
            <p:spPr bwMode="auto">
              <a:xfrm flipV="1"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5223" name="Group 16"/>
            <p:cNvGrpSpPr>
              <a:grpSpLocks/>
            </p:cNvGrpSpPr>
            <p:nvPr/>
          </p:nvGrpSpPr>
          <p:grpSpPr bwMode="auto">
            <a:xfrm rot="-5534266">
              <a:off x="1537" y="1968"/>
              <a:ext cx="94" cy="97"/>
              <a:chOff x="1344" y="1872"/>
              <a:chExt cx="96" cy="96"/>
            </a:xfrm>
          </p:grpSpPr>
          <p:sp>
            <p:nvSpPr>
              <p:cNvPr id="5224" name="AutoShape 17"/>
              <p:cNvSpPr>
                <a:spLocks noChangeArrowheads="1"/>
              </p:cNvSpPr>
              <p:nvPr/>
            </p:nvSpPr>
            <p:spPr bwMode="auto">
              <a:xfrm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225" name="AutoShape 18"/>
              <p:cNvSpPr>
                <a:spLocks noChangeArrowheads="1"/>
              </p:cNvSpPr>
              <p:nvPr/>
            </p:nvSpPr>
            <p:spPr bwMode="auto">
              <a:xfrm flipV="1"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grpSp>
        <p:nvGrpSpPr>
          <p:cNvPr id="5125" name="Group 20"/>
          <p:cNvGrpSpPr>
            <a:grpSpLocks/>
          </p:cNvGrpSpPr>
          <p:nvPr/>
        </p:nvGrpSpPr>
        <p:grpSpPr bwMode="auto">
          <a:xfrm flipH="1">
            <a:off x="1219200" y="5105400"/>
            <a:ext cx="153988" cy="300038"/>
            <a:chOff x="1439" y="1875"/>
            <a:chExt cx="96" cy="192"/>
          </a:xfrm>
        </p:grpSpPr>
        <p:grpSp>
          <p:nvGrpSpPr>
            <p:cNvPr id="5216" name="Group 21"/>
            <p:cNvGrpSpPr>
              <a:grpSpLocks/>
            </p:cNvGrpSpPr>
            <p:nvPr/>
          </p:nvGrpSpPr>
          <p:grpSpPr bwMode="auto">
            <a:xfrm rot="5534266" flipH="1">
              <a:off x="1439" y="1875"/>
              <a:ext cx="96" cy="96"/>
              <a:chOff x="1344" y="1872"/>
              <a:chExt cx="96" cy="96"/>
            </a:xfrm>
          </p:grpSpPr>
          <p:sp>
            <p:nvSpPr>
              <p:cNvPr id="5220" name="AutoShape 22"/>
              <p:cNvSpPr>
                <a:spLocks noChangeArrowheads="1"/>
              </p:cNvSpPr>
              <p:nvPr/>
            </p:nvSpPr>
            <p:spPr bwMode="auto">
              <a:xfrm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221" name="AutoShape 23"/>
              <p:cNvSpPr>
                <a:spLocks noChangeArrowheads="1"/>
              </p:cNvSpPr>
              <p:nvPr/>
            </p:nvSpPr>
            <p:spPr bwMode="auto">
              <a:xfrm flipV="1"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5217" name="Group 24"/>
            <p:cNvGrpSpPr>
              <a:grpSpLocks/>
            </p:cNvGrpSpPr>
            <p:nvPr/>
          </p:nvGrpSpPr>
          <p:grpSpPr bwMode="auto">
            <a:xfrm rot="5534266" flipH="1">
              <a:off x="1439" y="1971"/>
              <a:ext cx="96" cy="96"/>
              <a:chOff x="1344" y="1872"/>
              <a:chExt cx="96" cy="96"/>
            </a:xfrm>
          </p:grpSpPr>
          <p:sp>
            <p:nvSpPr>
              <p:cNvPr id="5218" name="AutoShape 25"/>
              <p:cNvSpPr>
                <a:spLocks noChangeArrowheads="1"/>
              </p:cNvSpPr>
              <p:nvPr/>
            </p:nvSpPr>
            <p:spPr bwMode="auto">
              <a:xfrm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219" name="AutoShape 26"/>
              <p:cNvSpPr>
                <a:spLocks noChangeArrowheads="1"/>
              </p:cNvSpPr>
              <p:nvPr/>
            </p:nvSpPr>
            <p:spPr bwMode="auto">
              <a:xfrm flipV="1"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grpSp>
        <p:nvGrpSpPr>
          <p:cNvPr id="5126" name="Group 30"/>
          <p:cNvGrpSpPr>
            <a:grpSpLocks/>
          </p:cNvGrpSpPr>
          <p:nvPr/>
        </p:nvGrpSpPr>
        <p:grpSpPr bwMode="auto">
          <a:xfrm rot="118585">
            <a:off x="1905000" y="4495800"/>
            <a:ext cx="150813" cy="153988"/>
            <a:chOff x="1344" y="1872"/>
            <a:chExt cx="96" cy="96"/>
          </a:xfrm>
        </p:grpSpPr>
        <p:sp>
          <p:nvSpPr>
            <p:cNvPr id="5214" name="AutoShape 31"/>
            <p:cNvSpPr>
              <a:spLocks noChangeArrowheads="1"/>
            </p:cNvSpPr>
            <p:nvPr/>
          </p:nvSpPr>
          <p:spPr bwMode="auto">
            <a:xfrm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15" name="AutoShape 32"/>
            <p:cNvSpPr>
              <a:spLocks noChangeArrowheads="1"/>
            </p:cNvSpPr>
            <p:nvPr/>
          </p:nvSpPr>
          <p:spPr bwMode="auto">
            <a:xfrm flipV="1"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127" name="Group 33"/>
          <p:cNvGrpSpPr>
            <a:grpSpLocks/>
          </p:cNvGrpSpPr>
          <p:nvPr/>
        </p:nvGrpSpPr>
        <p:grpSpPr bwMode="auto">
          <a:xfrm rot="388999">
            <a:off x="2057400" y="3733800"/>
            <a:ext cx="150813" cy="153988"/>
            <a:chOff x="1344" y="1872"/>
            <a:chExt cx="96" cy="96"/>
          </a:xfrm>
        </p:grpSpPr>
        <p:sp>
          <p:nvSpPr>
            <p:cNvPr id="5212" name="AutoShape 34"/>
            <p:cNvSpPr>
              <a:spLocks noChangeArrowheads="1"/>
            </p:cNvSpPr>
            <p:nvPr/>
          </p:nvSpPr>
          <p:spPr bwMode="auto">
            <a:xfrm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13" name="AutoShape 35"/>
            <p:cNvSpPr>
              <a:spLocks noChangeArrowheads="1"/>
            </p:cNvSpPr>
            <p:nvPr/>
          </p:nvSpPr>
          <p:spPr bwMode="auto">
            <a:xfrm flipV="1"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Line 37"/>
          <p:cNvSpPr>
            <a:spLocks noChangeShapeType="1"/>
          </p:cNvSpPr>
          <p:nvPr/>
        </p:nvSpPr>
        <p:spPr bwMode="auto">
          <a:xfrm flipH="1">
            <a:off x="3505200" y="2971800"/>
            <a:ext cx="990600" cy="7620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5129" name="Group 38"/>
          <p:cNvGrpSpPr>
            <a:grpSpLocks/>
          </p:cNvGrpSpPr>
          <p:nvPr/>
        </p:nvGrpSpPr>
        <p:grpSpPr bwMode="auto">
          <a:xfrm rot="118585">
            <a:off x="3048000" y="4191000"/>
            <a:ext cx="150813" cy="153988"/>
            <a:chOff x="1344" y="1872"/>
            <a:chExt cx="96" cy="96"/>
          </a:xfrm>
        </p:grpSpPr>
        <p:sp>
          <p:nvSpPr>
            <p:cNvPr id="5210" name="AutoShape 39"/>
            <p:cNvSpPr>
              <a:spLocks noChangeArrowheads="1"/>
            </p:cNvSpPr>
            <p:nvPr/>
          </p:nvSpPr>
          <p:spPr bwMode="auto">
            <a:xfrm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11" name="AutoShape 40"/>
            <p:cNvSpPr>
              <a:spLocks noChangeArrowheads="1"/>
            </p:cNvSpPr>
            <p:nvPr/>
          </p:nvSpPr>
          <p:spPr bwMode="auto">
            <a:xfrm flipV="1"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130" name="Group 41"/>
          <p:cNvGrpSpPr>
            <a:grpSpLocks/>
          </p:cNvGrpSpPr>
          <p:nvPr/>
        </p:nvGrpSpPr>
        <p:grpSpPr bwMode="auto">
          <a:xfrm rot="118585">
            <a:off x="3352800" y="3657600"/>
            <a:ext cx="150813" cy="153988"/>
            <a:chOff x="1344" y="1872"/>
            <a:chExt cx="96" cy="96"/>
          </a:xfrm>
        </p:grpSpPr>
        <p:sp>
          <p:nvSpPr>
            <p:cNvPr id="5208" name="AutoShape 42"/>
            <p:cNvSpPr>
              <a:spLocks noChangeArrowheads="1"/>
            </p:cNvSpPr>
            <p:nvPr/>
          </p:nvSpPr>
          <p:spPr bwMode="auto">
            <a:xfrm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09" name="AutoShape 43"/>
            <p:cNvSpPr>
              <a:spLocks noChangeArrowheads="1"/>
            </p:cNvSpPr>
            <p:nvPr/>
          </p:nvSpPr>
          <p:spPr bwMode="auto">
            <a:xfrm flipV="1"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31" name="Line 44"/>
          <p:cNvSpPr>
            <a:spLocks noChangeShapeType="1"/>
          </p:cNvSpPr>
          <p:nvPr/>
        </p:nvSpPr>
        <p:spPr bwMode="auto">
          <a:xfrm flipH="1">
            <a:off x="3124200" y="3810000"/>
            <a:ext cx="304800" cy="3810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32" name="Line 45"/>
          <p:cNvSpPr>
            <a:spLocks noChangeShapeType="1"/>
          </p:cNvSpPr>
          <p:nvPr/>
        </p:nvSpPr>
        <p:spPr bwMode="auto">
          <a:xfrm flipV="1">
            <a:off x="2057400" y="4267200"/>
            <a:ext cx="990600" cy="3048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33" name="Line 46"/>
          <p:cNvSpPr>
            <a:spLocks noChangeShapeType="1"/>
          </p:cNvSpPr>
          <p:nvPr/>
        </p:nvSpPr>
        <p:spPr bwMode="auto">
          <a:xfrm flipV="1">
            <a:off x="1295400" y="4572000"/>
            <a:ext cx="685800" cy="533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34" name="Line 47"/>
          <p:cNvSpPr>
            <a:spLocks noChangeShapeType="1"/>
          </p:cNvSpPr>
          <p:nvPr/>
        </p:nvSpPr>
        <p:spPr bwMode="auto">
          <a:xfrm flipH="1">
            <a:off x="2209800" y="3733800"/>
            <a:ext cx="1143000" cy="762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35" name="Line 48"/>
          <p:cNvSpPr>
            <a:spLocks noChangeShapeType="1"/>
          </p:cNvSpPr>
          <p:nvPr/>
        </p:nvSpPr>
        <p:spPr bwMode="auto">
          <a:xfrm flipV="1">
            <a:off x="2133600" y="3200400"/>
            <a:ext cx="76200" cy="5334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36" name="Line 49"/>
          <p:cNvSpPr>
            <a:spLocks noChangeShapeType="1"/>
          </p:cNvSpPr>
          <p:nvPr/>
        </p:nvSpPr>
        <p:spPr bwMode="auto">
          <a:xfrm flipH="1">
            <a:off x="1752600" y="3810000"/>
            <a:ext cx="381000" cy="22860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37" name="Rectangle 50"/>
          <p:cNvSpPr>
            <a:spLocks noChangeArrowheads="1"/>
          </p:cNvSpPr>
          <p:nvPr/>
        </p:nvSpPr>
        <p:spPr bwMode="auto">
          <a:xfrm rot="1603462">
            <a:off x="1828800" y="2971800"/>
            <a:ext cx="457200" cy="152400"/>
          </a:xfrm>
          <a:prstGeom prst="rect">
            <a:avLst/>
          </a:prstGeom>
          <a:solidFill>
            <a:srgbClr val="FFCC66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5138" name="Group 53"/>
          <p:cNvGrpSpPr>
            <a:grpSpLocks/>
          </p:cNvGrpSpPr>
          <p:nvPr/>
        </p:nvGrpSpPr>
        <p:grpSpPr bwMode="auto">
          <a:xfrm>
            <a:off x="1371600" y="3962400"/>
            <a:ext cx="685800" cy="304800"/>
            <a:chOff x="864" y="2496"/>
            <a:chExt cx="432" cy="192"/>
          </a:xfrm>
        </p:grpSpPr>
        <p:sp>
          <p:nvSpPr>
            <p:cNvPr id="5206" name="Rectangle 51"/>
            <p:cNvSpPr>
              <a:spLocks noChangeArrowheads="1"/>
            </p:cNvSpPr>
            <p:nvPr/>
          </p:nvSpPr>
          <p:spPr bwMode="auto">
            <a:xfrm>
              <a:off x="864" y="2496"/>
              <a:ext cx="192" cy="192"/>
            </a:xfrm>
            <a:prstGeom prst="rect">
              <a:avLst/>
            </a:prstGeom>
            <a:solidFill>
              <a:srgbClr val="FFCC6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07" name="Rectangle 52"/>
            <p:cNvSpPr>
              <a:spLocks noChangeArrowheads="1"/>
            </p:cNvSpPr>
            <p:nvPr/>
          </p:nvSpPr>
          <p:spPr bwMode="auto">
            <a:xfrm>
              <a:off x="1056" y="2592"/>
              <a:ext cx="240" cy="96"/>
            </a:xfrm>
            <a:prstGeom prst="rect">
              <a:avLst/>
            </a:prstGeom>
            <a:solidFill>
              <a:srgbClr val="FFCC6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39" name="Line 54"/>
          <p:cNvSpPr>
            <a:spLocks noChangeShapeType="1"/>
          </p:cNvSpPr>
          <p:nvPr/>
        </p:nvSpPr>
        <p:spPr bwMode="auto">
          <a:xfrm flipV="1">
            <a:off x="2057400" y="3886200"/>
            <a:ext cx="76200" cy="3048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40" name="Line 55"/>
          <p:cNvSpPr>
            <a:spLocks noChangeShapeType="1"/>
          </p:cNvSpPr>
          <p:nvPr/>
        </p:nvSpPr>
        <p:spPr bwMode="auto">
          <a:xfrm>
            <a:off x="3505200" y="3733800"/>
            <a:ext cx="609600" cy="228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41" name="Line 56"/>
          <p:cNvSpPr>
            <a:spLocks noChangeShapeType="1"/>
          </p:cNvSpPr>
          <p:nvPr/>
        </p:nvSpPr>
        <p:spPr bwMode="auto">
          <a:xfrm>
            <a:off x="3200400" y="4267200"/>
            <a:ext cx="228600" cy="5334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42" name="Line 57"/>
          <p:cNvSpPr>
            <a:spLocks noChangeShapeType="1"/>
          </p:cNvSpPr>
          <p:nvPr/>
        </p:nvSpPr>
        <p:spPr bwMode="auto">
          <a:xfrm>
            <a:off x="1981200" y="4648200"/>
            <a:ext cx="0" cy="6858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43" name="Line 58"/>
          <p:cNvSpPr>
            <a:spLocks noChangeShapeType="1"/>
          </p:cNvSpPr>
          <p:nvPr/>
        </p:nvSpPr>
        <p:spPr bwMode="auto">
          <a:xfrm>
            <a:off x="2057400" y="4648200"/>
            <a:ext cx="457200" cy="1524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44" name="Rectangle 59"/>
          <p:cNvSpPr>
            <a:spLocks noChangeArrowheads="1"/>
          </p:cNvSpPr>
          <p:nvPr/>
        </p:nvSpPr>
        <p:spPr bwMode="auto">
          <a:xfrm>
            <a:off x="4114800" y="3886200"/>
            <a:ext cx="304800" cy="228600"/>
          </a:xfrm>
          <a:prstGeom prst="rect">
            <a:avLst/>
          </a:prstGeom>
          <a:solidFill>
            <a:srgbClr val="FFCC66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09" name="Skupina 108"/>
          <p:cNvGrpSpPr/>
          <p:nvPr/>
        </p:nvGrpSpPr>
        <p:grpSpPr>
          <a:xfrm>
            <a:off x="4648200" y="3048000"/>
            <a:ext cx="533400" cy="457200"/>
            <a:chOff x="4648200" y="3048000"/>
            <a:chExt cx="533400" cy="457200"/>
          </a:xfrm>
        </p:grpSpPr>
        <p:sp>
          <p:nvSpPr>
            <p:cNvPr id="5145" name="Line 60"/>
            <p:cNvSpPr>
              <a:spLocks noChangeShapeType="1"/>
            </p:cNvSpPr>
            <p:nvPr/>
          </p:nvSpPr>
          <p:spPr bwMode="auto">
            <a:xfrm>
              <a:off x="4648200" y="3048000"/>
              <a:ext cx="152400" cy="152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6" name="Line 61"/>
            <p:cNvSpPr>
              <a:spLocks noChangeShapeType="1"/>
            </p:cNvSpPr>
            <p:nvPr/>
          </p:nvSpPr>
          <p:spPr bwMode="auto">
            <a:xfrm flipV="1">
              <a:off x="4800600" y="3124200"/>
              <a:ext cx="0" cy="762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7" name="Line 62"/>
            <p:cNvSpPr>
              <a:spLocks noChangeShapeType="1"/>
            </p:cNvSpPr>
            <p:nvPr/>
          </p:nvSpPr>
          <p:spPr bwMode="auto">
            <a:xfrm>
              <a:off x="4876800" y="3276600"/>
              <a:ext cx="152400" cy="152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8" name="Line 63"/>
            <p:cNvSpPr>
              <a:spLocks noChangeShapeType="1"/>
            </p:cNvSpPr>
            <p:nvPr/>
          </p:nvSpPr>
          <p:spPr bwMode="auto">
            <a:xfrm>
              <a:off x="4876800" y="3276600"/>
              <a:ext cx="76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49" name="Line 64"/>
            <p:cNvSpPr>
              <a:spLocks noChangeShapeType="1"/>
            </p:cNvSpPr>
            <p:nvPr/>
          </p:nvSpPr>
          <p:spPr bwMode="auto">
            <a:xfrm flipH="1">
              <a:off x="4953000" y="3352800"/>
              <a:ext cx="152400" cy="152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50" name="Line 65"/>
            <p:cNvSpPr>
              <a:spLocks noChangeShapeType="1"/>
            </p:cNvSpPr>
            <p:nvPr/>
          </p:nvSpPr>
          <p:spPr bwMode="auto">
            <a:xfrm flipH="1">
              <a:off x="5029200" y="3429000"/>
              <a:ext cx="76200" cy="762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51" name="Line 66"/>
            <p:cNvSpPr>
              <a:spLocks noChangeShapeType="1"/>
            </p:cNvSpPr>
            <p:nvPr/>
          </p:nvSpPr>
          <p:spPr bwMode="auto">
            <a:xfrm>
              <a:off x="5105400" y="3505200"/>
              <a:ext cx="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152" name="Line 67"/>
            <p:cNvSpPr>
              <a:spLocks noChangeShapeType="1"/>
            </p:cNvSpPr>
            <p:nvPr/>
          </p:nvSpPr>
          <p:spPr bwMode="auto">
            <a:xfrm flipH="1">
              <a:off x="5105400" y="3429000"/>
              <a:ext cx="76200" cy="762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53" name="Line 68"/>
          <p:cNvSpPr>
            <a:spLocks noChangeShapeType="1"/>
          </p:cNvSpPr>
          <p:nvPr/>
        </p:nvSpPr>
        <p:spPr bwMode="auto">
          <a:xfrm>
            <a:off x="1600200" y="5638800"/>
            <a:ext cx="2286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54" name="Line 69"/>
          <p:cNvSpPr>
            <a:spLocks noChangeShapeType="1"/>
          </p:cNvSpPr>
          <p:nvPr/>
        </p:nvSpPr>
        <p:spPr bwMode="auto">
          <a:xfrm flipV="1">
            <a:off x="1600200" y="5638800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55" name="Line 70"/>
          <p:cNvSpPr>
            <a:spLocks noChangeShapeType="1"/>
          </p:cNvSpPr>
          <p:nvPr/>
        </p:nvSpPr>
        <p:spPr bwMode="auto">
          <a:xfrm flipH="1">
            <a:off x="1752600" y="5715000"/>
            <a:ext cx="1524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56" name="Line 71"/>
          <p:cNvSpPr>
            <a:spLocks noChangeShapeType="1"/>
          </p:cNvSpPr>
          <p:nvPr/>
        </p:nvSpPr>
        <p:spPr bwMode="auto">
          <a:xfrm flipH="1">
            <a:off x="1828800" y="5791200"/>
            <a:ext cx="7620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57" name="Line 72"/>
          <p:cNvSpPr>
            <a:spLocks noChangeShapeType="1"/>
          </p:cNvSpPr>
          <p:nvPr/>
        </p:nvSpPr>
        <p:spPr bwMode="auto">
          <a:xfrm>
            <a:off x="1828800" y="5867400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58" name="Line 73"/>
          <p:cNvSpPr>
            <a:spLocks noChangeShapeType="1"/>
          </p:cNvSpPr>
          <p:nvPr/>
        </p:nvSpPr>
        <p:spPr bwMode="auto">
          <a:xfrm flipH="1">
            <a:off x="1828800" y="5867400"/>
            <a:ext cx="7620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59" name="Line 74"/>
          <p:cNvSpPr>
            <a:spLocks noChangeShapeType="1"/>
          </p:cNvSpPr>
          <p:nvPr/>
        </p:nvSpPr>
        <p:spPr bwMode="auto">
          <a:xfrm>
            <a:off x="1371600" y="5410200"/>
            <a:ext cx="1524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60" name="Line 75"/>
          <p:cNvSpPr>
            <a:spLocks noChangeShapeType="1"/>
          </p:cNvSpPr>
          <p:nvPr/>
        </p:nvSpPr>
        <p:spPr bwMode="auto">
          <a:xfrm flipV="1">
            <a:off x="1524000" y="5486400"/>
            <a:ext cx="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61" name="Text Box 76"/>
          <p:cNvSpPr txBox="1">
            <a:spLocks noChangeArrowheads="1"/>
          </p:cNvSpPr>
          <p:nvPr/>
        </p:nvSpPr>
        <p:spPr bwMode="auto">
          <a:xfrm>
            <a:off x="2651125" y="5192713"/>
            <a:ext cx="22669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Příklad paprskového vedení</a:t>
            </a:r>
          </a:p>
          <a:p>
            <a:pPr>
              <a:buFontTx/>
              <a:buChar char="•"/>
            </a:pPr>
            <a:r>
              <a:rPr lang="cs-CZ"/>
              <a:t>Vhodné pro řídkou zástavbu</a:t>
            </a:r>
          </a:p>
        </p:txBody>
      </p:sp>
      <p:sp>
        <p:nvSpPr>
          <p:cNvPr id="5162" name="Freeform 77"/>
          <p:cNvSpPr>
            <a:spLocks/>
          </p:cNvSpPr>
          <p:nvPr/>
        </p:nvSpPr>
        <p:spPr bwMode="auto">
          <a:xfrm>
            <a:off x="5829300" y="3048000"/>
            <a:ext cx="2552700" cy="2413000"/>
          </a:xfrm>
          <a:custGeom>
            <a:avLst/>
            <a:gdLst>
              <a:gd name="T0" fmla="*/ 504 w 1608"/>
              <a:gd name="T1" fmla="*/ 0 h 1520"/>
              <a:gd name="T2" fmla="*/ 168 w 1608"/>
              <a:gd name="T3" fmla="*/ 336 h 1520"/>
              <a:gd name="T4" fmla="*/ 24 w 1608"/>
              <a:gd name="T5" fmla="*/ 864 h 1520"/>
              <a:gd name="T6" fmla="*/ 72 w 1608"/>
              <a:gd name="T7" fmla="*/ 1392 h 1520"/>
              <a:gd name="T8" fmla="*/ 456 w 1608"/>
              <a:gd name="T9" fmla="*/ 1488 h 1520"/>
              <a:gd name="T10" fmla="*/ 744 w 1608"/>
              <a:gd name="T11" fmla="*/ 1344 h 1520"/>
              <a:gd name="T12" fmla="*/ 1464 w 1608"/>
              <a:gd name="T13" fmla="*/ 432 h 1520"/>
              <a:gd name="T14" fmla="*/ 1608 w 1608"/>
              <a:gd name="T15" fmla="*/ 240 h 152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1608"/>
              <a:gd name="T25" fmla="*/ 0 h 1520"/>
              <a:gd name="T26" fmla="*/ 1608 w 1608"/>
              <a:gd name="T27" fmla="*/ 1520 h 152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1608" h="1520">
                <a:moveTo>
                  <a:pt x="504" y="0"/>
                </a:moveTo>
                <a:cubicBezTo>
                  <a:pt x="376" y="96"/>
                  <a:pt x="248" y="192"/>
                  <a:pt x="168" y="336"/>
                </a:cubicBezTo>
                <a:cubicBezTo>
                  <a:pt x="88" y="480"/>
                  <a:pt x="40" y="688"/>
                  <a:pt x="24" y="864"/>
                </a:cubicBezTo>
                <a:cubicBezTo>
                  <a:pt x="8" y="1040"/>
                  <a:pt x="0" y="1288"/>
                  <a:pt x="72" y="1392"/>
                </a:cubicBezTo>
                <a:cubicBezTo>
                  <a:pt x="144" y="1496"/>
                  <a:pt x="344" y="1496"/>
                  <a:pt x="456" y="1488"/>
                </a:cubicBezTo>
                <a:cubicBezTo>
                  <a:pt x="568" y="1480"/>
                  <a:pt x="576" y="1520"/>
                  <a:pt x="744" y="1344"/>
                </a:cubicBezTo>
                <a:cubicBezTo>
                  <a:pt x="912" y="1168"/>
                  <a:pt x="1320" y="616"/>
                  <a:pt x="1464" y="432"/>
                </a:cubicBezTo>
                <a:cubicBezTo>
                  <a:pt x="1608" y="248"/>
                  <a:pt x="1608" y="244"/>
                  <a:pt x="1608" y="240"/>
                </a:cubicBezTo>
              </a:path>
            </a:pathLst>
          </a:custGeom>
          <a:noFill/>
          <a:ln w="19050" cmpd="sng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5163" name="Group 78"/>
          <p:cNvGrpSpPr>
            <a:grpSpLocks/>
          </p:cNvGrpSpPr>
          <p:nvPr/>
        </p:nvGrpSpPr>
        <p:grpSpPr bwMode="auto">
          <a:xfrm rot="6514725">
            <a:off x="6473825" y="2822575"/>
            <a:ext cx="153988" cy="300038"/>
            <a:chOff x="1535" y="1875"/>
            <a:chExt cx="97" cy="189"/>
          </a:xfrm>
        </p:grpSpPr>
        <p:grpSp>
          <p:nvGrpSpPr>
            <p:cNvPr id="5200" name="Group 79"/>
            <p:cNvGrpSpPr>
              <a:grpSpLocks/>
            </p:cNvGrpSpPr>
            <p:nvPr/>
          </p:nvGrpSpPr>
          <p:grpSpPr bwMode="auto">
            <a:xfrm rot="-5534266">
              <a:off x="1536" y="1874"/>
              <a:ext cx="95" cy="97"/>
              <a:chOff x="1344" y="1872"/>
              <a:chExt cx="96" cy="96"/>
            </a:xfrm>
          </p:grpSpPr>
          <p:sp>
            <p:nvSpPr>
              <p:cNvPr id="5204" name="AutoShape 80"/>
              <p:cNvSpPr>
                <a:spLocks noChangeArrowheads="1"/>
              </p:cNvSpPr>
              <p:nvPr/>
            </p:nvSpPr>
            <p:spPr bwMode="auto">
              <a:xfrm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205" name="AutoShape 81"/>
              <p:cNvSpPr>
                <a:spLocks noChangeArrowheads="1"/>
              </p:cNvSpPr>
              <p:nvPr/>
            </p:nvSpPr>
            <p:spPr bwMode="auto">
              <a:xfrm flipV="1"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5201" name="Group 82"/>
            <p:cNvGrpSpPr>
              <a:grpSpLocks/>
            </p:cNvGrpSpPr>
            <p:nvPr/>
          </p:nvGrpSpPr>
          <p:grpSpPr bwMode="auto">
            <a:xfrm rot="-5534266">
              <a:off x="1537" y="1968"/>
              <a:ext cx="94" cy="97"/>
              <a:chOff x="1344" y="1872"/>
              <a:chExt cx="96" cy="96"/>
            </a:xfrm>
          </p:grpSpPr>
          <p:sp>
            <p:nvSpPr>
              <p:cNvPr id="5202" name="AutoShape 83"/>
              <p:cNvSpPr>
                <a:spLocks noChangeArrowheads="1"/>
              </p:cNvSpPr>
              <p:nvPr/>
            </p:nvSpPr>
            <p:spPr bwMode="auto">
              <a:xfrm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203" name="AutoShape 84"/>
              <p:cNvSpPr>
                <a:spLocks noChangeArrowheads="1"/>
              </p:cNvSpPr>
              <p:nvPr/>
            </p:nvSpPr>
            <p:spPr bwMode="auto">
              <a:xfrm flipV="1"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grpSp>
        <p:nvGrpSpPr>
          <p:cNvPr id="5164" name="Group 85"/>
          <p:cNvGrpSpPr>
            <a:grpSpLocks/>
          </p:cNvGrpSpPr>
          <p:nvPr/>
        </p:nvGrpSpPr>
        <p:grpSpPr bwMode="auto">
          <a:xfrm rot="118585">
            <a:off x="5867400" y="3657600"/>
            <a:ext cx="150813" cy="153988"/>
            <a:chOff x="1344" y="1872"/>
            <a:chExt cx="96" cy="96"/>
          </a:xfrm>
        </p:grpSpPr>
        <p:sp>
          <p:nvSpPr>
            <p:cNvPr id="5198" name="AutoShape 86"/>
            <p:cNvSpPr>
              <a:spLocks noChangeArrowheads="1"/>
            </p:cNvSpPr>
            <p:nvPr/>
          </p:nvSpPr>
          <p:spPr bwMode="auto">
            <a:xfrm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99" name="AutoShape 87"/>
            <p:cNvSpPr>
              <a:spLocks noChangeArrowheads="1"/>
            </p:cNvSpPr>
            <p:nvPr/>
          </p:nvSpPr>
          <p:spPr bwMode="auto">
            <a:xfrm flipV="1"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165" name="Group 88"/>
          <p:cNvGrpSpPr>
            <a:grpSpLocks/>
          </p:cNvGrpSpPr>
          <p:nvPr/>
        </p:nvGrpSpPr>
        <p:grpSpPr bwMode="auto">
          <a:xfrm rot="118585">
            <a:off x="8153400" y="3657600"/>
            <a:ext cx="150813" cy="153988"/>
            <a:chOff x="1344" y="1872"/>
            <a:chExt cx="96" cy="96"/>
          </a:xfrm>
        </p:grpSpPr>
        <p:sp>
          <p:nvSpPr>
            <p:cNvPr id="5196" name="AutoShape 89"/>
            <p:cNvSpPr>
              <a:spLocks noChangeArrowheads="1"/>
            </p:cNvSpPr>
            <p:nvPr/>
          </p:nvSpPr>
          <p:spPr bwMode="auto">
            <a:xfrm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97" name="AutoShape 90"/>
            <p:cNvSpPr>
              <a:spLocks noChangeArrowheads="1"/>
            </p:cNvSpPr>
            <p:nvPr/>
          </p:nvSpPr>
          <p:spPr bwMode="auto">
            <a:xfrm flipV="1"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166" name="Group 91"/>
          <p:cNvGrpSpPr>
            <a:grpSpLocks/>
          </p:cNvGrpSpPr>
          <p:nvPr/>
        </p:nvGrpSpPr>
        <p:grpSpPr bwMode="auto">
          <a:xfrm rot="118585">
            <a:off x="5791200" y="5181600"/>
            <a:ext cx="150813" cy="153988"/>
            <a:chOff x="1344" y="1872"/>
            <a:chExt cx="96" cy="96"/>
          </a:xfrm>
        </p:grpSpPr>
        <p:sp>
          <p:nvSpPr>
            <p:cNvPr id="5194" name="AutoShape 92"/>
            <p:cNvSpPr>
              <a:spLocks noChangeArrowheads="1"/>
            </p:cNvSpPr>
            <p:nvPr/>
          </p:nvSpPr>
          <p:spPr bwMode="auto">
            <a:xfrm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95" name="AutoShape 93"/>
            <p:cNvSpPr>
              <a:spLocks noChangeArrowheads="1"/>
            </p:cNvSpPr>
            <p:nvPr/>
          </p:nvSpPr>
          <p:spPr bwMode="auto">
            <a:xfrm flipV="1"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167" name="Group 94"/>
          <p:cNvGrpSpPr>
            <a:grpSpLocks/>
          </p:cNvGrpSpPr>
          <p:nvPr/>
        </p:nvGrpSpPr>
        <p:grpSpPr bwMode="auto">
          <a:xfrm rot="118585">
            <a:off x="6553200" y="5410200"/>
            <a:ext cx="150813" cy="153988"/>
            <a:chOff x="1344" y="1872"/>
            <a:chExt cx="96" cy="96"/>
          </a:xfrm>
        </p:grpSpPr>
        <p:sp>
          <p:nvSpPr>
            <p:cNvPr id="5192" name="AutoShape 95"/>
            <p:cNvSpPr>
              <a:spLocks noChangeArrowheads="1"/>
            </p:cNvSpPr>
            <p:nvPr/>
          </p:nvSpPr>
          <p:spPr bwMode="auto">
            <a:xfrm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93" name="AutoShape 96"/>
            <p:cNvSpPr>
              <a:spLocks noChangeArrowheads="1"/>
            </p:cNvSpPr>
            <p:nvPr/>
          </p:nvSpPr>
          <p:spPr bwMode="auto">
            <a:xfrm flipV="1"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168" name="Group 97"/>
          <p:cNvGrpSpPr>
            <a:grpSpLocks/>
          </p:cNvGrpSpPr>
          <p:nvPr/>
        </p:nvGrpSpPr>
        <p:grpSpPr bwMode="auto">
          <a:xfrm rot="118585">
            <a:off x="7543800" y="4419600"/>
            <a:ext cx="150813" cy="153988"/>
            <a:chOff x="1344" y="1872"/>
            <a:chExt cx="96" cy="96"/>
          </a:xfrm>
        </p:grpSpPr>
        <p:sp>
          <p:nvSpPr>
            <p:cNvPr id="5190" name="AutoShape 98"/>
            <p:cNvSpPr>
              <a:spLocks noChangeArrowheads="1"/>
            </p:cNvSpPr>
            <p:nvPr/>
          </p:nvSpPr>
          <p:spPr bwMode="auto">
            <a:xfrm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91" name="AutoShape 99"/>
            <p:cNvSpPr>
              <a:spLocks noChangeArrowheads="1"/>
            </p:cNvSpPr>
            <p:nvPr/>
          </p:nvSpPr>
          <p:spPr bwMode="auto">
            <a:xfrm flipV="1">
              <a:off x="1344" y="1872"/>
              <a:ext cx="96" cy="96"/>
            </a:xfrm>
            <a:custGeom>
              <a:avLst/>
              <a:gdLst>
                <a:gd name="T0" fmla="*/ 48 w 21600"/>
                <a:gd name="T1" fmla="*/ 0 h 21600"/>
                <a:gd name="T2" fmla="*/ 22 w 21600"/>
                <a:gd name="T3" fmla="*/ 48 h 21600"/>
                <a:gd name="T4" fmla="*/ 48 w 21600"/>
                <a:gd name="T5" fmla="*/ 45 h 21600"/>
                <a:gd name="T6" fmla="*/ 74 w 21600"/>
                <a:gd name="T7" fmla="*/ 4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65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029" y="10800"/>
                  </a:moveTo>
                  <a:cubicBezTo>
                    <a:pt x="10029" y="10374"/>
                    <a:pt x="10374" y="10029"/>
                    <a:pt x="10800" y="10029"/>
                  </a:cubicBezTo>
                  <a:cubicBezTo>
                    <a:pt x="11225" y="10028"/>
                    <a:pt x="11570" y="10374"/>
                    <a:pt x="11571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5169" name="Group 100"/>
          <p:cNvGrpSpPr>
            <a:grpSpLocks/>
          </p:cNvGrpSpPr>
          <p:nvPr/>
        </p:nvGrpSpPr>
        <p:grpSpPr bwMode="auto">
          <a:xfrm rot="6514725">
            <a:off x="8455025" y="3279775"/>
            <a:ext cx="153988" cy="300038"/>
            <a:chOff x="1535" y="1875"/>
            <a:chExt cx="97" cy="189"/>
          </a:xfrm>
        </p:grpSpPr>
        <p:grpSp>
          <p:nvGrpSpPr>
            <p:cNvPr id="5184" name="Group 101"/>
            <p:cNvGrpSpPr>
              <a:grpSpLocks/>
            </p:cNvGrpSpPr>
            <p:nvPr/>
          </p:nvGrpSpPr>
          <p:grpSpPr bwMode="auto">
            <a:xfrm rot="-5534266">
              <a:off x="1536" y="1874"/>
              <a:ext cx="95" cy="97"/>
              <a:chOff x="1344" y="1872"/>
              <a:chExt cx="96" cy="96"/>
            </a:xfrm>
          </p:grpSpPr>
          <p:sp>
            <p:nvSpPr>
              <p:cNvPr id="5188" name="AutoShape 102"/>
              <p:cNvSpPr>
                <a:spLocks noChangeArrowheads="1"/>
              </p:cNvSpPr>
              <p:nvPr/>
            </p:nvSpPr>
            <p:spPr bwMode="auto">
              <a:xfrm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89" name="AutoShape 103"/>
              <p:cNvSpPr>
                <a:spLocks noChangeArrowheads="1"/>
              </p:cNvSpPr>
              <p:nvPr/>
            </p:nvSpPr>
            <p:spPr bwMode="auto">
              <a:xfrm flipV="1"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5185" name="Group 104"/>
            <p:cNvGrpSpPr>
              <a:grpSpLocks/>
            </p:cNvGrpSpPr>
            <p:nvPr/>
          </p:nvGrpSpPr>
          <p:grpSpPr bwMode="auto">
            <a:xfrm rot="-5534266">
              <a:off x="1537" y="1968"/>
              <a:ext cx="94" cy="97"/>
              <a:chOff x="1344" y="1872"/>
              <a:chExt cx="96" cy="96"/>
            </a:xfrm>
          </p:grpSpPr>
          <p:sp>
            <p:nvSpPr>
              <p:cNvPr id="5186" name="AutoShape 105"/>
              <p:cNvSpPr>
                <a:spLocks noChangeArrowheads="1"/>
              </p:cNvSpPr>
              <p:nvPr/>
            </p:nvSpPr>
            <p:spPr bwMode="auto">
              <a:xfrm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5187" name="AutoShape 106"/>
              <p:cNvSpPr>
                <a:spLocks noChangeArrowheads="1"/>
              </p:cNvSpPr>
              <p:nvPr/>
            </p:nvSpPr>
            <p:spPr bwMode="auto">
              <a:xfrm flipV="1">
                <a:off x="1344" y="1872"/>
                <a:ext cx="96" cy="96"/>
              </a:xfrm>
              <a:custGeom>
                <a:avLst/>
                <a:gdLst>
                  <a:gd name="T0" fmla="*/ 48 w 21600"/>
                  <a:gd name="T1" fmla="*/ 0 h 21600"/>
                  <a:gd name="T2" fmla="*/ 22 w 21600"/>
                  <a:gd name="T3" fmla="*/ 48 h 21600"/>
                  <a:gd name="T4" fmla="*/ 48 w 21600"/>
                  <a:gd name="T5" fmla="*/ 45 h 21600"/>
                  <a:gd name="T6" fmla="*/ 74 w 21600"/>
                  <a:gd name="T7" fmla="*/ 48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650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29" y="10800"/>
                    </a:moveTo>
                    <a:cubicBezTo>
                      <a:pt x="10029" y="10374"/>
                      <a:pt x="10374" y="10029"/>
                      <a:pt x="10800" y="10029"/>
                    </a:cubicBezTo>
                    <a:cubicBezTo>
                      <a:pt x="11225" y="10028"/>
                      <a:pt x="11570" y="10374"/>
                      <a:pt x="11571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5170" name="Line 107"/>
          <p:cNvSpPr>
            <a:spLocks noChangeShapeType="1"/>
          </p:cNvSpPr>
          <p:nvPr/>
        </p:nvSpPr>
        <p:spPr bwMode="auto">
          <a:xfrm flipH="1">
            <a:off x="5410200" y="3733800"/>
            <a:ext cx="457200" cy="1524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71" name="Line 108"/>
          <p:cNvSpPr>
            <a:spLocks noChangeShapeType="1"/>
          </p:cNvSpPr>
          <p:nvPr/>
        </p:nvSpPr>
        <p:spPr bwMode="auto">
          <a:xfrm flipH="1">
            <a:off x="5791200" y="5334000"/>
            <a:ext cx="76200" cy="3048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72" name="Line 109"/>
          <p:cNvSpPr>
            <a:spLocks noChangeShapeType="1"/>
          </p:cNvSpPr>
          <p:nvPr/>
        </p:nvSpPr>
        <p:spPr bwMode="auto">
          <a:xfrm flipH="1" flipV="1">
            <a:off x="5410200" y="5181600"/>
            <a:ext cx="381000" cy="762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73" name="Line 110"/>
          <p:cNvSpPr>
            <a:spLocks noChangeShapeType="1"/>
          </p:cNvSpPr>
          <p:nvPr/>
        </p:nvSpPr>
        <p:spPr bwMode="auto">
          <a:xfrm>
            <a:off x="6629400" y="5562600"/>
            <a:ext cx="304800" cy="228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74" name="Line 111"/>
          <p:cNvSpPr>
            <a:spLocks noChangeShapeType="1"/>
          </p:cNvSpPr>
          <p:nvPr/>
        </p:nvSpPr>
        <p:spPr bwMode="auto">
          <a:xfrm flipH="1">
            <a:off x="6172200" y="5562600"/>
            <a:ext cx="381000" cy="228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75" name="Line 112"/>
          <p:cNvSpPr>
            <a:spLocks noChangeShapeType="1"/>
          </p:cNvSpPr>
          <p:nvPr/>
        </p:nvSpPr>
        <p:spPr bwMode="auto">
          <a:xfrm>
            <a:off x="7696200" y="4572000"/>
            <a:ext cx="76200" cy="4572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76" name="Line 113"/>
          <p:cNvSpPr>
            <a:spLocks noChangeShapeType="1"/>
          </p:cNvSpPr>
          <p:nvPr/>
        </p:nvSpPr>
        <p:spPr bwMode="auto">
          <a:xfrm>
            <a:off x="8305800" y="3810000"/>
            <a:ext cx="152400" cy="762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77" name="Text Box 114"/>
          <p:cNvSpPr txBox="1">
            <a:spLocks noChangeArrowheads="1"/>
          </p:cNvSpPr>
          <p:nvPr/>
        </p:nvSpPr>
        <p:spPr bwMode="auto">
          <a:xfrm>
            <a:off x="6096000" y="3505200"/>
            <a:ext cx="1676400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Příklad okružního vedení</a:t>
            </a:r>
          </a:p>
          <a:p>
            <a:pPr>
              <a:buFontTx/>
              <a:buChar char="•"/>
            </a:pPr>
            <a:r>
              <a:rPr lang="cs-CZ"/>
              <a:t>V souvislých zástavbách obcí</a:t>
            </a:r>
          </a:p>
        </p:txBody>
      </p:sp>
      <p:grpSp>
        <p:nvGrpSpPr>
          <p:cNvPr id="5178" name="Group 115"/>
          <p:cNvGrpSpPr>
            <a:grpSpLocks/>
          </p:cNvGrpSpPr>
          <p:nvPr/>
        </p:nvGrpSpPr>
        <p:grpSpPr bwMode="auto">
          <a:xfrm>
            <a:off x="7696200" y="5029200"/>
            <a:ext cx="685800" cy="304800"/>
            <a:chOff x="864" y="2496"/>
            <a:chExt cx="432" cy="192"/>
          </a:xfrm>
        </p:grpSpPr>
        <p:sp>
          <p:nvSpPr>
            <p:cNvPr id="5182" name="Rectangle 116"/>
            <p:cNvSpPr>
              <a:spLocks noChangeArrowheads="1"/>
            </p:cNvSpPr>
            <p:nvPr/>
          </p:nvSpPr>
          <p:spPr bwMode="auto">
            <a:xfrm>
              <a:off x="864" y="2496"/>
              <a:ext cx="192" cy="192"/>
            </a:xfrm>
            <a:prstGeom prst="rect">
              <a:avLst/>
            </a:prstGeom>
            <a:solidFill>
              <a:srgbClr val="FFCC6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83" name="Rectangle 117"/>
            <p:cNvSpPr>
              <a:spLocks noChangeArrowheads="1"/>
            </p:cNvSpPr>
            <p:nvPr/>
          </p:nvSpPr>
          <p:spPr bwMode="auto">
            <a:xfrm>
              <a:off x="1056" y="2592"/>
              <a:ext cx="240" cy="96"/>
            </a:xfrm>
            <a:prstGeom prst="rect">
              <a:avLst/>
            </a:prstGeom>
            <a:solidFill>
              <a:srgbClr val="FFCC66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79" name="Rectangle 118"/>
          <p:cNvSpPr>
            <a:spLocks noChangeArrowheads="1"/>
          </p:cNvSpPr>
          <p:nvPr/>
        </p:nvSpPr>
        <p:spPr bwMode="auto">
          <a:xfrm rot="1603462">
            <a:off x="8382000" y="3962400"/>
            <a:ext cx="457200" cy="152400"/>
          </a:xfrm>
          <a:prstGeom prst="rect">
            <a:avLst/>
          </a:prstGeom>
          <a:solidFill>
            <a:srgbClr val="FFCC66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Line 119"/>
          <p:cNvSpPr>
            <a:spLocks noChangeShapeType="1"/>
          </p:cNvSpPr>
          <p:nvPr/>
        </p:nvSpPr>
        <p:spPr bwMode="auto">
          <a:xfrm>
            <a:off x="6629400" y="2971800"/>
            <a:ext cx="17526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5181" name="Line 120"/>
          <p:cNvSpPr>
            <a:spLocks noChangeShapeType="1"/>
          </p:cNvSpPr>
          <p:nvPr/>
        </p:nvSpPr>
        <p:spPr bwMode="auto">
          <a:xfrm>
            <a:off x="8458200" y="2819400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grpSp>
        <p:nvGrpSpPr>
          <p:cNvPr id="110" name="Skupina 109"/>
          <p:cNvGrpSpPr/>
          <p:nvPr/>
        </p:nvGrpSpPr>
        <p:grpSpPr>
          <a:xfrm>
            <a:off x="8407400" y="3479800"/>
            <a:ext cx="533400" cy="457200"/>
            <a:chOff x="4648200" y="3048000"/>
            <a:chExt cx="533400" cy="457200"/>
          </a:xfrm>
        </p:grpSpPr>
        <p:sp>
          <p:nvSpPr>
            <p:cNvPr id="111" name="Line 60"/>
            <p:cNvSpPr>
              <a:spLocks noChangeShapeType="1"/>
            </p:cNvSpPr>
            <p:nvPr/>
          </p:nvSpPr>
          <p:spPr bwMode="auto">
            <a:xfrm>
              <a:off x="4648200" y="3048000"/>
              <a:ext cx="152400" cy="152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2" name="Line 61"/>
            <p:cNvSpPr>
              <a:spLocks noChangeShapeType="1"/>
            </p:cNvSpPr>
            <p:nvPr/>
          </p:nvSpPr>
          <p:spPr bwMode="auto">
            <a:xfrm flipV="1">
              <a:off x="4800600" y="3124200"/>
              <a:ext cx="0" cy="762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3" name="Line 62"/>
            <p:cNvSpPr>
              <a:spLocks noChangeShapeType="1"/>
            </p:cNvSpPr>
            <p:nvPr/>
          </p:nvSpPr>
          <p:spPr bwMode="auto">
            <a:xfrm>
              <a:off x="4876800" y="3276600"/>
              <a:ext cx="152400" cy="152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4" name="Line 63"/>
            <p:cNvSpPr>
              <a:spLocks noChangeShapeType="1"/>
            </p:cNvSpPr>
            <p:nvPr/>
          </p:nvSpPr>
          <p:spPr bwMode="auto">
            <a:xfrm>
              <a:off x="4876800" y="3276600"/>
              <a:ext cx="76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5" name="Line 64"/>
            <p:cNvSpPr>
              <a:spLocks noChangeShapeType="1"/>
            </p:cNvSpPr>
            <p:nvPr/>
          </p:nvSpPr>
          <p:spPr bwMode="auto">
            <a:xfrm flipH="1">
              <a:off x="4953000" y="3352800"/>
              <a:ext cx="152400" cy="152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6" name="Line 65"/>
            <p:cNvSpPr>
              <a:spLocks noChangeShapeType="1"/>
            </p:cNvSpPr>
            <p:nvPr/>
          </p:nvSpPr>
          <p:spPr bwMode="auto">
            <a:xfrm flipH="1">
              <a:off x="5029200" y="3429000"/>
              <a:ext cx="76200" cy="762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7" name="Line 66"/>
            <p:cNvSpPr>
              <a:spLocks noChangeShapeType="1"/>
            </p:cNvSpPr>
            <p:nvPr/>
          </p:nvSpPr>
          <p:spPr bwMode="auto">
            <a:xfrm>
              <a:off x="5105400" y="3505200"/>
              <a:ext cx="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8" name="Line 67"/>
            <p:cNvSpPr>
              <a:spLocks noChangeShapeType="1"/>
            </p:cNvSpPr>
            <p:nvPr/>
          </p:nvSpPr>
          <p:spPr bwMode="auto">
            <a:xfrm flipH="1">
              <a:off x="5105400" y="3429000"/>
              <a:ext cx="76200" cy="762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19" name="Line 120"/>
          <p:cNvSpPr>
            <a:spLocks noChangeShapeType="1"/>
          </p:cNvSpPr>
          <p:nvPr/>
        </p:nvSpPr>
        <p:spPr bwMode="auto">
          <a:xfrm>
            <a:off x="1270000" y="4521200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495300" y="1231900"/>
            <a:ext cx="8280400" cy="48387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Do pracovních listů napište čtyři možnosti použití vodičů na sítě nízkého napětí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Nakreslete jednoduché uspořádání paprskové sítě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Nakreslete jednoduché uspořádání okružní sítě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0" name="Tlačítko akce: Dopředu nebo Další 119">
            <a:hlinkClick r:id="" action="ppaction://hlinkshowjump?jump=nextslide" highlightClick="1"/>
          </p:cNvPr>
          <p:cNvSpPr/>
          <p:nvPr/>
        </p:nvSpPr>
        <p:spPr>
          <a:xfrm>
            <a:off x="464457" y="6313714"/>
            <a:ext cx="478972" cy="333829"/>
          </a:xfrm>
          <a:prstGeom prst="actionButtonForwardNex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609600"/>
            <a:ext cx="7772400" cy="533400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800" smtClean="0"/>
              <a:t>Používané materiály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593725" y="1382713"/>
            <a:ext cx="7974013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/>
              <a:t>Sloupy dřevěné – jen vyjímečně, u dočasných elektrických rozvodů, délky 8 až 15 m</a:t>
            </a:r>
          </a:p>
          <a:p>
            <a:pPr>
              <a:buFontTx/>
              <a:buChar char="•"/>
            </a:pPr>
            <a:r>
              <a:rPr lang="cs-CZ"/>
              <a:t>Sloupy dřevěné patkové – chráněné krajinné oblasti, rezervace, málo přístupná místa, délka 8 až 16 m</a:t>
            </a:r>
          </a:p>
          <a:p>
            <a:pPr>
              <a:buFontTx/>
              <a:buChar char="•"/>
            </a:pPr>
            <a:r>
              <a:rPr lang="cs-CZ"/>
              <a:t>Sloupy betonové – rozhodující část, z předpjatého odstřeďovaného betonu, 9 až 13,5 m</a:t>
            </a:r>
          </a:p>
          <a:p>
            <a:pPr>
              <a:buFontTx/>
              <a:buChar char="•"/>
            </a:pPr>
            <a:r>
              <a:rPr lang="cs-CZ"/>
              <a:t>Sloupy ocelové příhradové – celosvařované konstrukce z rovnoramenných úhelníků pro vyšší vrcholové síly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685800" y="2438400"/>
            <a:ext cx="140493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AlFe lana</a:t>
            </a:r>
          </a:p>
          <a:p>
            <a:r>
              <a:rPr lang="cs-CZ"/>
              <a:t>Závěsné kabely</a:t>
            </a:r>
          </a:p>
          <a:p>
            <a:r>
              <a:rPr lang="cs-CZ"/>
              <a:t>Izolované vodiče</a:t>
            </a:r>
          </a:p>
        </p:txBody>
      </p:sp>
      <p:sp>
        <p:nvSpPr>
          <p:cNvPr id="6149" name="Oval 5"/>
          <p:cNvSpPr>
            <a:spLocks noChangeArrowheads="1"/>
          </p:cNvSpPr>
          <p:nvPr/>
        </p:nvSpPr>
        <p:spPr bwMode="auto">
          <a:xfrm>
            <a:off x="3276600" y="2514600"/>
            <a:ext cx="381000" cy="304800"/>
          </a:xfrm>
          <a:prstGeom prst="ellipse">
            <a:avLst/>
          </a:prstGeom>
          <a:solidFill>
            <a:schemeClr val="bg2"/>
          </a:solidFill>
          <a:ln w="571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3352800" y="2819400"/>
            <a:ext cx="152400" cy="228600"/>
          </a:xfrm>
          <a:prstGeom prst="rect">
            <a:avLst/>
          </a:prstGeom>
          <a:solidFill>
            <a:schemeClr val="tx1"/>
          </a:solidFill>
          <a:ln w="9525">
            <a:solidFill>
              <a:srgbClr val="990033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1" name="Oval 7"/>
          <p:cNvSpPr>
            <a:spLocks noChangeArrowheads="1"/>
          </p:cNvSpPr>
          <p:nvPr/>
        </p:nvSpPr>
        <p:spPr bwMode="auto">
          <a:xfrm>
            <a:off x="2895600" y="3048000"/>
            <a:ext cx="990600" cy="914400"/>
          </a:xfrm>
          <a:prstGeom prst="ellips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grpSp>
        <p:nvGrpSpPr>
          <p:cNvPr id="6152" name="Group 12"/>
          <p:cNvGrpSpPr>
            <a:grpSpLocks/>
          </p:cNvGrpSpPr>
          <p:nvPr/>
        </p:nvGrpSpPr>
        <p:grpSpPr bwMode="auto">
          <a:xfrm>
            <a:off x="2971800" y="3124200"/>
            <a:ext cx="838200" cy="762000"/>
            <a:chOff x="1920" y="1968"/>
            <a:chExt cx="528" cy="480"/>
          </a:xfrm>
        </p:grpSpPr>
        <p:sp>
          <p:nvSpPr>
            <p:cNvPr id="6198" name="Oval 8"/>
            <p:cNvSpPr>
              <a:spLocks noChangeArrowheads="1"/>
            </p:cNvSpPr>
            <p:nvPr/>
          </p:nvSpPr>
          <p:spPr bwMode="auto">
            <a:xfrm>
              <a:off x="2064" y="1968"/>
              <a:ext cx="240" cy="192"/>
            </a:xfrm>
            <a:prstGeom prst="ellipse">
              <a:avLst/>
            </a:prstGeom>
            <a:solidFill>
              <a:schemeClr val="hlink"/>
            </a:solidFill>
            <a:ln w="571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99" name="Oval 9"/>
            <p:cNvSpPr>
              <a:spLocks noChangeArrowheads="1"/>
            </p:cNvSpPr>
            <p:nvPr/>
          </p:nvSpPr>
          <p:spPr bwMode="auto">
            <a:xfrm>
              <a:off x="2064" y="2256"/>
              <a:ext cx="240" cy="192"/>
            </a:xfrm>
            <a:prstGeom prst="ellipse">
              <a:avLst/>
            </a:prstGeom>
            <a:solidFill>
              <a:schemeClr val="hlink"/>
            </a:solidFill>
            <a:ln w="571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00" name="Oval 10"/>
            <p:cNvSpPr>
              <a:spLocks noChangeArrowheads="1"/>
            </p:cNvSpPr>
            <p:nvPr/>
          </p:nvSpPr>
          <p:spPr bwMode="auto">
            <a:xfrm>
              <a:off x="2208" y="2112"/>
              <a:ext cx="240" cy="192"/>
            </a:xfrm>
            <a:prstGeom prst="ellipse">
              <a:avLst/>
            </a:prstGeom>
            <a:solidFill>
              <a:schemeClr val="hlink"/>
            </a:solidFill>
            <a:ln w="571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201" name="Oval 11"/>
            <p:cNvSpPr>
              <a:spLocks noChangeArrowheads="1"/>
            </p:cNvSpPr>
            <p:nvPr/>
          </p:nvSpPr>
          <p:spPr bwMode="auto">
            <a:xfrm>
              <a:off x="1920" y="2112"/>
              <a:ext cx="240" cy="192"/>
            </a:xfrm>
            <a:prstGeom prst="ellipse">
              <a:avLst/>
            </a:prstGeom>
            <a:solidFill>
              <a:schemeClr val="hlink"/>
            </a:solidFill>
            <a:ln w="571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6153" name="AutoShape 14"/>
          <p:cNvSpPr>
            <a:spLocks/>
          </p:cNvSpPr>
          <p:nvPr/>
        </p:nvSpPr>
        <p:spPr bwMode="auto">
          <a:xfrm>
            <a:off x="4724400" y="2819400"/>
            <a:ext cx="361950" cy="323850"/>
          </a:xfrm>
          <a:prstGeom prst="callout1">
            <a:avLst>
              <a:gd name="adj1" fmla="val 35296"/>
              <a:gd name="adj2" fmla="val -21051"/>
              <a:gd name="adj3" fmla="val 217648"/>
              <a:gd name="adj4" fmla="val -26842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6154" name="AutoShape 15"/>
          <p:cNvSpPr>
            <a:spLocks/>
          </p:cNvSpPr>
          <p:nvPr/>
        </p:nvSpPr>
        <p:spPr bwMode="auto">
          <a:xfrm>
            <a:off x="4724400" y="3276600"/>
            <a:ext cx="323850" cy="285750"/>
          </a:xfrm>
          <a:prstGeom prst="callout1">
            <a:avLst>
              <a:gd name="adj1" fmla="val 40000"/>
              <a:gd name="adj2" fmla="val -23528"/>
              <a:gd name="adj3" fmla="val 126667"/>
              <a:gd name="adj4" fmla="val -31176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6155" name="AutoShape 16"/>
          <p:cNvSpPr>
            <a:spLocks/>
          </p:cNvSpPr>
          <p:nvPr/>
        </p:nvSpPr>
        <p:spPr bwMode="auto">
          <a:xfrm>
            <a:off x="4724400" y="3733800"/>
            <a:ext cx="304800" cy="381000"/>
          </a:xfrm>
          <a:prstGeom prst="callout1">
            <a:avLst>
              <a:gd name="adj1" fmla="val 30000"/>
              <a:gd name="adj2" fmla="val -25000"/>
              <a:gd name="adj3" fmla="val 5000"/>
              <a:gd name="adj4" fmla="val -3437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6156" name="AutoShape 17"/>
          <p:cNvSpPr>
            <a:spLocks/>
          </p:cNvSpPr>
          <p:nvPr/>
        </p:nvSpPr>
        <p:spPr bwMode="auto">
          <a:xfrm>
            <a:off x="4724400" y="2419350"/>
            <a:ext cx="304800" cy="323850"/>
          </a:xfrm>
          <a:prstGeom prst="callout1">
            <a:avLst>
              <a:gd name="adj1" fmla="val 35296"/>
              <a:gd name="adj2" fmla="val -25000"/>
              <a:gd name="adj3" fmla="val 70588"/>
              <a:gd name="adj4" fmla="val -3687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6157" name="AutoShape 18"/>
          <p:cNvSpPr>
            <a:spLocks/>
          </p:cNvSpPr>
          <p:nvPr/>
        </p:nvSpPr>
        <p:spPr bwMode="auto">
          <a:xfrm>
            <a:off x="2438400" y="2571750"/>
            <a:ext cx="361950" cy="323850"/>
          </a:xfrm>
          <a:prstGeom prst="callout1">
            <a:avLst>
              <a:gd name="adj1" fmla="val 35296"/>
              <a:gd name="adj2" fmla="val 121051"/>
              <a:gd name="adj3" fmla="val 105884"/>
              <a:gd name="adj4" fmla="val 27368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6158" name="Text Box 19"/>
          <p:cNvSpPr txBox="1">
            <a:spLocks noChangeArrowheads="1"/>
          </p:cNvSpPr>
          <p:nvPr/>
        </p:nvSpPr>
        <p:spPr bwMode="auto">
          <a:xfrm>
            <a:off x="5715000" y="2590800"/>
            <a:ext cx="2552700" cy="115570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/>
              <a:t>Plná kulatá hliníková jádra</a:t>
            </a:r>
          </a:p>
          <a:p>
            <a:pPr marL="457200" indent="-457200">
              <a:buFontTx/>
              <a:buAutoNum type="arabicPeriod"/>
            </a:pPr>
            <a:r>
              <a:rPr lang="cs-CZ"/>
              <a:t>Izolace z PVC</a:t>
            </a:r>
          </a:p>
          <a:p>
            <a:pPr marL="457200" indent="-457200">
              <a:buFontTx/>
              <a:buAutoNum type="arabicPeriod"/>
            </a:pPr>
            <a:r>
              <a:rPr lang="cs-CZ"/>
              <a:t>Výplňový obal</a:t>
            </a:r>
          </a:p>
          <a:p>
            <a:pPr marL="457200" indent="-457200">
              <a:buFontTx/>
              <a:buAutoNum type="arabicPeriod"/>
            </a:pPr>
            <a:r>
              <a:rPr lang="cs-CZ"/>
              <a:t>Nosné ocelové lano</a:t>
            </a:r>
          </a:p>
          <a:p>
            <a:pPr marL="457200" indent="-457200">
              <a:buFontTx/>
              <a:buAutoNum type="arabicPeriod"/>
            </a:pPr>
            <a:r>
              <a:rPr lang="cs-CZ"/>
              <a:t>Plášť z PVC černé barvy</a:t>
            </a:r>
          </a:p>
        </p:txBody>
      </p:sp>
      <p:sp>
        <p:nvSpPr>
          <p:cNvPr id="6159" name="Text Box 20"/>
          <p:cNvSpPr txBox="1">
            <a:spLocks noChangeArrowheads="1"/>
          </p:cNvSpPr>
          <p:nvPr/>
        </p:nvSpPr>
        <p:spPr bwMode="auto">
          <a:xfrm>
            <a:off x="1828800" y="4114800"/>
            <a:ext cx="48926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/>
              <a:t>Konstrukce závěsného kabelu AYKY, Kablo Kladno, a.s. /1993/</a:t>
            </a:r>
          </a:p>
        </p:txBody>
      </p:sp>
      <p:graphicFrame>
        <p:nvGraphicFramePr>
          <p:cNvPr id="5187" name="Group 67"/>
          <p:cNvGraphicFramePr>
            <a:graphicFrameLocks noGrp="1"/>
          </p:cNvGraphicFramePr>
          <p:nvPr/>
        </p:nvGraphicFramePr>
        <p:xfrm>
          <a:off x="762000" y="4495800"/>
          <a:ext cx="7696200" cy="1889697"/>
        </p:xfrm>
        <a:graphic>
          <a:graphicData uri="http://schemas.openxmlformats.org/drawingml/2006/table">
            <a:tbl>
              <a:tblPr/>
              <a:tblGrid>
                <a:gridCol w="1100138"/>
                <a:gridCol w="1098550"/>
                <a:gridCol w="1100137"/>
                <a:gridCol w="1098550"/>
                <a:gridCol w="1100138"/>
                <a:gridCol w="1098550"/>
                <a:gridCol w="1100137"/>
              </a:tblGrid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Počet žil x průřez jádra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Jmenovité napětí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Jmenovitá proudová zatížitelnost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Jmenovitá tloušťka izolace jader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Informativní rozměr 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Jmenovitá tloušťka pláště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Informativní hmotnost kabelu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mm</a:t>
                      </a:r>
                      <a:r>
                        <a:rPr kumimoji="0" lang="cs-CZ" sz="14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kg/km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 x 10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 x 16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 x 25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750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750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1,0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1,0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30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194" name="Line 68"/>
          <p:cNvSpPr>
            <a:spLocks noChangeShapeType="1"/>
          </p:cNvSpPr>
          <p:nvPr/>
        </p:nvSpPr>
        <p:spPr bwMode="auto">
          <a:xfrm>
            <a:off x="2209800" y="2514600"/>
            <a:ext cx="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6195" name="Text Box 69"/>
          <p:cNvSpPr txBox="1">
            <a:spLocks noChangeArrowheads="1"/>
          </p:cNvSpPr>
          <p:nvPr/>
        </p:nvSpPr>
        <p:spPr bwMode="auto">
          <a:xfrm rot="-5400000">
            <a:off x="1824831" y="3204369"/>
            <a:ext cx="3127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A</a:t>
            </a:r>
          </a:p>
        </p:txBody>
      </p:sp>
      <p:sp>
        <p:nvSpPr>
          <p:cNvPr id="6196" name="Line 70"/>
          <p:cNvSpPr>
            <a:spLocks noChangeShapeType="1"/>
          </p:cNvSpPr>
          <p:nvPr/>
        </p:nvSpPr>
        <p:spPr bwMode="auto">
          <a:xfrm>
            <a:off x="2057400" y="2514600"/>
            <a:ext cx="1143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6197" name="Line 71"/>
          <p:cNvSpPr>
            <a:spLocks noChangeShapeType="1"/>
          </p:cNvSpPr>
          <p:nvPr/>
        </p:nvSpPr>
        <p:spPr bwMode="auto">
          <a:xfrm>
            <a:off x="2133600" y="3962400"/>
            <a:ext cx="762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08600" y="2425700"/>
            <a:ext cx="3200400" cy="15621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Jaký druh vedení je vyobrazen na obrázku?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Popište jednotlivé části tohoto vedení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81000" y="2393043"/>
            <a:ext cx="1676400" cy="9017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600" dirty="0" smtClean="0">
                <a:solidFill>
                  <a:schemeClr val="tx1"/>
                </a:solidFill>
              </a:rPr>
              <a:t>Jaké znáte druhy venkovního vedení?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81000" y="4140200"/>
            <a:ext cx="8178800" cy="23749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Dopředu nebo Další 27">
            <a:hlinkClick r:id="" action="ppaction://hlinkshowjump?jump=nextslide" highlightClick="1"/>
          </p:cNvPr>
          <p:cNvSpPr/>
          <p:nvPr/>
        </p:nvSpPr>
        <p:spPr>
          <a:xfrm>
            <a:off x="464457" y="6313714"/>
            <a:ext cx="478972" cy="333829"/>
          </a:xfrm>
          <a:prstGeom prst="actionButtonForwardNex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381000"/>
            <a:ext cx="7772400" cy="457200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400" smtClean="0"/>
              <a:t>Příprava trasy, stavba sloupů</a:t>
            </a:r>
          </a:p>
        </p:txBody>
      </p:sp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647700" y="1320800"/>
            <a:ext cx="7772400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2800" dirty="0"/>
              <a:t>Vytýčení hlavních tras</a:t>
            </a:r>
          </a:p>
          <a:p>
            <a:pPr>
              <a:buFontTx/>
              <a:buChar char="•"/>
            </a:pPr>
            <a:r>
              <a:rPr lang="cs-CZ" sz="2800" dirty="0"/>
              <a:t>Kácení stromů, keřů</a:t>
            </a:r>
          </a:p>
          <a:p>
            <a:pPr>
              <a:buFontTx/>
              <a:buChar char="•"/>
            </a:pPr>
            <a:r>
              <a:rPr lang="cs-CZ" sz="2800" dirty="0"/>
              <a:t>Rozvoz stožárů a patek (při vrstvení se stožáry horní vrstvy ukládají opačně proti spodním, na dřevěné podklady a zajišťují se klínem)</a:t>
            </a:r>
          </a:p>
          <a:p>
            <a:pPr>
              <a:buFontTx/>
              <a:buChar char="•"/>
            </a:pPr>
            <a:r>
              <a:rPr lang="cs-CZ" sz="2800" dirty="0"/>
              <a:t>Výkop jam pro sloupy a stožáry – ručně, bagrem, hloubení vrtacím strojem, hloubení odstřelem</a:t>
            </a:r>
          </a:p>
          <a:p>
            <a:pPr>
              <a:buFontTx/>
              <a:buChar char="•"/>
            </a:pPr>
            <a:r>
              <a:rPr lang="cs-CZ" sz="2800" dirty="0"/>
              <a:t>Postavení sloupů a stožárů – montáž sloupu na patku, montáž konzoly, stavba sloupu stavěcími nůžkami, autojeřábem</a:t>
            </a:r>
          </a:p>
        </p:txBody>
      </p:sp>
      <p:sp>
        <p:nvSpPr>
          <p:cNvPr id="6" name="Obdélník 5"/>
          <p:cNvSpPr/>
          <p:nvPr/>
        </p:nvSpPr>
        <p:spPr>
          <a:xfrm>
            <a:off x="508000" y="1181100"/>
            <a:ext cx="8064500" cy="46863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sz="3200" dirty="0" smtClean="0">
                <a:solidFill>
                  <a:schemeClr val="tx1"/>
                </a:solidFill>
              </a:rPr>
              <a:t>Do pracovního listu napište základní pracovní úkony, které je třeba provést pro přípravu trasy a stavbu sloupů vedení nízkého napětí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464457" y="6313714"/>
            <a:ext cx="478972" cy="333829"/>
          </a:xfrm>
          <a:prstGeom prst="actionButtonForwardNex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609600"/>
            <a:ext cx="7772400" cy="587375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2800" smtClean="0"/>
              <a:t>Izolátory pro vedení nn</a:t>
            </a:r>
          </a:p>
        </p:txBody>
      </p:sp>
      <p:sp>
        <p:nvSpPr>
          <p:cNvPr id="7171" name="Text Box 6"/>
          <p:cNvSpPr txBox="1">
            <a:spLocks noChangeArrowheads="1"/>
          </p:cNvSpPr>
          <p:nvPr/>
        </p:nvSpPr>
        <p:spPr bwMode="auto">
          <a:xfrm>
            <a:off x="678089" y="1352096"/>
            <a:ext cx="4314825" cy="181588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600" dirty="0"/>
              <a:t>Používají se keramické </a:t>
            </a:r>
            <a:r>
              <a:rPr lang="cs-CZ" sz="1600" b="1" dirty="0"/>
              <a:t>roubíkové</a:t>
            </a:r>
            <a:r>
              <a:rPr lang="cs-CZ" sz="1600" dirty="0"/>
              <a:t> izolátory nebo izolátory </a:t>
            </a:r>
            <a:r>
              <a:rPr lang="cs-CZ" sz="1600" b="1" dirty="0"/>
              <a:t>kladkové. </a:t>
            </a:r>
            <a:r>
              <a:rPr lang="cs-CZ" sz="1600" dirty="0"/>
              <a:t>Jsou v barvě bílé pro fázové vodiče a </a:t>
            </a:r>
            <a:r>
              <a:rPr lang="cs-CZ" sz="1600" dirty="0" smtClean="0"/>
              <a:t>někdy v </a:t>
            </a:r>
            <a:r>
              <a:rPr lang="cs-CZ" sz="1600" dirty="0"/>
              <a:t>barvě hnědé pro vodič PEN. Roubíky jsou vyráběny v délkách 225 a 235 mm se závitem M20. Izolátor je na roubík natmelen pomocí sádry, popřípadě nalisován přes klobouček z měkkého PVC.</a:t>
            </a:r>
            <a:endParaRPr lang="cs-CZ" sz="1600" b="1" dirty="0"/>
          </a:p>
        </p:txBody>
      </p:sp>
      <p:sp>
        <p:nvSpPr>
          <p:cNvPr id="7172" name="Text Box 7"/>
          <p:cNvSpPr txBox="1">
            <a:spLocks noChangeArrowheads="1"/>
          </p:cNvSpPr>
          <p:nvPr/>
        </p:nvSpPr>
        <p:spPr bwMode="auto">
          <a:xfrm>
            <a:off x="592138" y="3140075"/>
            <a:ext cx="3548062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Kladkový izolátor se používá při stavbě sítě s vodiči pod sebou pro upevnění spodních vodičů nebo pro upevnění vodiče veřejného osvětlení.</a:t>
            </a:r>
          </a:p>
        </p:txBody>
      </p:sp>
      <p:sp>
        <p:nvSpPr>
          <p:cNvPr id="7173" name="Text Box 9"/>
          <p:cNvSpPr txBox="1">
            <a:spLocks noChangeArrowheads="1"/>
          </p:cNvSpPr>
          <p:nvPr/>
        </p:nvSpPr>
        <p:spPr bwMode="auto">
          <a:xfrm>
            <a:off x="3834039" y="4419600"/>
            <a:ext cx="4843463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dirty="0"/>
              <a:t>Roubíkové izolátory na válcových roubících se používají pro průběžné upevnění vodičů v přímé trase vedení, na kuželových roubících pak v místech, kde vedení mění svůj směr.</a:t>
            </a:r>
          </a:p>
        </p:txBody>
      </p:sp>
      <p:pic>
        <p:nvPicPr>
          <p:cNvPr id="8" name="Obrázek 7" descr="izolátor4.jpg"/>
          <p:cNvPicPr>
            <a:picLocks noChangeAspect="1"/>
          </p:cNvPicPr>
          <p:nvPr/>
        </p:nvPicPr>
        <p:blipFill>
          <a:blip r:embed="rId2" cstate="print"/>
          <a:srcRect l="4644" t="15112" r="72138" b="29479"/>
          <a:stretch>
            <a:fillRect/>
          </a:stretch>
        </p:blipFill>
        <p:spPr>
          <a:xfrm>
            <a:off x="5105017" y="1620021"/>
            <a:ext cx="1252240" cy="1377463"/>
          </a:xfrm>
          <a:prstGeom prst="rect">
            <a:avLst/>
          </a:prstGeom>
        </p:spPr>
      </p:pic>
      <p:pic>
        <p:nvPicPr>
          <p:cNvPr id="9" name="Obrázek 8" descr="izolátor5.jpg"/>
          <p:cNvPicPr>
            <a:picLocks noChangeAspect="1"/>
          </p:cNvPicPr>
          <p:nvPr/>
        </p:nvPicPr>
        <p:blipFill>
          <a:blip r:embed="rId3" cstate="print"/>
          <a:srcRect r="66253" b="34888"/>
          <a:stretch>
            <a:fillRect/>
          </a:stretch>
        </p:blipFill>
        <p:spPr>
          <a:xfrm>
            <a:off x="6752161" y="1650132"/>
            <a:ext cx="1429025" cy="127086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517243" y="2828471"/>
            <a:ext cx="2345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800" dirty="0" smtClean="0"/>
              <a:t>a)                              b)</a:t>
            </a:r>
            <a:endParaRPr lang="cs-CZ" sz="1800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2170111" y="3909333"/>
            <a:ext cx="1139371" cy="2716892"/>
            <a:chOff x="2203298" y="3749992"/>
            <a:chExt cx="1130300" cy="2882277"/>
          </a:xfrm>
        </p:grpSpPr>
        <p:pic>
          <p:nvPicPr>
            <p:cNvPr id="20" name="Obrázek 19" descr="izolátor4.jpg"/>
            <p:cNvPicPr>
              <a:picLocks noChangeAspect="1"/>
            </p:cNvPicPr>
            <p:nvPr/>
          </p:nvPicPr>
          <p:blipFill>
            <a:blip r:embed="rId2" cstate="print"/>
            <a:srcRect l="4644" t="15112" r="72138" b="29479"/>
            <a:stretch>
              <a:fillRect/>
            </a:stretch>
          </p:blipFill>
          <p:spPr>
            <a:xfrm>
              <a:off x="2252960" y="3749992"/>
              <a:ext cx="998240" cy="1098063"/>
            </a:xfrm>
            <a:prstGeom prst="rect">
              <a:avLst/>
            </a:prstGeom>
          </p:spPr>
        </p:pic>
        <p:pic>
          <p:nvPicPr>
            <p:cNvPr id="18" name="Obrázek 17" descr="izolátor5.jpg"/>
            <p:cNvPicPr>
              <a:picLocks noChangeAspect="1"/>
            </p:cNvPicPr>
            <p:nvPr/>
          </p:nvPicPr>
          <p:blipFill>
            <a:blip r:embed="rId3" cstate="print"/>
            <a:srcRect r="66253" b="34888"/>
            <a:stretch>
              <a:fillRect/>
            </a:stretch>
          </p:blipFill>
          <p:spPr>
            <a:xfrm rot="10800000">
              <a:off x="2203298" y="5627065"/>
              <a:ext cx="1130300" cy="1005204"/>
            </a:xfrm>
            <a:prstGeom prst="rect">
              <a:avLst/>
            </a:prstGeom>
          </p:spPr>
        </p:pic>
        <p:sp>
          <p:nvSpPr>
            <p:cNvPr id="16" name="Obdélník 15"/>
            <p:cNvSpPr/>
            <p:nvPr/>
          </p:nvSpPr>
          <p:spPr>
            <a:xfrm>
              <a:off x="2681288" y="4826001"/>
              <a:ext cx="158255" cy="71014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5" name="Skupina 14"/>
            <p:cNvGrpSpPr/>
            <p:nvPr/>
          </p:nvGrpSpPr>
          <p:grpSpPr>
            <a:xfrm>
              <a:off x="2409371" y="4800600"/>
              <a:ext cx="580572" cy="762000"/>
              <a:chOff x="2108200" y="4546600"/>
              <a:chExt cx="812800" cy="1130300"/>
            </a:xfrm>
            <a:solidFill>
              <a:schemeClr val="tx1">
                <a:lumMod val="50000"/>
                <a:lumOff val="50000"/>
              </a:schemeClr>
            </a:solidFill>
          </p:grpSpPr>
          <p:sp>
            <p:nvSpPr>
              <p:cNvPr id="12" name="Pravoúhlý trojúhelník 11"/>
              <p:cNvSpPr/>
              <p:nvPr/>
            </p:nvSpPr>
            <p:spPr>
              <a:xfrm rot="16200000" flipH="1">
                <a:off x="2390775" y="4264025"/>
                <a:ext cx="215900" cy="781050"/>
              </a:xfrm>
              <a:prstGeom prst="rt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bdélník 12"/>
              <p:cNvSpPr/>
              <p:nvPr/>
            </p:nvSpPr>
            <p:spPr>
              <a:xfrm>
                <a:off x="2781300" y="4559300"/>
                <a:ext cx="139700" cy="11176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Pravoúhlý trojúhelník 13"/>
              <p:cNvSpPr/>
              <p:nvPr/>
            </p:nvSpPr>
            <p:spPr>
              <a:xfrm rot="16200000">
                <a:off x="2390775" y="5165725"/>
                <a:ext cx="241300" cy="781050"/>
              </a:xfrm>
              <a:prstGeom prst="rt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7" name="Obdélník 16"/>
            <p:cNvSpPr/>
            <p:nvPr/>
          </p:nvSpPr>
          <p:spPr>
            <a:xfrm>
              <a:off x="2692400" y="5576889"/>
              <a:ext cx="146050" cy="220053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Lichoběžník 18"/>
            <p:cNvSpPr/>
            <p:nvPr/>
          </p:nvSpPr>
          <p:spPr>
            <a:xfrm>
              <a:off x="2662351" y="4645314"/>
              <a:ext cx="177800" cy="165101"/>
            </a:xfrm>
            <a:prstGeom prst="trapezoid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Zaoblený obdélník 20"/>
            <p:cNvSpPr/>
            <p:nvPr/>
          </p:nvSpPr>
          <p:spPr>
            <a:xfrm>
              <a:off x="2569369" y="5567790"/>
              <a:ext cx="116115" cy="217715"/>
            </a:xfrm>
            <a:prstGeom prst="roundRect">
              <a:avLst/>
            </a:prstGeom>
            <a:solidFill>
              <a:schemeClr val="bg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Zaoblený obdélník 21"/>
            <p:cNvSpPr/>
            <p:nvPr/>
          </p:nvSpPr>
          <p:spPr>
            <a:xfrm>
              <a:off x="2852056" y="5570637"/>
              <a:ext cx="116115" cy="217715"/>
            </a:xfrm>
            <a:prstGeom prst="roundRect">
              <a:avLst/>
            </a:prstGeom>
            <a:solidFill>
              <a:schemeClr val="bg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4" name="Obdélník 23"/>
          <p:cNvSpPr/>
          <p:nvPr/>
        </p:nvSpPr>
        <p:spPr>
          <a:xfrm>
            <a:off x="665278" y="3186720"/>
            <a:ext cx="8098972" cy="34544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Do pracovních listů napište názvy izolátorů na obrázcích a), b)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Kde se používá kladkový izolátor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>
                <a:solidFill>
                  <a:schemeClr val="tx1"/>
                </a:solidFill>
              </a:rPr>
              <a:t>Nakreslete uspořádání roubíkového a kladkového izolátoru na jedné konzole a popište jak jsou oba izolátory používány, včetně způsobu upevnění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5" name="Tlačítko akce: Dopředu nebo Další 24">
            <a:hlinkClick r:id="" action="ppaction://hlinkshowjump?jump=nextslide" highlightClick="1"/>
          </p:cNvPr>
          <p:cNvSpPr/>
          <p:nvPr/>
        </p:nvSpPr>
        <p:spPr>
          <a:xfrm>
            <a:off x="464457" y="6313714"/>
            <a:ext cx="478972" cy="333829"/>
          </a:xfrm>
          <a:prstGeom prst="actionButtonForwardNex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684213" y="476250"/>
            <a:ext cx="7772400" cy="587375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3600" smtClean="0"/>
              <a:t>Montáž vedení - stožáry</a:t>
            </a:r>
          </a:p>
        </p:txBody>
      </p:sp>
      <p:sp>
        <p:nvSpPr>
          <p:cNvPr id="8196" name="Text Box 7"/>
          <p:cNvSpPr txBox="1">
            <a:spLocks noChangeArrowheads="1"/>
          </p:cNvSpPr>
          <p:nvPr/>
        </p:nvSpPr>
        <p:spPr bwMode="auto">
          <a:xfrm>
            <a:off x="3759200" y="1266825"/>
            <a:ext cx="4700588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Výroba betonové směsi</a:t>
            </a:r>
            <a:r>
              <a:rPr lang="cs-CZ" dirty="0"/>
              <a:t> – směs cementu, hrubého a drobného kameniva a vody.</a:t>
            </a:r>
          </a:p>
          <a:p>
            <a:r>
              <a:rPr lang="cs-CZ" dirty="0"/>
              <a:t>Betonové základy se musí provádět kvalitně, při vyklonění stožárů z trasy dochází ke zvětšení průhybů</a:t>
            </a:r>
          </a:p>
        </p:txBody>
      </p:sp>
      <p:graphicFrame>
        <p:nvGraphicFramePr>
          <p:cNvPr id="8247" name="Group 55"/>
          <p:cNvGraphicFramePr>
            <a:graphicFrameLocks noGrp="1"/>
          </p:cNvGraphicFramePr>
          <p:nvPr/>
        </p:nvGraphicFramePr>
        <p:xfrm>
          <a:off x="3708400" y="2349500"/>
          <a:ext cx="4751388" cy="1439863"/>
        </p:xfrm>
        <a:graphic>
          <a:graphicData uri="http://schemas.openxmlformats.org/drawingml/2006/table">
            <a:tbl>
              <a:tblPr/>
              <a:tblGrid>
                <a:gridCol w="863600"/>
                <a:gridCol w="792163"/>
                <a:gridCol w="649287"/>
                <a:gridCol w="766763"/>
                <a:gridCol w="887412"/>
                <a:gridCol w="792163"/>
              </a:tblGrid>
              <a:tr h="566738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Orientační hodnoty obsahu nádob pro měření objemových dílů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Plná lopata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Kbelík   á 10l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Kolečko á 60l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Litrů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</a:t>
                      </a:r>
                      <a:r>
                        <a:rPr kumimoji="0" lang="cs-CZ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7312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 až 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10 až 15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170 až 250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 až 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10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60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1 000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-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0,01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0,06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1,00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219" name="Text Box 56"/>
          <p:cNvSpPr txBox="1">
            <a:spLocks noChangeArrowheads="1"/>
          </p:cNvSpPr>
          <p:nvPr/>
        </p:nvSpPr>
        <p:spPr bwMode="auto">
          <a:xfrm>
            <a:off x="3635375" y="3860800"/>
            <a:ext cx="4843463" cy="88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Základy se navrhují podle únosnosti základové půdy a podle vrcholového namáhání sloupu.</a:t>
            </a:r>
          </a:p>
          <a:p>
            <a:pPr>
              <a:buFontTx/>
              <a:buChar char="•"/>
            </a:pPr>
            <a:r>
              <a:rPr lang="cs-CZ" sz="1200" i="1" dirty="0"/>
              <a:t>Prstencový základ se dělá ve vrtané jámě o průměru 550 nebo 800 mm. Nejprve se na jejím dně vybetonuje deska o síle 10 cm</a:t>
            </a:r>
          </a:p>
        </p:txBody>
      </p:sp>
      <p:sp>
        <p:nvSpPr>
          <p:cNvPr id="8220" name="Text Box 57"/>
          <p:cNvSpPr txBox="1">
            <a:spLocks noChangeArrowheads="1"/>
          </p:cNvSpPr>
          <p:nvPr/>
        </p:nvSpPr>
        <p:spPr bwMode="auto">
          <a:xfrm>
            <a:off x="971550" y="4724400"/>
            <a:ext cx="7653338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1200" i="1"/>
              <a:t>Do desky se usadí sloup a deska se dobetonuje na sílu 30 cm. Beton se udusá a jáma se dohází zeminou do výše asi 60 cm</a:t>
            </a:r>
          </a:p>
          <a:p>
            <a:pPr>
              <a:buFontTx/>
              <a:buChar char="•"/>
            </a:pPr>
            <a:r>
              <a:rPr lang="cs-CZ" sz="1200" i="1"/>
              <a:t>Potom se vybetonuje deska o síle asi 40 cm, zbylých 20 cm se dohází zeminou a opět udusá.</a:t>
            </a:r>
          </a:p>
          <a:p>
            <a:pPr>
              <a:buFontTx/>
              <a:buChar char="•"/>
            </a:pPr>
            <a:r>
              <a:rPr lang="cs-CZ" sz="1200" i="1"/>
              <a:t>Válcový základ se buduje také ve vrtané jámě, vybetonuje se však celá jáma s usazeným sloupem, 20 cm pod povrchem se dohází zeminou</a:t>
            </a:r>
          </a:p>
          <a:p>
            <a:pPr>
              <a:buFontTx/>
              <a:buChar char="•"/>
            </a:pPr>
            <a:r>
              <a:rPr lang="cs-CZ" sz="1200" i="1"/>
              <a:t>Deskový základ – jako prstencový: jáma kopaná ručně nebo strojem – 30 cm zabetonovaná deska, po 60 cm pod povrchem dusaná zemina, bednění 40 cm se vyplní betonem, 20 cm se dohází zeminou a udusá</a:t>
            </a:r>
          </a:p>
          <a:p>
            <a:pPr>
              <a:buFontTx/>
              <a:buChar char="•"/>
            </a:pPr>
            <a:r>
              <a:rPr lang="cs-CZ" sz="1200" i="1"/>
              <a:t>Hranolový základ – rozebíratelná kovová forma vyplněná betonem do ručně nebo strojně kopané jámy. </a:t>
            </a:r>
          </a:p>
        </p:txBody>
      </p:sp>
      <p:grpSp>
        <p:nvGrpSpPr>
          <p:cNvPr id="35" name="Skupina 34"/>
          <p:cNvGrpSpPr/>
          <p:nvPr/>
        </p:nvGrpSpPr>
        <p:grpSpPr>
          <a:xfrm>
            <a:off x="1063398" y="1364345"/>
            <a:ext cx="1830545" cy="3120569"/>
            <a:chOff x="1063398" y="1364345"/>
            <a:chExt cx="1830545" cy="3120569"/>
          </a:xfrm>
        </p:grpSpPr>
        <p:sp>
          <p:nvSpPr>
            <p:cNvPr id="12" name="Obdélník 11"/>
            <p:cNvSpPr/>
            <p:nvPr/>
          </p:nvSpPr>
          <p:spPr>
            <a:xfrm>
              <a:off x="1309351" y="2283473"/>
              <a:ext cx="1086294" cy="174780"/>
            </a:xfrm>
            <a:prstGeom prst="rect">
              <a:avLst/>
            </a:prstGeom>
            <a:blipFill>
              <a:blip r:embed="rId2" cstate="print"/>
              <a:tile tx="0" ty="0" sx="100000" sy="100000" flip="none" algn="tl"/>
            </a:blip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309350" y="2463891"/>
              <a:ext cx="1090949" cy="531722"/>
            </a:xfrm>
            <a:prstGeom prst="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309351" y="2995613"/>
              <a:ext cx="1090949" cy="968019"/>
            </a:xfrm>
            <a:prstGeom prst="rect">
              <a:avLst/>
            </a:prstGeom>
            <a:blipFill>
              <a:blip r:embed="rId2" cstate="print"/>
              <a:tile tx="0" ty="0" sx="100000" sy="100000" flip="none" algn="tl"/>
            </a:blip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309351" y="3969270"/>
              <a:ext cx="1086294" cy="219887"/>
            </a:xfrm>
            <a:prstGeom prst="rect">
              <a:avLst/>
            </a:prstGeom>
            <a:blipFill>
              <a:blip r:embed="rId3" cstate="print"/>
              <a:tile tx="0" ty="0" sx="100000" sy="100000" flip="none" algn="tl"/>
            </a:blip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Lichoběžník 7"/>
            <p:cNvSpPr/>
            <p:nvPr/>
          </p:nvSpPr>
          <p:spPr>
            <a:xfrm>
              <a:off x="1478444" y="1928271"/>
              <a:ext cx="758356" cy="2176314"/>
            </a:xfrm>
            <a:prstGeom prst="trapezoid">
              <a:avLst>
                <a:gd name="adj" fmla="val 16892"/>
              </a:avLst>
            </a:prstGeom>
            <a:solidFill>
              <a:schemeClr val="bg2">
                <a:lumMod val="20000"/>
                <a:lumOff val="80000"/>
              </a:schemeClr>
            </a:solidFill>
            <a:ln w="1270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 flipH="1">
              <a:off x="1063398" y="2294749"/>
              <a:ext cx="245953" cy="0"/>
            </a:xfrm>
            <a:prstGeom prst="line">
              <a:avLst/>
            </a:prstGeom>
            <a:ln w="381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flipH="1">
              <a:off x="2395646" y="2294749"/>
              <a:ext cx="245953" cy="0"/>
            </a:xfrm>
            <a:prstGeom prst="line">
              <a:avLst/>
            </a:prstGeom>
            <a:ln w="381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Lichoběžník 17"/>
            <p:cNvSpPr/>
            <p:nvPr/>
          </p:nvSpPr>
          <p:spPr>
            <a:xfrm>
              <a:off x="1673158" y="1527966"/>
              <a:ext cx="358681" cy="315735"/>
            </a:xfrm>
            <a:prstGeom prst="trapezoid">
              <a:avLst>
                <a:gd name="adj" fmla="val 16892"/>
              </a:avLst>
            </a:prstGeom>
            <a:solidFill>
              <a:schemeClr val="bg2">
                <a:lumMod val="20000"/>
                <a:lumOff val="80000"/>
              </a:schemeClr>
            </a:solidFill>
            <a:ln w="1270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ovací čára 19"/>
            <p:cNvCxnSpPr/>
            <p:nvPr/>
          </p:nvCxnSpPr>
          <p:spPr>
            <a:xfrm>
              <a:off x="1852498" y="1364345"/>
              <a:ext cx="15372" cy="2920546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  <a:prstDash val="dashDot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/>
            <p:nvPr/>
          </p:nvSpPr>
          <p:spPr>
            <a:xfrm>
              <a:off x="2540000" y="2119085"/>
              <a:ext cx="353943" cy="2075543"/>
            </a:xfrm>
            <a:prstGeom prst="rect">
              <a:avLst/>
            </a:prstGeom>
            <a:noFill/>
            <a:ln>
              <a:noFill/>
            </a:ln>
          </p:spPr>
          <p:txBody>
            <a:bodyPr vert="vert270" wrap="square" rtlCol="0">
              <a:spAutoFit/>
            </a:bodyPr>
            <a:lstStyle/>
            <a:p>
              <a:r>
                <a:rPr lang="cs-CZ" sz="1100" dirty="0" smtClean="0"/>
                <a:t>300            600              400  200</a:t>
              </a:r>
              <a:endParaRPr lang="cs-CZ" sz="1100" dirty="0"/>
            </a:p>
          </p:txBody>
        </p:sp>
        <p:grpSp>
          <p:nvGrpSpPr>
            <p:cNvPr id="33" name="Skupina 32"/>
            <p:cNvGrpSpPr/>
            <p:nvPr/>
          </p:nvGrpSpPr>
          <p:grpSpPr>
            <a:xfrm>
              <a:off x="2843213" y="2292351"/>
              <a:ext cx="33655" cy="1892527"/>
              <a:chOff x="2843213" y="2292351"/>
              <a:chExt cx="33655" cy="1892527"/>
            </a:xfrm>
          </p:grpSpPr>
          <p:cxnSp>
            <p:nvCxnSpPr>
              <p:cNvPr id="22" name="Přímá spojovací šipka 21"/>
              <p:cNvCxnSpPr/>
              <p:nvPr/>
            </p:nvCxnSpPr>
            <p:spPr>
              <a:xfrm>
                <a:off x="2873058" y="3957615"/>
                <a:ext cx="0" cy="227263"/>
              </a:xfrm>
              <a:prstGeom prst="straightConnector1">
                <a:avLst/>
              </a:prstGeom>
              <a:ln>
                <a:solidFill>
                  <a:schemeClr val="bg2">
                    <a:lumMod val="75000"/>
                  </a:schemeClr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šipka 22"/>
              <p:cNvCxnSpPr/>
              <p:nvPr/>
            </p:nvCxnSpPr>
            <p:spPr>
              <a:xfrm>
                <a:off x="2852738" y="2981325"/>
                <a:ext cx="24130" cy="982889"/>
              </a:xfrm>
              <a:prstGeom prst="straightConnector1">
                <a:avLst/>
              </a:prstGeom>
              <a:ln>
                <a:solidFill>
                  <a:schemeClr val="bg2">
                    <a:lumMod val="75000"/>
                  </a:schemeClr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šipka 25"/>
              <p:cNvCxnSpPr/>
              <p:nvPr/>
            </p:nvCxnSpPr>
            <p:spPr>
              <a:xfrm>
                <a:off x="2843213" y="2524125"/>
                <a:ext cx="9525" cy="471488"/>
              </a:xfrm>
              <a:prstGeom prst="straightConnector1">
                <a:avLst/>
              </a:prstGeom>
              <a:ln>
                <a:solidFill>
                  <a:schemeClr val="bg2">
                    <a:lumMod val="75000"/>
                  </a:schemeClr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šipka 33"/>
              <p:cNvCxnSpPr/>
              <p:nvPr/>
            </p:nvCxnSpPr>
            <p:spPr>
              <a:xfrm flipV="1">
                <a:off x="2844573" y="2292351"/>
                <a:ext cx="0" cy="232228"/>
              </a:xfrm>
              <a:prstGeom prst="straightConnector1">
                <a:avLst/>
              </a:prstGeom>
              <a:ln>
                <a:solidFill>
                  <a:schemeClr val="bg2">
                    <a:lumMod val="75000"/>
                  </a:schemeClr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6" name="Přímá spojovací šipka 35"/>
            <p:cNvCxnSpPr/>
            <p:nvPr/>
          </p:nvCxnSpPr>
          <p:spPr>
            <a:xfrm>
              <a:off x="1320800" y="4484914"/>
              <a:ext cx="1074057" cy="0"/>
            </a:xfrm>
            <a:prstGeom prst="straightConnector1">
              <a:avLst/>
            </a:prstGeom>
            <a:ln>
              <a:solidFill>
                <a:schemeClr val="bg2">
                  <a:lumMod val="75000"/>
                </a:schemeClr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TextovéPole 36"/>
          <p:cNvSpPr txBox="1"/>
          <p:nvPr/>
        </p:nvSpPr>
        <p:spPr>
          <a:xfrm>
            <a:off x="1712685" y="4252686"/>
            <a:ext cx="39626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550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750223" y="4390571"/>
            <a:ext cx="7750628" cy="2133600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Popište technologický postup při betonování prstencového základu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Jaké další typy základů při stavění venkovního vedení znáš?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9" name="Tlačítko akce: Dopředu nebo Další 38">
            <a:hlinkClick r:id="" action="ppaction://hlinkshowjump?jump=nextslide" highlightClick="1"/>
          </p:cNvPr>
          <p:cNvSpPr/>
          <p:nvPr/>
        </p:nvSpPr>
        <p:spPr>
          <a:xfrm>
            <a:off x="464457" y="6313714"/>
            <a:ext cx="478972" cy="333829"/>
          </a:xfrm>
          <a:prstGeom prst="actionButtonForwardNex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60350"/>
            <a:ext cx="7772400" cy="515938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cs-CZ" sz="3600" smtClean="0"/>
              <a:t>Montáž vedení - vodiče</a:t>
            </a:r>
          </a:p>
        </p:txBody>
      </p:sp>
      <p:sp>
        <p:nvSpPr>
          <p:cNvPr id="9221" name="Text Box 10"/>
          <p:cNvSpPr txBox="1">
            <a:spLocks noChangeArrowheads="1"/>
          </p:cNvSpPr>
          <p:nvPr/>
        </p:nvSpPr>
        <p:spPr bwMode="auto">
          <a:xfrm>
            <a:off x="900113" y="4868863"/>
            <a:ext cx="3657373" cy="1323439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600" b="1" dirty="0"/>
              <a:t>Dvojitý křížový vaz</a:t>
            </a:r>
            <a:r>
              <a:rPr lang="cs-CZ" sz="1600" dirty="0"/>
              <a:t> se používá jako průběžný vaz na vodičích </a:t>
            </a:r>
            <a:r>
              <a:rPr lang="cs-CZ" sz="1600" dirty="0" err="1"/>
              <a:t>AlFe</a:t>
            </a:r>
            <a:r>
              <a:rPr lang="cs-CZ" sz="1600" dirty="0"/>
              <a:t> 25/4 a 42/7. U vodiče </a:t>
            </a:r>
            <a:r>
              <a:rPr lang="cs-CZ" sz="1600" dirty="0" err="1"/>
              <a:t>AlFe</a:t>
            </a:r>
            <a:r>
              <a:rPr lang="cs-CZ" sz="1600" dirty="0"/>
              <a:t> 70/11 jej už nelze považovat za dostatečně pevný a spolehlivý. Vázací drát má průřez 4 mm</a:t>
            </a:r>
            <a:r>
              <a:rPr lang="cs-CZ" sz="1600" baseline="30000" dirty="0"/>
              <a:t>2</a:t>
            </a:r>
            <a:endParaRPr lang="cs-CZ" sz="1600" dirty="0"/>
          </a:p>
        </p:txBody>
      </p:sp>
      <p:sp>
        <p:nvSpPr>
          <p:cNvPr id="9222" name="Text Box 11"/>
          <p:cNvSpPr txBox="1">
            <a:spLocks noChangeArrowheads="1"/>
          </p:cNvSpPr>
          <p:nvPr/>
        </p:nvSpPr>
        <p:spPr bwMode="auto">
          <a:xfrm>
            <a:off x="4992916" y="4854348"/>
            <a:ext cx="3556906" cy="1323439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600" b="1" dirty="0"/>
              <a:t>Třmenový vaz</a:t>
            </a:r>
            <a:r>
              <a:rPr lang="cs-CZ" sz="1600" dirty="0"/>
              <a:t> se používá u vodičů </a:t>
            </a:r>
            <a:r>
              <a:rPr lang="cs-CZ" sz="1600" dirty="0" err="1"/>
              <a:t>AlFe</a:t>
            </a:r>
            <a:r>
              <a:rPr lang="cs-CZ" sz="1600" dirty="0"/>
              <a:t> 70/11. V rovině se vodič uvazuje na vnitřní stranu izolátoru, v lomech pak tak, aby se vodič opíral o izolátor. Vázací drát má průřez 6 mm</a:t>
            </a:r>
            <a:r>
              <a:rPr lang="cs-CZ" sz="1600" baseline="30000" dirty="0"/>
              <a:t>2</a:t>
            </a:r>
          </a:p>
        </p:txBody>
      </p:sp>
      <p:sp>
        <p:nvSpPr>
          <p:cNvPr id="9223" name="Text Box 12"/>
          <p:cNvSpPr txBox="1">
            <a:spLocks noChangeArrowheads="1"/>
          </p:cNvSpPr>
          <p:nvPr/>
        </p:nvSpPr>
        <p:spPr bwMode="auto">
          <a:xfrm>
            <a:off x="5416550" y="1123950"/>
            <a:ext cx="3332163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Tažení vodičů</a:t>
            </a:r>
            <a:r>
              <a:rPr lang="cs-CZ"/>
              <a:t> – provádí se ručně nebo traktorem. K jednotlivým sloupům se rozvezou žebříky a kladky. Na začátku vedení se pak připraví vodiče. Jsou-li vodiče ve svazcích, naloží se na „káču“, ze které se pak </a:t>
            </a:r>
            <a:r>
              <a:rPr lang="cs-CZ" b="1"/>
              <a:t>odvíjí shora</a:t>
            </a:r>
            <a:r>
              <a:rPr lang="cs-CZ"/>
              <a:t>. Je-li vodič na bubnu, zvedne se tak, aby stál v rovině, brzdí se prknem nebo trámem.</a:t>
            </a:r>
          </a:p>
          <a:p>
            <a:r>
              <a:rPr lang="cs-CZ"/>
              <a:t>Několik metrů za prvním sloupem se tažení zastaví a vodič s kladkou se vytáhne provazem nahoru a zavěsí se na konzolu. Takto se postupuje až ke koncovému bodu, kde se vodič ukončí vazem nebo svorkou.</a:t>
            </a:r>
          </a:p>
          <a:p>
            <a:r>
              <a:rPr lang="cs-CZ"/>
              <a:t>Při poškození vodiče a vystřižení vadné části je možno vodič spojit vrubovou spojkou.</a:t>
            </a:r>
            <a:endParaRPr lang="cs-CZ" b="1"/>
          </a:p>
        </p:txBody>
      </p:sp>
      <p:grpSp>
        <p:nvGrpSpPr>
          <p:cNvPr id="58" name="Skupina 57"/>
          <p:cNvGrpSpPr/>
          <p:nvPr/>
        </p:nvGrpSpPr>
        <p:grpSpPr>
          <a:xfrm>
            <a:off x="2433659" y="1589344"/>
            <a:ext cx="2443141" cy="1502198"/>
            <a:chOff x="4581773" y="1268562"/>
            <a:chExt cx="4251325" cy="2476748"/>
          </a:xfrm>
        </p:grpSpPr>
        <p:sp>
          <p:nvSpPr>
            <p:cNvPr id="10" name="Rectangle 22"/>
            <p:cNvSpPr>
              <a:spLocks noChangeArrowheads="1"/>
            </p:cNvSpPr>
            <p:nvPr/>
          </p:nvSpPr>
          <p:spPr bwMode="auto">
            <a:xfrm>
              <a:off x="4581773" y="2995762"/>
              <a:ext cx="3743325" cy="21590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4653210" y="2924324"/>
              <a:ext cx="3600450" cy="7143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" name="AutoShape 12"/>
            <p:cNvSpPr>
              <a:spLocks noChangeArrowheads="1"/>
            </p:cNvSpPr>
            <p:nvPr/>
          </p:nvSpPr>
          <p:spPr bwMode="auto">
            <a:xfrm>
              <a:off x="4869110" y="2995762"/>
              <a:ext cx="288925" cy="215900"/>
            </a:xfrm>
            <a:prstGeom prst="parallelogram">
              <a:avLst>
                <a:gd name="adj" fmla="val 33456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" name="AutoShape 13"/>
            <p:cNvSpPr>
              <a:spLocks noChangeArrowheads="1"/>
            </p:cNvSpPr>
            <p:nvPr/>
          </p:nvSpPr>
          <p:spPr bwMode="auto">
            <a:xfrm>
              <a:off x="5156448" y="2995762"/>
              <a:ext cx="288925" cy="215900"/>
            </a:xfrm>
            <a:prstGeom prst="parallelogram">
              <a:avLst>
                <a:gd name="adj" fmla="val 33456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" name="AutoShape 14"/>
            <p:cNvSpPr>
              <a:spLocks noChangeArrowheads="1"/>
            </p:cNvSpPr>
            <p:nvPr/>
          </p:nvSpPr>
          <p:spPr bwMode="auto">
            <a:xfrm>
              <a:off x="5445373" y="2995762"/>
              <a:ext cx="288925" cy="215900"/>
            </a:xfrm>
            <a:prstGeom prst="parallelogram">
              <a:avLst>
                <a:gd name="adj" fmla="val 33456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" name="AutoShape 15"/>
            <p:cNvSpPr>
              <a:spLocks noChangeArrowheads="1"/>
            </p:cNvSpPr>
            <p:nvPr/>
          </p:nvSpPr>
          <p:spPr bwMode="auto">
            <a:xfrm>
              <a:off x="5732710" y="2995762"/>
              <a:ext cx="288925" cy="215900"/>
            </a:xfrm>
            <a:prstGeom prst="parallelogram">
              <a:avLst>
                <a:gd name="adj" fmla="val 33456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" name="AutoShape 16"/>
            <p:cNvSpPr>
              <a:spLocks noChangeArrowheads="1"/>
            </p:cNvSpPr>
            <p:nvPr/>
          </p:nvSpPr>
          <p:spPr bwMode="auto">
            <a:xfrm>
              <a:off x="6021635" y="2995762"/>
              <a:ext cx="288925" cy="215900"/>
            </a:xfrm>
            <a:prstGeom prst="parallelogram">
              <a:avLst>
                <a:gd name="adj" fmla="val 33456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" name="AutoShape 17"/>
            <p:cNvSpPr>
              <a:spLocks noChangeArrowheads="1"/>
            </p:cNvSpPr>
            <p:nvPr/>
          </p:nvSpPr>
          <p:spPr bwMode="auto">
            <a:xfrm>
              <a:off x="6308973" y="2995762"/>
              <a:ext cx="288925" cy="215900"/>
            </a:xfrm>
            <a:prstGeom prst="parallelogram">
              <a:avLst>
                <a:gd name="adj" fmla="val 33456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" name="AutoShape 18"/>
            <p:cNvSpPr>
              <a:spLocks noChangeArrowheads="1"/>
            </p:cNvSpPr>
            <p:nvPr/>
          </p:nvSpPr>
          <p:spPr bwMode="auto">
            <a:xfrm>
              <a:off x="6597898" y="2995762"/>
              <a:ext cx="288925" cy="215900"/>
            </a:xfrm>
            <a:prstGeom prst="parallelogram">
              <a:avLst>
                <a:gd name="adj" fmla="val 33456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" name="AutoShape 19"/>
            <p:cNvSpPr>
              <a:spLocks noChangeArrowheads="1"/>
            </p:cNvSpPr>
            <p:nvPr/>
          </p:nvSpPr>
          <p:spPr bwMode="auto">
            <a:xfrm>
              <a:off x="6885235" y="2995762"/>
              <a:ext cx="288925" cy="215900"/>
            </a:xfrm>
            <a:prstGeom prst="parallelogram">
              <a:avLst>
                <a:gd name="adj" fmla="val 33456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" name="AutoShape 20"/>
            <p:cNvSpPr>
              <a:spLocks noChangeArrowheads="1"/>
            </p:cNvSpPr>
            <p:nvPr/>
          </p:nvSpPr>
          <p:spPr bwMode="auto">
            <a:xfrm>
              <a:off x="7174160" y="2995762"/>
              <a:ext cx="288925" cy="215900"/>
            </a:xfrm>
            <a:prstGeom prst="parallelogram">
              <a:avLst>
                <a:gd name="adj" fmla="val 33456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1" name="AutoShape 21"/>
            <p:cNvSpPr>
              <a:spLocks noChangeArrowheads="1"/>
            </p:cNvSpPr>
            <p:nvPr/>
          </p:nvSpPr>
          <p:spPr bwMode="auto">
            <a:xfrm>
              <a:off x="7461498" y="2995762"/>
              <a:ext cx="288925" cy="215900"/>
            </a:xfrm>
            <a:prstGeom prst="parallelogram">
              <a:avLst>
                <a:gd name="adj" fmla="val 33456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22" name="Group 25"/>
            <p:cNvGrpSpPr>
              <a:grpSpLocks/>
            </p:cNvGrpSpPr>
            <p:nvPr/>
          </p:nvGrpSpPr>
          <p:grpSpPr bwMode="auto">
            <a:xfrm>
              <a:off x="5004048" y="1844824"/>
              <a:ext cx="2974975" cy="1154113"/>
              <a:chOff x="697" y="1344"/>
              <a:chExt cx="1874" cy="727"/>
            </a:xfrm>
          </p:grpSpPr>
          <p:grpSp>
            <p:nvGrpSpPr>
              <p:cNvPr id="23" name="Group 10"/>
              <p:cNvGrpSpPr>
                <a:grpSpLocks/>
              </p:cNvGrpSpPr>
              <p:nvPr/>
            </p:nvGrpSpPr>
            <p:grpSpPr bwMode="auto">
              <a:xfrm>
                <a:off x="793" y="1344"/>
                <a:ext cx="1476" cy="703"/>
                <a:chOff x="748" y="1298"/>
                <a:chExt cx="1572" cy="695"/>
              </a:xfrm>
            </p:grpSpPr>
            <p:sp>
              <p:nvSpPr>
                <p:cNvPr id="26" name="Arc 6"/>
                <p:cNvSpPr>
                  <a:spLocks/>
                </p:cNvSpPr>
                <p:nvPr/>
              </p:nvSpPr>
              <p:spPr bwMode="auto">
                <a:xfrm rot="9254513">
                  <a:off x="2002" y="1578"/>
                  <a:ext cx="318" cy="390"/>
                </a:xfrm>
                <a:custGeom>
                  <a:avLst/>
                  <a:gdLst>
                    <a:gd name="G0" fmla="+- 0 0 0"/>
                    <a:gd name="G1" fmla="+- 20023 0 0"/>
                    <a:gd name="G2" fmla="+- 21600 0 0"/>
                    <a:gd name="T0" fmla="*/ 8103 w 21600"/>
                    <a:gd name="T1" fmla="*/ 0 h 26533"/>
                    <a:gd name="T2" fmla="*/ 20596 w 21600"/>
                    <a:gd name="T3" fmla="*/ 26533 h 26533"/>
                    <a:gd name="T4" fmla="*/ 0 w 21600"/>
                    <a:gd name="T5" fmla="*/ 20023 h 2653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6533" fill="none" extrusionOk="0">
                      <a:moveTo>
                        <a:pt x="8102" y="0"/>
                      </a:moveTo>
                      <a:cubicBezTo>
                        <a:pt x="16260" y="3301"/>
                        <a:pt x="21600" y="11222"/>
                        <a:pt x="21600" y="20023"/>
                      </a:cubicBezTo>
                      <a:cubicBezTo>
                        <a:pt x="21600" y="22231"/>
                        <a:pt x="21261" y="24427"/>
                        <a:pt x="20595" y="26532"/>
                      </a:cubicBezTo>
                    </a:path>
                    <a:path w="21600" h="26533" stroke="0" extrusionOk="0">
                      <a:moveTo>
                        <a:pt x="8102" y="0"/>
                      </a:moveTo>
                      <a:cubicBezTo>
                        <a:pt x="16260" y="3301"/>
                        <a:pt x="21600" y="11222"/>
                        <a:pt x="21600" y="20023"/>
                      </a:cubicBezTo>
                      <a:cubicBezTo>
                        <a:pt x="21600" y="22231"/>
                        <a:pt x="21261" y="24427"/>
                        <a:pt x="20595" y="26532"/>
                      </a:cubicBezTo>
                      <a:lnTo>
                        <a:pt x="0" y="20023"/>
                      </a:lnTo>
                      <a:close/>
                    </a:path>
                  </a:pathLst>
                </a:custGeom>
                <a:noFill/>
                <a:ln w="76200">
                  <a:solidFill>
                    <a:schemeClr val="bg2">
                      <a:lumMod val="50000"/>
                    </a:schemeClr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7" name="Arc 7"/>
                <p:cNvSpPr>
                  <a:spLocks/>
                </p:cNvSpPr>
                <p:nvPr/>
              </p:nvSpPr>
              <p:spPr bwMode="auto">
                <a:xfrm rot="824973" flipV="1">
                  <a:off x="748" y="1616"/>
                  <a:ext cx="408" cy="377"/>
                </a:xfrm>
                <a:custGeom>
                  <a:avLst/>
                  <a:gdLst>
                    <a:gd name="G0" fmla="+- 0 0 0"/>
                    <a:gd name="G1" fmla="+- 20023 0 0"/>
                    <a:gd name="G2" fmla="+- 21600 0 0"/>
                    <a:gd name="T0" fmla="*/ 8103 w 21600"/>
                    <a:gd name="T1" fmla="*/ 0 h 25654"/>
                    <a:gd name="T2" fmla="*/ 20853 w 21600"/>
                    <a:gd name="T3" fmla="*/ 25654 h 25654"/>
                    <a:gd name="T4" fmla="*/ 0 w 21600"/>
                    <a:gd name="T5" fmla="*/ 20023 h 256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1600" h="25654" fill="none" extrusionOk="0">
                      <a:moveTo>
                        <a:pt x="8102" y="0"/>
                      </a:moveTo>
                      <a:cubicBezTo>
                        <a:pt x="16260" y="3301"/>
                        <a:pt x="21600" y="11222"/>
                        <a:pt x="21600" y="20023"/>
                      </a:cubicBezTo>
                      <a:cubicBezTo>
                        <a:pt x="21600" y="21924"/>
                        <a:pt x="21348" y="23818"/>
                        <a:pt x="20853" y="25654"/>
                      </a:cubicBezTo>
                    </a:path>
                    <a:path w="21600" h="25654" stroke="0" extrusionOk="0">
                      <a:moveTo>
                        <a:pt x="8102" y="0"/>
                      </a:moveTo>
                      <a:cubicBezTo>
                        <a:pt x="16260" y="3301"/>
                        <a:pt x="21600" y="11222"/>
                        <a:pt x="21600" y="20023"/>
                      </a:cubicBezTo>
                      <a:cubicBezTo>
                        <a:pt x="21600" y="21924"/>
                        <a:pt x="21348" y="23818"/>
                        <a:pt x="20853" y="25654"/>
                      </a:cubicBezTo>
                      <a:lnTo>
                        <a:pt x="0" y="20023"/>
                      </a:lnTo>
                      <a:close/>
                    </a:path>
                  </a:pathLst>
                </a:custGeom>
                <a:noFill/>
                <a:ln w="76200">
                  <a:solidFill>
                    <a:schemeClr val="bg2">
                      <a:lumMod val="50000"/>
                    </a:schemeClr>
                  </a:solidFill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28" name="AutoShape 9"/>
                <p:cNvSpPr>
                  <a:spLocks noChangeArrowheads="1"/>
                </p:cNvSpPr>
                <p:nvPr/>
              </p:nvSpPr>
              <p:spPr bwMode="auto">
                <a:xfrm>
                  <a:off x="1156" y="1298"/>
                  <a:ext cx="816" cy="681"/>
                </a:xfrm>
                <a:custGeom>
                  <a:avLst/>
                  <a:gdLst>
                    <a:gd name="G0" fmla="+- 9487 0 0"/>
                    <a:gd name="G1" fmla="+- 11589381 0 0"/>
                    <a:gd name="G2" fmla="+- 0 0 11589381"/>
                    <a:gd name="T0" fmla="*/ 0 256 1"/>
                    <a:gd name="T1" fmla="*/ 180 256 1"/>
                    <a:gd name="G3" fmla="+- 11589381 T0 T1"/>
                    <a:gd name="T2" fmla="*/ 0 256 1"/>
                    <a:gd name="T3" fmla="*/ 90 256 1"/>
                    <a:gd name="G4" fmla="+- 11589381 T2 T3"/>
                    <a:gd name="G5" fmla="*/ G4 2 1"/>
                    <a:gd name="T4" fmla="*/ 90 256 1"/>
                    <a:gd name="T5" fmla="*/ 0 256 1"/>
                    <a:gd name="G6" fmla="+- 11589381 T4 T5"/>
                    <a:gd name="G7" fmla="*/ G6 2 1"/>
                    <a:gd name="G8" fmla="abs 11589381"/>
                    <a:gd name="T6" fmla="*/ 0 256 1"/>
                    <a:gd name="T7" fmla="*/ 90 256 1"/>
                    <a:gd name="G9" fmla="+- G8 T6 T7"/>
                    <a:gd name="G10" fmla="?: G9 G7 G5"/>
                    <a:gd name="T8" fmla="*/ 0 256 1"/>
                    <a:gd name="T9" fmla="*/ 360 256 1"/>
                    <a:gd name="G11" fmla="+- G10 T8 T9"/>
                    <a:gd name="G12" fmla="?: G10 G11 G10"/>
                    <a:gd name="T10" fmla="*/ 0 256 1"/>
                    <a:gd name="T11" fmla="*/ 360 256 1"/>
                    <a:gd name="G13" fmla="+- G12 T10 T11"/>
                    <a:gd name="G14" fmla="?: G12 G13 G12"/>
                    <a:gd name="G15" fmla="+- 0 0 G14"/>
                    <a:gd name="G16" fmla="+- 10800 0 0"/>
                    <a:gd name="G17" fmla="+- 10800 0 9487"/>
                    <a:gd name="G18" fmla="*/ 9487 1 2"/>
                    <a:gd name="G19" fmla="+- G18 5400 0"/>
                    <a:gd name="G20" fmla="cos G19 11589381"/>
                    <a:gd name="G21" fmla="sin G19 11589381"/>
                    <a:gd name="G22" fmla="+- G20 10800 0"/>
                    <a:gd name="G23" fmla="+- G21 10800 0"/>
                    <a:gd name="G24" fmla="+- 10800 0 G20"/>
                    <a:gd name="G25" fmla="+- 9487 10800 0"/>
                    <a:gd name="G26" fmla="?: G9 G17 G25"/>
                    <a:gd name="G27" fmla="?: G9 0 21600"/>
                    <a:gd name="G28" fmla="cos 10800 11589381"/>
                    <a:gd name="G29" fmla="sin 10800 11589381"/>
                    <a:gd name="G30" fmla="sin 9487 11589381"/>
                    <a:gd name="G31" fmla="+- G28 10800 0"/>
                    <a:gd name="G32" fmla="+- G29 10800 0"/>
                    <a:gd name="G33" fmla="+- G30 10800 0"/>
                    <a:gd name="G34" fmla="?: G4 0 G31"/>
                    <a:gd name="G35" fmla="?: 11589381 G34 0"/>
                    <a:gd name="G36" fmla="?: G6 G35 G31"/>
                    <a:gd name="G37" fmla="+- 21600 0 G36"/>
                    <a:gd name="G38" fmla="?: G4 0 G33"/>
                    <a:gd name="G39" fmla="?: 11589381 G38 G32"/>
                    <a:gd name="G40" fmla="?: G6 G39 0"/>
                    <a:gd name="G41" fmla="?: G4 G32 21600"/>
                    <a:gd name="G42" fmla="?: G6 G41 G33"/>
                    <a:gd name="T12" fmla="*/ 10800 w 21600"/>
                    <a:gd name="T13" fmla="*/ 0 h 21600"/>
                    <a:gd name="T14" fmla="*/ 671 w 21600"/>
                    <a:gd name="T15" fmla="*/ 11359 h 21600"/>
                    <a:gd name="T16" fmla="*/ 10800 w 21600"/>
                    <a:gd name="T17" fmla="*/ 1313 h 21600"/>
                    <a:gd name="T18" fmla="*/ 20929 w 21600"/>
                    <a:gd name="T19" fmla="*/ 11359 h 21600"/>
                    <a:gd name="T20" fmla="*/ G36 w 21600"/>
                    <a:gd name="T21" fmla="*/ G40 h 21600"/>
                    <a:gd name="T22" fmla="*/ G37 w 21600"/>
                    <a:gd name="T23" fmla="*/ G42 h 21600"/>
                  </a:gdLst>
                  <a:ahLst/>
                  <a:cxnLst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T20" t="T21" r="T22" b="T23"/>
                  <a:pathLst>
                    <a:path w="21600" h="21600">
                      <a:moveTo>
                        <a:pt x="1327" y="11322"/>
                      </a:moveTo>
                      <a:cubicBezTo>
                        <a:pt x="1317" y="11148"/>
                        <a:pt x="1313" y="10974"/>
                        <a:pt x="1313" y="10800"/>
                      </a:cubicBezTo>
                      <a:cubicBezTo>
                        <a:pt x="1313" y="5560"/>
                        <a:pt x="5560" y="1313"/>
                        <a:pt x="10800" y="1313"/>
                      </a:cubicBezTo>
                      <a:cubicBezTo>
                        <a:pt x="16039" y="1313"/>
                        <a:pt x="20287" y="5560"/>
                        <a:pt x="20287" y="10800"/>
                      </a:cubicBezTo>
                      <a:cubicBezTo>
                        <a:pt x="20287" y="10974"/>
                        <a:pt x="20282" y="11148"/>
                        <a:pt x="20272" y="11322"/>
                      </a:cubicBezTo>
                      <a:lnTo>
                        <a:pt x="21583" y="11395"/>
                      </a:lnTo>
                      <a:cubicBezTo>
                        <a:pt x="21594" y="11197"/>
                        <a:pt x="21600" y="10998"/>
                        <a:pt x="21600" y="10800"/>
                      </a:cubicBezTo>
                      <a:cubicBezTo>
                        <a:pt x="21600" y="4835"/>
                        <a:pt x="16764" y="0"/>
                        <a:pt x="10800" y="0"/>
                      </a:cubicBezTo>
                      <a:cubicBezTo>
                        <a:pt x="4835" y="0"/>
                        <a:pt x="0" y="4835"/>
                        <a:pt x="0" y="10800"/>
                      </a:cubicBezTo>
                      <a:cubicBezTo>
                        <a:pt x="-1" y="10998"/>
                        <a:pt x="5" y="11197"/>
                        <a:pt x="16" y="11395"/>
                      </a:cubicBezTo>
                      <a:close/>
                    </a:path>
                  </a:pathLst>
                </a:custGeom>
                <a:solidFill>
                  <a:schemeClr val="bg2">
                    <a:lumMod val="50000"/>
                  </a:schemeClr>
                </a:solidFill>
                <a:ln w="9525">
                  <a:solidFill>
                    <a:schemeClr val="bg2">
                      <a:lumMod val="50000"/>
                    </a:schemeClr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sp>
            <p:nvSpPr>
              <p:cNvPr id="24" name="Arc 23"/>
              <p:cNvSpPr>
                <a:spLocks/>
              </p:cNvSpPr>
              <p:nvPr/>
            </p:nvSpPr>
            <p:spPr bwMode="auto">
              <a:xfrm flipV="1">
                <a:off x="2208" y="1850"/>
                <a:ext cx="363" cy="136"/>
              </a:xfrm>
              <a:custGeom>
                <a:avLst/>
                <a:gdLst>
                  <a:gd name="G0" fmla="+- 0 0 0"/>
                  <a:gd name="G1" fmla="+- 21600 0 0"/>
                  <a:gd name="G2" fmla="+- 21600 0 0"/>
                  <a:gd name="T0" fmla="*/ 0 w 21600"/>
                  <a:gd name="T1" fmla="*/ 0 h 21600"/>
                  <a:gd name="T2" fmla="*/ 21600 w 21600"/>
                  <a:gd name="T3" fmla="*/ 21600 h 21600"/>
                  <a:gd name="T4" fmla="*/ 0 w 2160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76200">
                <a:solidFill>
                  <a:schemeClr val="bg2">
                    <a:lumMod val="50000"/>
                  </a:schemeClr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5" name="Arc 24"/>
              <p:cNvSpPr>
                <a:spLocks/>
              </p:cNvSpPr>
              <p:nvPr/>
            </p:nvSpPr>
            <p:spPr bwMode="auto">
              <a:xfrm rot="3516969" flipV="1">
                <a:off x="599" y="1746"/>
                <a:ext cx="423" cy="227"/>
              </a:xfrm>
              <a:custGeom>
                <a:avLst/>
                <a:gdLst>
                  <a:gd name="G0" fmla="+- 4582 0 0"/>
                  <a:gd name="G1" fmla="+- 21600 0 0"/>
                  <a:gd name="G2" fmla="+- 21600 0 0"/>
                  <a:gd name="T0" fmla="*/ 0 w 25180"/>
                  <a:gd name="T1" fmla="*/ 492 h 21600"/>
                  <a:gd name="T2" fmla="*/ 25180 w 25180"/>
                  <a:gd name="T3" fmla="*/ 15098 h 21600"/>
                  <a:gd name="T4" fmla="*/ 4582 w 25180"/>
                  <a:gd name="T5" fmla="*/ 216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5180" h="21600" fill="none" extrusionOk="0">
                    <a:moveTo>
                      <a:pt x="-1" y="491"/>
                    </a:moveTo>
                    <a:cubicBezTo>
                      <a:pt x="1505" y="164"/>
                      <a:pt x="3041" y="-1"/>
                      <a:pt x="4582" y="0"/>
                    </a:cubicBezTo>
                    <a:cubicBezTo>
                      <a:pt x="14006" y="0"/>
                      <a:pt x="22343" y="6110"/>
                      <a:pt x="25180" y="15097"/>
                    </a:cubicBezTo>
                  </a:path>
                  <a:path w="25180" h="21600" stroke="0" extrusionOk="0">
                    <a:moveTo>
                      <a:pt x="-1" y="491"/>
                    </a:moveTo>
                    <a:cubicBezTo>
                      <a:pt x="1505" y="164"/>
                      <a:pt x="3041" y="-1"/>
                      <a:pt x="4582" y="0"/>
                    </a:cubicBezTo>
                    <a:cubicBezTo>
                      <a:pt x="14006" y="0"/>
                      <a:pt x="22343" y="6110"/>
                      <a:pt x="25180" y="15097"/>
                    </a:cubicBezTo>
                    <a:lnTo>
                      <a:pt x="4582" y="21600"/>
                    </a:lnTo>
                    <a:close/>
                  </a:path>
                </a:pathLst>
              </a:custGeom>
              <a:noFill/>
              <a:ln w="76200">
                <a:solidFill>
                  <a:schemeClr val="bg2">
                    <a:lumMod val="50000"/>
                  </a:schemeClr>
                </a:solidFill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29" name="Group 30"/>
            <p:cNvGrpSpPr>
              <a:grpSpLocks/>
            </p:cNvGrpSpPr>
            <p:nvPr/>
          </p:nvGrpSpPr>
          <p:grpSpPr bwMode="auto">
            <a:xfrm>
              <a:off x="5300910" y="2852887"/>
              <a:ext cx="215900" cy="792162"/>
              <a:chOff x="884" y="1979"/>
              <a:chExt cx="136" cy="499"/>
            </a:xfrm>
          </p:grpSpPr>
          <p:sp>
            <p:nvSpPr>
              <p:cNvPr id="30" name="Line 26"/>
              <p:cNvSpPr>
                <a:spLocks noChangeShapeType="1"/>
              </p:cNvSpPr>
              <p:nvPr/>
            </p:nvSpPr>
            <p:spPr bwMode="auto">
              <a:xfrm flipV="1">
                <a:off x="884" y="2205"/>
                <a:ext cx="0" cy="273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1" name="Line 27"/>
              <p:cNvSpPr>
                <a:spLocks noChangeShapeType="1"/>
              </p:cNvSpPr>
              <p:nvPr/>
            </p:nvSpPr>
            <p:spPr bwMode="auto">
              <a:xfrm>
                <a:off x="930" y="1979"/>
                <a:ext cx="0" cy="27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2" name="Line 28"/>
              <p:cNvSpPr>
                <a:spLocks noChangeShapeType="1"/>
              </p:cNvSpPr>
              <p:nvPr/>
            </p:nvSpPr>
            <p:spPr bwMode="auto">
              <a:xfrm>
                <a:off x="975" y="1979"/>
                <a:ext cx="0" cy="27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3" name="Line 29"/>
              <p:cNvSpPr>
                <a:spLocks noChangeShapeType="1"/>
              </p:cNvSpPr>
              <p:nvPr/>
            </p:nvSpPr>
            <p:spPr bwMode="auto">
              <a:xfrm>
                <a:off x="1020" y="1979"/>
                <a:ext cx="0" cy="27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34" name="Group 35"/>
            <p:cNvGrpSpPr>
              <a:grpSpLocks/>
            </p:cNvGrpSpPr>
            <p:nvPr/>
          </p:nvGrpSpPr>
          <p:grpSpPr bwMode="auto">
            <a:xfrm>
              <a:off x="5589835" y="2635399"/>
              <a:ext cx="1655763" cy="649288"/>
              <a:chOff x="1066" y="1842"/>
              <a:chExt cx="1043" cy="409"/>
            </a:xfrm>
          </p:grpSpPr>
          <p:sp>
            <p:nvSpPr>
              <p:cNvPr id="35" name="Line 31"/>
              <p:cNvSpPr>
                <a:spLocks noChangeShapeType="1"/>
              </p:cNvSpPr>
              <p:nvPr/>
            </p:nvSpPr>
            <p:spPr bwMode="auto">
              <a:xfrm>
                <a:off x="1066" y="1888"/>
                <a:ext cx="499" cy="363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6" name="Line 32"/>
              <p:cNvSpPr>
                <a:spLocks noChangeShapeType="1"/>
              </p:cNvSpPr>
              <p:nvPr/>
            </p:nvSpPr>
            <p:spPr bwMode="auto">
              <a:xfrm flipV="1">
                <a:off x="1565" y="1888"/>
                <a:ext cx="544" cy="363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7" name="Line 33"/>
              <p:cNvSpPr>
                <a:spLocks noChangeShapeType="1"/>
              </p:cNvSpPr>
              <p:nvPr/>
            </p:nvSpPr>
            <p:spPr bwMode="auto">
              <a:xfrm>
                <a:off x="1111" y="1842"/>
                <a:ext cx="227" cy="18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8" name="Line 34"/>
              <p:cNvSpPr>
                <a:spLocks noChangeShapeType="1"/>
              </p:cNvSpPr>
              <p:nvPr/>
            </p:nvSpPr>
            <p:spPr bwMode="auto">
              <a:xfrm flipV="1">
                <a:off x="1791" y="1842"/>
                <a:ext cx="273" cy="18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39" name="Group 40"/>
            <p:cNvGrpSpPr>
              <a:grpSpLocks/>
            </p:cNvGrpSpPr>
            <p:nvPr/>
          </p:nvGrpSpPr>
          <p:grpSpPr bwMode="auto">
            <a:xfrm>
              <a:off x="7317035" y="2779862"/>
              <a:ext cx="215900" cy="504825"/>
              <a:chOff x="2154" y="1933"/>
              <a:chExt cx="136" cy="318"/>
            </a:xfrm>
          </p:grpSpPr>
          <p:sp>
            <p:nvSpPr>
              <p:cNvPr id="40" name="Line 36"/>
              <p:cNvSpPr>
                <a:spLocks noChangeShapeType="1"/>
              </p:cNvSpPr>
              <p:nvPr/>
            </p:nvSpPr>
            <p:spPr bwMode="auto">
              <a:xfrm>
                <a:off x="2154" y="1933"/>
                <a:ext cx="0" cy="31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" name="Line 37"/>
              <p:cNvSpPr>
                <a:spLocks noChangeShapeType="1"/>
              </p:cNvSpPr>
              <p:nvPr/>
            </p:nvSpPr>
            <p:spPr bwMode="auto">
              <a:xfrm>
                <a:off x="2200" y="1933"/>
                <a:ext cx="0" cy="31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2" name="Line 38"/>
              <p:cNvSpPr>
                <a:spLocks noChangeShapeType="1"/>
              </p:cNvSpPr>
              <p:nvPr/>
            </p:nvSpPr>
            <p:spPr bwMode="auto">
              <a:xfrm>
                <a:off x="2245" y="1933"/>
                <a:ext cx="0" cy="31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3" name="Line 39"/>
              <p:cNvSpPr>
                <a:spLocks noChangeShapeType="1"/>
              </p:cNvSpPr>
              <p:nvPr/>
            </p:nvSpPr>
            <p:spPr bwMode="auto">
              <a:xfrm>
                <a:off x="2290" y="1933"/>
                <a:ext cx="0" cy="31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44" name="Group 44"/>
            <p:cNvGrpSpPr>
              <a:grpSpLocks/>
            </p:cNvGrpSpPr>
            <p:nvPr/>
          </p:nvGrpSpPr>
          <p:grpSpPr bwMode="auto">
            <a:xfrm>
              <a:off x="7748835" y="2852887"/>
              <a:ext cx="144463" cy="431800"/>
              <a:chOff x="2426" y="1979"/>
              <a:chExt cx="91" cy="272"/>
            </a:xfrm>
          </p:grpSpPr>
          <p:sp>
            <p:nvSpPr>
              <p:cNvPr id="45" name="Line 41"/>
              <p:cNvSpPr>
                <a:spLocks noChangeShapeType="1"/>
              </p:cNvSpPr>
              <p:nvPr/>
            </p:nvSpPr>
            <p:spPr bwMode="auto">
              <a:xfrm>
                <a:off x="2426" y="1979"/>
                <a:ext cx="0" cy="27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" name="Line 42"/>
              <p:cNvSpPr>
                <a:spLocks noChangeShapeType="1"/>
              </p:cNvSpPr>
              <p:nvPr/>
            </p:nvSpPr>
            <p:spPr bwMode="auto">
              <a:xfrm>
                <a:off x="2472" y="1979"/>
                <a:ext cx="0" cy="27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7" name="Line 43"/>
              <p:cNvSpPr>
                <a:spLocks noChangeShapeType="1"/>
              </p:cNvSpPr>
              <p:nvPr/>
            </p:nvSpPr>
            <p:spPr bwMode="auto">
              <a:xfrm>
                <a:off x="2517" y="1979"/>
                <a:ext cx="0" cy="27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9" name="Line 47"/>
            <p:cNvSpPr>
              <a:spLocks noChangeShapeType="1"/>
            </p:cNvSpPr>
            <p:nvPr/>
          </p:nvSpPr>
          <p:spPr bwMode="auto">
            <a:xfrm>
              <a:off x="6381998" y="1627337"/>
              <a:ext cx="0" cy="19446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0" name="Line 48"/>
            <p:cNvSpPr>
              <a:spLocks noChangeShapeType="1"/>
            </p:cNvSpPr>
            <p:nvPr/>
          </p:nvSpPr>
          <p:spPr bwMode="auto">
            <a:xfrm>
              <a:off x="5589835" y="2424262"/>
              <a:ext cx="1727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Dot"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1" name="AutoShape 49"/>
            <p:cNvSpPr>
              <a:spLocks/>
            </p:cNvSpPr>
            <p:nvPr/>
          </p:nvSpPr>
          <p:spPr bwMode="auto">
            <a:xfrm>
              <a:off x="8398123" y="1268562"/>
              <a:ext cx="428625" cy="330200"/>
            </a:xfrm>
            <a:prstGeom prst="borderCallout1">
              <a:avLst>
                <a:gd name="adj1" fmla="val 34616"/>
                <a:gd name="adj2" fmla="val -17778"/>
                <a:gd name="adj3" fmla="val 283171"/>
                <a:gd name="adj4" fmla="val -437037"/>
              </a:avLst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cs-CZ" sz="1100" dirty="0"/>
                <a:t>A</a:t>
              </a:r>
            </a:p>
          </p:txBody>
        </p:sp>
        <p:sp>
          <p:nvSpPr>
            <p:cNvPr id="52" name="AutoShape 50"/>
            <p:cNvSpPr>
              <a:spLocks/>
            </p:cNvSpPr>
            <p:nvPr/>
          </p:nvSpPr>
          <p:spPr bwMode="auto">
            <a:xfrm>
              <a:off x="8398123" y="1700362"/>
              <a:ext cx="428625" cy="330200"/>
            </a:xfrm>
            <a:prstGeom prst="borderCallout1">
              <a:avLst>
                <a:gd name="adj1" fmla="val 34616"/>
                <a:gd name="adj2" fmla="val -17778"/>
                <a:gd name="adj3" fmla="val 239903"/>
                <a:gd name="adj4" fmla="val -336296"/>
              </a:avLst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cs-CZ" sz="1100" dirty="0"/>
                <a:t>B</a:t>
              </a:r>
            </a:p>
          </p:txBody>
        </p:sp>
        <p:sp>
          <p:nvSpPr>
            <p:cNvPr id="53" name="AutoShape 51"/>
            <p:cNvSpPr>
              <a:spLocks/>
            </p:cNvSpPr>
            <p:nvPr/>
          </p:nvSpPr>
          <p:spPr bwMode="auto">
            <a:xfrm>
              <a:off x="8398123" y="2132162"/>
              <a:ext cx="428625" cy="330200"/>
            </a:xfrm>
            <a:prstGeom prst="borderCallout1">
              <a:avLst>
                <a:gd name="adj1" fmla="val 34616"/>
                <a:gd name="adj2" fmla="val -17778"/>
                <a:gd name="adj3" fmla="val 283653"/>
                <a:gd name="adj4" fmla="val -319259"/>
              </a:avLst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cs-CZ" sz="1100" dirty="0"/>
                <a:t>C</a:t>
              </a:r>
            </a:p>
          </p:txBody>
        </p:sp>
        <p:sp>
          <p:nvSpPr>
            <p:cNvPr id="54" name="AutoShape 52"/>
            <p:cNvSpPr>
              <a:spLocks/>
            </p:cNvSpPr>
            <p:nvPr/>
          </p:nvSpPr>
          <p:spPr bwMode="auto">
            <a:xfrm>
              <a:off x="8398123" y="2563962"/>
              <a:ext cx="428625" cy="330200"/>
            </a:xfrm>
            <a:prstGeom prst="borderCallout1">
              <a:avLst>
                <a:gd name="adj1" fmla="val 34616"/>
                <a:gd name="adj2" fmla="val -17778"/>
                <a:gd name="adj3" fmla="val 109134"/>
                <a:gd name="adj4" fmla="val -84074"/>
              </a:avLst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cs-CZ" sz="1100" dirty="0"/>
                <a:t>D</a:t>
              </a:r>
            </a:p>
          </p:txBody>
        </p:sp>
        <p:sp>
          <p:nvSpPr>
            <p:cNvPr id="55" name="AutoShape 53"/>
            <p:cNvSpPr>
              <a:spLocks/>
            </p:cNvSpPr>
            <p:nvPr/>
          </p:nvSpPr>
          <p:spPr bwMode="auto">
            <a:xfrm>
              <a:off x="8401298" y="2954487"/>
              <a:ext cx="428625" cy="330200"/>
            </a:xfrm>
            <a:prstGeom prst="borderCallout1">
              <a:avLst>
                <a:gd name="adj1" fmla="val 34616"/>
                <a:gd name="adj2" fmla="val -17778"/>
                <a:gd name="adj3" fmla="val 100000"/>
                <a:gd name="adj4" fmla="val -118519"/>
              </a:avLst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cs-CZ" sz="1100" dirty="0"/>
                <a:t>E</a:t>
              </a:r>
            </a:p>
          </p:txBody>
        </p:sp>
        <p:sp>
          <p:nvSpPr>
            <p:cNvPr id="56" name="Oval 83"/>
            <p:cNvSpPr>
              <a:spLocks noChangeArrowheads="1"/>
            </p:cNvSpPr>
            <p:nvPr/>
          </p:nvSpPr>
          <p:spPr bwMode="auto">
            <a:xfrm>
              <a:off x="5877173" y="1941662"/>
              <a:ext cx="1020762" cy="962025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7" name="AutoShape 100"/>
            <p:cNvSpPr>
              <a:spLocks/>
            </p:cNvSpPr>
            <p:nvPr/>
          </p:nvSpPr>
          <p:spPr bwMode="auto">
            <a:xfrm>
              <a:off x="8401298" y="3386535"/>
              <a:ext cx="431800" cy="358775"/>
            </a:xfrm>
            <a:prstGeom prst="borderCallout1">
              <a:avLst>
                <a:gd name="adj1" fmla="val 31856"/>
                <a:gd name="adj2" fmla="val -17648"/>
                <a:gd name="adj3" fmla="val -44894"/>
                <a:gd name="adj4" fmla="val -317947"/>
              </a:avLst>
            </a:prstGeom>
            <a:solidFill>
              <a:srgbClr val="FFC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r>
                <a:rPr lang="cs-CZ" sz="1100" dirty="0" smtClean="0"/>
                <a:t>F</a:t>
              </a:r>
              <a:endParaRPr lang="cs-CZ" sz="1100" dirty="0"/>
            </a:p>
          </p:txBody>
        </p:sp>
      </p:grpSp>
      <p:pic>
        <p:nvPicPr>
          <p:cNvPr id="59" name="Obrázek 58" descr="vaz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4248" y="1430670"/>
            <a:ext cx="1604779" cy="2232248"/>
          </a:xfrm>
          <a:prstGeom prst="rect">
            <a:avLst/>
          </a:prstGeom>
        </p:spPr>
      </p:pic>
      <p:sp>
        <p:nvSpPr>
          <p:cNvPr id="60" name="TextovéPole 59"/>
          <p:cNvSpPr txBox="1"/>
          <p:nvPr/>
        </p:nvSpPr>
        <p:spPr>
          <a:xfrm>
            <a:off x="1277257" y="3672114"/>
            <a:ext cx="25202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a)                              b)</a:t>
            </a:r>
            <a:endParaRPr lang="cs-CZ" sz="2000" dirty="0"/>
          </a:p>
        </p:txBody>
      </p:sp>
      <p:sp>
        <p:nvSpPr>
          <p:cNvPr id="61" name="Obdélník 60"/>
          <p:cNvSpPr/>
          <p:nvPr/>
        </p:nvSpPr>
        <p:spPr>
          <a:xfrm>
            <a:off x="5152572" y="1016000"/>
            <a:ext cx="3381829" cy="3686628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r>
              <a:rPr lang="cs-CZ" sz="1800" dirty="0" smtClean="0">
                <a:solidFill>
                  <a:schemeClr val="tx1"/>
                </a:solidFill>
              </a:rPr>
              <a:t>Do pracovních listů stručně popište technologický postup při tažení vodičů a jejich zavěšení na stožáry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dirty="0" smtClean="0">
                <a:solidFill>
                  <a:schemeClr val="tx1"/>
                </a:solidFill>
              </a:rPr>
              <a:t>Napište názvy uchycení vodiče na izolátor – obrázky vlevo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dirty="0" smtClean="0">
                <a:solidFill>
                  <a:schemeClr val="tx1"/>
                </a:solidFill>
              </a:rPr>
              <a:t>Který způsob uchycení vodiče je již vhodný pro </a:t>
            </a:r>
            <a:r>
              <a:rPr lang="cs-CZ" sz="1800" dirty="0" err="1" smtClean="0">
                <a:solidFill>
                  <a:schemeClr val="tx1"/>
                </a:solidFill>
              </a:rPr>
              <a:t>AlFe</a:t>
            </a:r>
            <a:r>
              <a:rPr lang="cs-CZ" sz="1800" dirty="0" smtClean="0">
                <a:solidFill>
                  <a:schemeClr val="tx1"/>
                </a:solidFill>
              </a:rPr>
              <a:t> 70/11?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25714" y="4876799"/>
            <a:ext cx="7823200" cy="1291771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Tlačítko akce: Dopředu nebo Další 62">
            <a:hlinkClick r:id="" action="ppaction://hlinkshowjump?jump=nextslide" highlightClick="1"/>
          </p:cNvPr>
          <p:cNvSpPr/>
          <p:nvPr/>
        </p:nvSpPr>
        <p:spPr>
          <a:xfrm>
            <a:off x="464457" y="6313714"/>
            <a:ext cx="478972" cy="333829"/>
          </a:xfrm>
          <a:prstGeom prst="actionButtonForwardNex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 animBg="1"/>
      <p:bldP spid="6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0314" y="362858"/>
            <a:ext cx="7772400" cy="493486"/>
          </a:xfrm>
          <a:solidFill>
            <a:srgbClr val="FFC000"/>
          </a:solidFill>
        </p:spPr>
        <p:txBody>
          <a:bodyPr/>
          <a:lstStyle/>
          <a:p>
            <a:r>
              <a:rPr lang="cs-CZ" sz="2800" dirty="0" smtClean="0"/>
              <a:t>Pracovní list - ukázka</a:t>
            </a:r>
            <a:endParaRPr lang="cs-CZ" sz="2800" dirty="0"/>
          </a:p>
        </p:txBody>
      </p:sp>
      <p:pic>
        <p:nvPicPr>
          <p:cNvPr id="3" name="Obrázek 2" descr="TEST RZ sítě nn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671512" y="823912"/>
            <a:ext cx="7800975" cy="52101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0314" y="333828"/>
            <a:ext cx="7772400" cy="435429"/>
          </a:xfrm>
          <a:solidFill>
            <a:srgbClr val="FFC000"/>
          </a:solidFill>
        </p:spPr>
        <p:txBody>
          <a:bodyPr/>
          <a:lstStyle/>
          <a:p>
            <a:r>
              <a:rPr lang="cs-CZ" sz="2800" dirty="0" smtClean="0"/>
              <a:t>Pracovní list – ukázka 2</a:t>
            </a:r>
            <a:endParaRPr lang="cs-CZ" sz="2800" dirty="0"/>
          </a:p>
        </p:txBody>
      </p:sp>
      <p:pic>
        <p:nvPicPr>
          <p:cNvPr id="3" name="Obrázek 2" descr="TEST RZ sítě nn 2.JPG"/>
          <p:cNvPicPr>
            <a:picLocks noChangeAspect="1"/>
          </p:cNvPicPr>
          <p:nvPr/>
        </p:nvPicPr>
        <p:blipFill>
          <a:blip r:embed="rId2" cstate="print">
            <a:lum contrast="10000"/>
          </a:blip>
          <a:stretch>
            <a:fillRect/>
          </a:stretch>
        </p:blipFill>
        <p:spPr>
          <a:xfrm>
            <a:off x="2481942" y="870856"/>
            <a:ext cx="4103461" cy="57931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  <a:solidFill>
            <a:srgbClr val="FFC000"/>
          </a:solidFill>
          <a:ln>
            <a:solidFill>
              <a:srgbClr val="FFC000"/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Konec prezentace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© Ing. Václav Opatrný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316118-264D-4ECA-8664-2C8822758154}" type="slidenum">
              <a:rPr lang="cs-CZ"/>
              <a:pPr>
                <a:defRPr/>
              </a:pPr>
              <a:t>10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98475" y="5805488"/>
            <a:ext cx="835501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Všechny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materiály </a:t>
            </a: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a obrázky jsou z archivu autora.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1129</TotalTime>
  <Words>1272</Words>
  <Application>Microsoft Office PowerPoint</Application>
  <PresentationFormat>Předvádění na obrazovce (4:3)</PresentationFormat>
  <Paragraphs>167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Default Design</vt:lpstr>
      <vt:lpstr>Snímek 1</vt:lpstr>
      <vt:lpstr>Venkovní vedení nn</vt:lpstr>
      <vt:lpstr>Používané materiály</vt:lpstr>
      <vt:lpstr>Příprava trasy, stavba sloupů</vt:lpstr>
      <vt:lpstr>Izolátory pro vedení nn</vt:lpstr>
      <vt:lpstr>Montáž vedení - stožáry</vt:lpstr>
      <vt:lpstr>Montáž vedení - vodiče</vt:lpstr>
      <vt:lpstr>Pracovní list - ukázka</vt:lpstr>
      <vt:lpstr>Pracovní list – ukázka 2</vt:lpstr>
      <vt:lpstr>Konec prezentace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Elektrické rozvody 7</dc:title>
  <dc:creator>David Opatrny</dc:creator>
  <cp:lastModifiedBy>Opatrný</cp:lastModifiedBy>
  <cp:revision>57</cp:revision>
  <dcterms:created xsi:type="dcterms:W3CDTF">2005-01-04T18:18:36Z</dcterms:created>
  <dcterms:modified xsi:type="dcterms:W3CDTF">2013-04-20T14:17:08Z</dcterms:modified>
</cp:coreProperties>
</file>