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9" r:id="rId5"/>
    <p:sldId id="263" r:id="rId6"/>
    <p:sldId id="264" r:id="rId7"/>
    <p:sldId id="265" r:id="rId8"/>
    <p:sldId id="266" r:id="rId9"/>
    <p:sldId id="268" r:id="rId10"/>
    <p:sldId id="271" r:id="rId11"/>
    <p:sldId id="260" r:id="rId12"/>
    <p:sldId id="27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A45A9FE-4F0E-4EC2-9DEE-2266F31A1916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D4067777-8F12-4BAC-AB4E-AECE3B9737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ukrarnalausman.cz/images/srdcevelke.jpg" TargetMode="External"/><Relationship Id="rId13" Type="http://schemas.openxmlformats.org/officeDocument/2006/relationships/hyperlink" Target="http://www.coop.cz/magazin/4_2005/img/vanocni_perniky.gif" TargetMode="External"/><Relationship Id="rId3" Type="http://schemas.openxmlformats.org/officeDocument/2006/relationships/hyperlink" Target="http://i.mimibazar.cz/h/bc/10/090424/18/l56172.jpg" TargetMode="External"/><Relationship Id="rId7" Type="http://schemas.openxmlformats.org/officeDocument/2006/relationships/hyperlink" Target="http://www.cukrarnalausman.cz/images/konicek.jpg" TargetMode="External"/><Relationship Id="rId12" Type="http://schemas.openxmlformats.org/officeDocument/2006/relationships/hyperlink" Target="http://home.tiscali.cz/klimabros/obrazky/pernik.jpg" TargetMode="External"/><Relationship Id="rId17" Type="http://schemas.openxmlformats.org/officeDocument/2006/relationships/hyperlink" Target="http://static.zlacnene.sk/foto/vyrobky/609000/608935.jpg" TargetMode="External"/><Relationship Id="rId2" Type="http://schemas.openxmlformats.org/officeDocument/2006/relationships/hyperlink" Target="http://shoppardubice.jip-napoje.cz/editor/image/eshop_products/44599310_m.jpg" TargetMode="External"/><Relationship Id="rId16" Type="http://schemas.openxmlformats.org/officeDocument/2006/relationships/hyperlink" Target="http://www.pernikjanos.cz/index_soubory/galerie_soubory/pardubicky-medovy-perni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kupdomu.cz/editor/image/eshop_products/image_m_6712.jpg" TargetMode="External"/><Relationship Id="rId11" Type="http://schemas.openxmlformats.org/officeDocument/2006/relationships/hyperlink" Target="http://www.perniky.cz/index.htm" TargetMode="External"/><Relationship Id="rId5" Type="http://schemas.openxmlformats.org/officeDocument/2006/relationships/hyperlink" Target="http://img.mimibazar.sk/h/bs/10/061221/23/l3319.jpg" TargetMode="External"/><Relationship Id="rId15" Type="http://schemas.openxmlformats.org/officeDocument/2006/relationships/hyperlink" Target="http://static.zlacnene.sk/foto/vyrobky/519750/519513.jpg" TargetMode="External"/><Relationship Id="rId10" Type="http://schemas.openxmlformats.org/officeDocument/2006/relationships/hyperlink" Target="http://perniky.artmama.cz/sites/perniky.artmama.cz/files/images/2013/02/malasrdicka2.jpg" TargetMode="External"/><Relationship Id="rId4" Type="http://schemas.openxmlformats.org/officeDocument/2006/relationships/hyperlink" Target="http://img.fler.cz/usr/avatar/6/3/63140/120_f490a8fa28.jpg" TargetMode="External"/><Relationship Id="rId9" Type="http://schemas.openxmlformats.org/officeDocument/2006/relationships/hyperlink" Target="http://perniky.artmama.cz/sites/perniky.artmama.cz/files/images/2010/03/p1080339.jpg" TargetMode="External"/><Relationship Id="rId14" Type="http://schemas.openxmlformats.org/officeDocument/2006/relationships/hyperlink" Target="http://static.akcniceny.cz/foto/vyrobky/995750/995723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71414"/>
            <a:ext cx="6609292" cy="1285882"/>
          </a:xfrm>
        </p:spPr>
        <p:txBody>
          <a:bodyPr/>
          <a:lstStyle/>
          <a:p>
            <a:r>
              <a:rPr lang="cs-CZ" sz="1600" b="1" cap="small" spc="0" dirty="0">
                <a:ln>
                  <a:noFill/>
                </a:ln>
                <a:solidFill>
                  <a:srgbClr val="575F6D"/>
                </a:solidFill>
                <a:effectLst/>
                <a:latin typeface="Century Schoolbook"/>
                <a:ea typeface="+mj-ea"/>
              </a:rPr>
              <a:t>Střední průmyslová škola</a:t>
            </a:r>
            <a:br>
              <a:rPr lang="cs-CZ" sz="1600" b="1" cap="small" spc="0" dirty="0">
                <a:ln>
                  <a:noFill/>
                </a:ln>
                <a:solidFill>
                  <a:srgbClr val="575F6D"/>
                </a:solidFill>
                <a:effectLst/>
                <a:latin typeface="Century Schoolbook"/>
                <a:ea typeface="+mj-ea"/>
              </a:rPr>
            </a:br>
            <a:r>
              <a:rPr lang="cs-CZ" sz="1600" b="1" cap="small" spc="0" dirty="0">
                <a:ln>
                  <a:noFill/>
                </a:ln>
                <a:solidFill>
                  <a:srgbClr val="575F6D"/>
                </a:solidFill>
                <a:effectLst/>
                <a:latin typeface="Century Schoolbook"/>
                <a:ea typeface="+mj-ea"/>
              </a:rPr>
              <a:t>a Střední odborná škola gastronomie a služeb, Most, příspěvková organizace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34" y="1484784"/>
            <a:ext cx="8186766" cy="381642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0740" y="5949280"/>
            <a:ext cx="3822700" cy="76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" y="2276872"/>
            <a:ext cx="777875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270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84368" y="6165304"/>
            <a:ext cx="573832" cy="209618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/>
              <a:t>J.K.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564904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PERNÍKY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933056"/>
            <a:ext cx="91440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563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  VE 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44824"/>
            <a:ext cx="8186766" cy="4441696"/>
          </a:xfrm>
        </p:spPr>
        <p:txBody>
          <a:bodyPr/>
          <a:lstStyle/>
          <a:p>
            <a:r>
              <a:rPr lang="cs-CZ" dirty="0" smtClean="0"/>
              <a:t>vysoká energetická hodnota (tuky, cukry) </a:t>
            </a:r>
          </a:p>
          <a:p>
            <a:r>
              <a:rPr lang="cs-CZ" dirty="0" smtClean="0"/>
              <a:t>vysoká biologická hodnota (vitamíny, minerální látky)</a:t>
            </a:r>
          </a:p>
          <a:p>
            <a:r>
              <a:rPr lang="cs-CZ" dirty="0" smtClean="0"/>
              <a:t>delší záruční lhůta než čerstvé pečivo</a:t>
            </a:r>
          </a:p>
          <a:p>
            <a:r>
              <a:rPr lang="cs-CZ" dirty="0" smtClean="0"/>
              <a:t>jsou součásti svačiny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13176"/>
            <a:ext cx="238125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606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PERNÍKY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71612"/>
            <a:ext cx="8856984" cy="47149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    </a:t>
            </a:r>
            <a:r>
              <a:rPr lang="cs-CZ" sz="3600" b="1" u="sng" dirty="0" smtClean="0"/>
              <a:t>ROZDĚLENÍ A DRUHY V PRODEJI:</a:t>
            </a:r>
          </a:p>
          <a:p>
            <a:pPr marL="0" indent="0">
              <a:buNone/>
            </a:pPr>
            <a:endParaRPr lang="cs-CZ" sz="1800" b="1" u="sng" dirty="0" smtClean="0"/>
          </a:p>
          <a:p>
            <a:r>
              <a:rPr lang="cs-CZ" dirty="0" smtClean="0"/>
              <a:t>NA STROUHÁNÍ – Perník na strouhání</a:t>
            </a:r>
          </a:p>
          <a:p>
            <a:r>
              <a:rPr lang="cs-CZ" dirty="0" smtClean="0"/>
              <a:t>GLAZOVANÝ – Glazovaný biskvit</a:t>
            </a:r>
          </a:p>
          <a:p>
            <a:r>
              <a:rPr lang="cs-CZ" dirty="0" smtClean="0"/>
              <a:t>RUMOVÝ – Rumové perníčky</a:t>
            </a:r>
          </a:p>
          <a:p>
            <a:r>
              <a:rPr lang="cs-CZ" dirty="0" smtClean="0"/>
              <a:t>PLNĚNÝ – marmeládou, čokoládou</a:t>
            </a:r>
          </a:p>
          <a:p>
            <a:r>
              <a:rPr lang="cs-CZ" dirty="0" smtClean="0"/>
              <a:t>POUŤOVÝ – srdce, kytička, koníček, domeček aj.</a:t>
            </a:r>
          </a:p>
          <a:p>
            <a:r>
              <a:rPr lang="cs-CZ" dirty="0" smtClean="0"/>
              <a:t>SPECIÁLNÍ - zdobené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721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14"/>
            <a:ext cx="8160978" cy="1701402"/>
          </a:xfrm>
        </p:spPr>
        <p:txBody>
          <a:bodyPr>
            <a:normAutofit/>
          </a:bodyPr>
          <a:lstStyle/>
          <a:p>
            <a:r>
              <a:rPr lang="cs-CZ" sz="5300" dirty="0"/>
              <a:t>Perník na strouhání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0975" y="980728"/>
            <a:ext cx="51530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01" y="3052860"/>
            <a:ext cx="571500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671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14"/>
            <a:ext cx="8160978" cy="1629394"/>
          </a:xfrm>
        </p:spPr>
        <p:txBody>
          <a:bodyPr>
            <a:normAutofit/>
          </a:bodyPr>
          <a:lstStyle/>
          <a:p>
            <a:r>
              <a:rPr lang="cs-CZ" sz="5300" dirty="0"/>
              <a:t>Glazovaný biskvit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1328" y="183670"/>
            <a:ext cx="114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9917" y="2204864"/>
            <a:ext cx="5715000" cy="356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423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14"/>
            <a:ext cx="8160978" cy="1629394"/>
          </a:xfrm>
        </p:spPr>
        <p:txBody>
          <a:bodyPr>
            <a:normAutofit/>
          </a:bodyPr>
          <a:lstStyle/>
          <a:p>
            <a:pPr algn="ctr"/>
            <a:r>
              <a:rPr lang="cs-CZ" sz="5300" dirty="0"/>
              <a:t>Rumové perníčky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58860"/>
            <a:ext cx="3816250" cy="4165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26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14"/>
            <a:ext cx="9144000" cy="128588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Perník plněný ovocnou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marmeládou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00808"/>
            <a:ext cx="5210175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35661"/>
            <a:ext cx="28575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87949"/>
            <a:ext cx="2695575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25622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714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14"/>
            <a:ext cx="9144000" cy="128588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Perník pouťový - srdce, koníček…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08920"/>
            <a:ext cx="4644008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51298"/>
            <a:ext cx="4211960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4645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Perník speciální - zdobený</a:t>
            </a:r>
            <a:endParaRPr lang="cs-CZ" sz="4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8" y="2564904"/>
            <a:ext cx="9127232" cy="437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373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 A 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VADY:</a:t>
            </a:r>
          </a:p>
          <a:p>
            <a:r>
              <a:rPr lang="cs-CZ" dirty="0" smtClean="0"/>
              <a:t>prošlá záruční lhůta</a:t>
            </a:r>
          </a:p>
          <a:p>
            <a:r>
              <a:rPr lang="cs-CZ" dirty="0" smtClean="0"/>
              <a:t>poškozený obal</a:t>
            </a:r>
          </a:p>
          <a:p>
            <a:r>
              <a:rPr lang="cs-CZ" dirty="0" smtClean="0"/>
              <a:t>záměna druhu</a:t>
            </a:r>
          </a:p>
          <a:p>
            <a:r>
              <a:rPr lang="cs-CZ" dirty="0" smtClean="0"/>
              <a:t>uvnitř nečistoty</a:t>
            </a:r>
          </a:p>
          <a:p>
            <a:r>
              <a:rPr lang="cs-CZ" dirty="0"/>
              <a:t>c</a:t>
            </a:r>
            <a:r>
              <a:rPr lang="cs-CZ" dirty="0" smtClean="0"/>
              <a:t>izí příměsi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SKLADOVÁNÍ:</a:t>
            </a:r>
          </a:p>
          <a:p>
            <a:r>
              <a:rPr lang="cs-CZ" dirty="0" smtClean="0"/>
              <a:t>v suchu, chladu, čistotě</a:t>
            </a:r>
          </a:p>
          <a:p>
            <a:r>
              <a:rPr lang="cs-CZ" dirty="0" smtClean="0"/>
              <a:t>dobře větratelné místnosti</a:t>
            </a:r>
          </a:p>
          <a:p>
            <a:r>
              <a:rPr lang="cs-CZ" dirty="0" smtClean="0"/>
              <a:t>provádíme obměnu zásob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40968"/>
            <a:ext cx="285750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723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shoppardubice.jip-napoje.cz/editor/image/eshop_products/44599310_m.jpg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i.mimibazar.cz/h/bc/10/090424/18/l56172.jpg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img.fler.cz/usr/avatar/6/3/63140/120_f490a8fa28.jpg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img.mimibazar.sk/h/bs/10/061221/23/l3319.jpg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www.nakupdomu.cz/editor/image/eshop_products/image_m_6712.jpg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www.cukrarnalausman.cz/images/konicek.jpg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www.cukrarnalausman.cz/images/srdcevelke.jpg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perniky.artmama.cz/sites/perniky.artmama.cz/files/images/2010/03/p1080339.jpg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perniky.artmama.cz/sites/perniky.artmama.cz/files/images/2013/02/malasrdicka2.jpg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www.perniky.cz/index.htm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home.tiscali.cz/klimabros/obrazky/pernik.jpg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www.coop.cz/magazin/4_2005/img/vanocni_perniky.gif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static.akcniceny.cz/foto/vyrobky/995750/995723.jpg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static.zlacnene.sk/foto/vyrobky/519750/519513.jpg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www.pernikjanos.cz/index_soubory/galerie_soubory/pardubicky-medovy-pernik.jpg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static.zlacnene.sk/foto/vyrobky/609000/608935.jpg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08848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6237312"/>
            <a:ext cx="7923241" cy="620688"/>
          </a:xfrm>
        </p:spPr>
        <p:txBody>
          <a:bodyPr>
            <a:normAutofit fontScale="90000"/>
          </a:bodyPr>
          <a:lstStyle/>
          <a:p>
            <a:pPr lvl="0" latinLnBrk="0">
              <a:spcBef>
                <a:spcPts val="600"/>
              </a:spcBef>
            </a:pPr>
            <a:r>
              <a:rPr lang="cs-CZ" sz="1400" cap="none" spc="0" dirty="0">
                <a:ln>
                  <a:noFill/>
                </a:ln>
                <a:solidFill>
                  <a:prstClr val="white"/>
                </a:solidFill>
                <a:effectLst/>
                <a:latin typeface="Century Schoolbook"/>
                <a:ea typeface="+mn-ea"/>
                <a:cs typeface="+mn-cs"/>
              </a:rPr>
              <a:t>Autorem materiálu a jeho částí , není-li uvedeno jinak, je Jaroslava </a:t>
            </a:r>
            <a:r>
              <a:rPr lang="cs-CZ" sz="1400" cap="none" spc="0" dirty="0" err="1">
                <a:ln>
                  <a:noFill/>
                </a:ln>
                <a:solidFill>
                  <a:prstClr val="white"/>
                </a:solidFill>
                <a:effectLst/>
                <a:latin typeface="Century Schoolbook"/>
                <a:ea typeface="+mn-ea"/>
                <a:cs typeface="+mn-cs"/>
              </a:rPr>
              <a:t>Kapalínová</a:t>
            </a:r>
            <a:r>
              <a:rPr lang="cs-CZ" sz="1400" cap="none" spc="0" dirty="0">
                <a:ln>
                  <a:noFill/>
                </a:ln>
                <a:solidFill>
                  <a:prstClr val="white"/>
                </a:solidFill>
                <a:effectLst/>
                <a:latin typeface="Century Schoolbook"/>
                <a:ea typeface="+mn-ea"/>
                <a:cs typeface="+mn-cs"/>
              </a:rPr>
              <a:t/>
            </a:r>
            <a:br>
              <a:rPr lang="cs-CZ" sz="1400" cap="none" spc="0" dirty="0">
                <a:ln>
                  <a:noFill/>
                </a:ln>
                <a:solidFill>
                  <a:prstClr val="white"/>
                </a:solidFill>
                <a:effectLst/>
                <a:latin typeface="Century Schoolbook"/>
                <a:ea typeface="+mn-ea"/>
                <a:cs typeface="+mn-cs"/>
              </a:rPr>
            </a:br>
            <a:r>
              <a:rPr lang="cs-CZ" sz="1400" spc="250" dirty="0">
                <a:ln>
                  <a:noFill/>
                </a:ln>
                <a:solidFill>
                  <a:srgbClr val="646B86"/>
                </a:solidFill>
                <a:effectLst/>
                <a:latin typeface="Georgia"/>
                <a:ea typeface="+mn-ea"/>
                <a:cs typeface="+mn-cs"/>
              </a:rPr>
              <a:t/>
            </a:r>
            <a:br>
              <a:rPr lang="cs-CZ" sz="1400" spc="250" dirty="0">
                <a:ln>
                  <a:noFill/>
                </a:ln>
                <a:solidFill>
                  <a:srgbClr val="646B86"/>
                </a:solidFill>
                <a:effectLst/>
                <a:latin typeface="Georgia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KONEC</a:t>
            </a:r>
            <a:endParaRPr lang="cs-CZ" sz="6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357187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508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124</TotalTime>
  <Words>194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Střední průmyslová škola a Střední odborná škola gastronomie a služeb, Most, příspěvková organizace</vt:lpstr>
      <vt:lpstr>  PERNÍKY</vt:lpstr>
      <vt:lpstr>VÝZNAM  VE  VÝŽIVĚ</vt:lpstr>
      <vt:lpstr>PERNÍKY</vt:lpstr>
      <vt:lpstr>Perník na strouhání </vt:lpstr>
      <vt:lpstr>Glazovaný biskvit </vt:lpstr>
      <vt:lpstr>Rumové perníčky </vt:lpstr>
      <vt:lpstr>Perník plněný ovocnou  marmeládou.</vt:lpstr>
      <vt:lpstr>Perník pouťový - srdce, koníček…</vt:lpstr>
      <vt:lpstr>Perník speciální - zdobený</vt:lpstr>
      <vt:lpstr>VADY  A  SKLADOVÁNÍ</vt:lpstr>
      <vt:lpstr>ZDROJE:</vt:lpstr>
      <vt:lpstr>Autorem materiálu a jeho částí , není-li uvedeno jinak, je Jaroslava Kapalínová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TRVANLIVÉ PEČIVO </dc:title>
  <dc:creator>Pepe</dc:creator>
  <cp:lastModifiedBy>Dum</cp:lastModifiedBy>
  <cp:revision>13</cp:revision>
  <dcterms:created xsi:type="dcterms:W3CDTF">2012-07-23T19:21:55Z</dcterms:created>
  <dcterms:modified xsi:type="dcterms:W3CDTF">2013-04-21T06:45:29Z</dcterms:modified>
</cp:coreProperties>
</file>