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VY_32_INOVACE_3B_05_</a:t>
          </a:r>
          <a:r>
            <a:rPr lang="cs-CZ" sz="2000" b="0" baseline="0" dirty="0" err="1" smtClean="0"/>
            <a:t>Nature</a:t>
          </a:r>
          <a:r>
            <a:rPr lang="cs-CZ" sz="2000" b="0" baseline="0" smtClean="0"/>
            <a:t> 1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březen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Petra </a:t>
          </a:r>
          <a:r>
            <a:rPr lang="cs-CZ" sz="2000" b="0" dirty="0" err="1" smtClean="0">
              <a:solidFill>
                <a:schemeClr val="tx1"/>
              </a:solidFill>
            </a:rPr>
            <a:t>Dušánková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760289-6C8B-465F-9C52-7FB063095747}" type="presOf" srcId="{CEBA0FA6-500F-48B5-B7A1-B51529BD38F2}" destId="{02176FA0-10E9-44DC-9A54-485A362F109B}" srcOrd="1" destOrd="0" presId="urn:microsoft.com/office/officeart/2005/8/layout/target3"/>
    <dgm:cxn modelId="{E6A06400-F58F-40D4-A811-69A35E4CEDFB}" type="presOf" srcId="{CEBA0FA6-500F-48B5-B7A1-B51529BD38F2}" destId="{CAD3E342-3400-4A52-8AAC-15B5BF88AABE}" srcOrd="0" destOrd="0" presId="urn:microsoft.com/office/officeart/2005/8/layout/target3"/>
    <dgm:cxn modelId="{1AF841C4-BD3C-4C12-BDB5-56241EA8BAC6}" type="presOf" srcId="{757F3AB3-0718-4624-B441-E567A8F0AB56}" destId="{333A1088-737F-45CB-B68E-254E46348037}" srcOrd="0" destOrd="0" presId="urn:microsoft.com/office/officeart/2005/8/layout/target3"/>
    <dgm:cxn modelId="{7E2FD4AB-EFC2-4A81-BB06-D5D354C259E8}" type="presOf" srcId="{D1B46980-6531-4606-95E6-44980827E919}" destId="{2BE915AB-18AA-4053-B92C-3BFC9ED204BB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7F6D3360-1E3B-4E89-A38B-26DA0100B2DA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239219-BD0B-4E7A-AE18-555734F65BA0}" type="presOf" srcId="{4C35D32F-0EAB-4CD7-82EE-45574DC2A586}" destId="{8BEBB6EC-1DAA-4CAC-8A25-BC0FCBD5DBD5}" srcOrd="0" destOrd="0" presId="urn:microsoft.com/office/officeart/2005/8/layout/target3"/>
    <dgm:cxn modelId="{108A9C8C-430A-4CE9-AE86-82BDEBBEF5D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9C69AD0-D088-4998-90F9-C9C87FE0BE4C}" type="presOf" srcId="{B651F6E3-6281-48DB-9319-2AEAFDAE7572}" destId="{6BB5E863-4638-4E1D-BFDE-399D028AC4ED}" srcOrd="1" destOrd="0" presId="urn:microsoft.com/office/officeart/2005/8/layout/target3"/>
    <dgm:cxn modelId="{F4C40032-70DD-4BE0-BCC1-F380F6CEAA23}" type="presOf" srcId="{D1D4F407-5343-4D3F-B5B9-D407B03CAEB4}" destId="{AED2198E-93D5-4001-81B4-73124B309672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FA66F04C-1129-4F3D-9925-43EA83BC2A8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ACA5483-54B4-4C50-8CFF-6A92C41C7A1A}" type="presOf" srcId="{BBE1F95E-D5AA-436D-B4F5-748C3834552C}" destId="{B5AA812A-7391-47E3-B3BF-07AB9DC3D00C}" srcOrd="1" destOrd="0" presId="urn:microsoft.com/office/officeart/2005/8/layout/target3"/>
    <dgm:cxn modelId="{690424EB-3023-4D88-AB55-0D6045069F7A}" type="presOf" srcId="{D1D4F407-5343-4D3F-B5B9-D407B03CAEB4}" destId="{D005CE8C-CC26-4C3E-AC11-E15060ECD759}" srcOrd="0" destOrd="0" presId="urn:microsoft.com/office/officeart/2005/8/layout/target3"/>
    <dgm:cxn modelId="{F6056F44-33C6-4FDB-8A28-1E77AE45A33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45B993-A08F-4CDD-BCE7-81BF2300C4DC}" type="presOf" srcId="{B651F6E3-6281-48DB-9319-2AEAFDAE7572}" destId="{619D679B-A015-4ECF-8348-D1034C574F40}" srcOrd="0" destOrd="0" presId="urn:microsoft.com/office/officeart/2005/8/layout/target3"/>
    <dgm:cxn modelId="{0D76477E-6AF9-45C1-A045-38946435B24D}" type="presOf" srcId="{BBE1F95E-D5AA-436D-B4F5-748C3834552C}" destId="{A5C228C9-6EC4-4821-934B-9E2EFBAB449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A9340F-9241-40AE-AE80-6B9EBFEDB56B}" type="presParOf" srcId="{333A1088-737F-45CB-B68E-254E46348037}" destId="{F5ABB229-8D3B-4694-996A-96F23CF14429}" srcOrd="0" destOrd="0" presId="urn:microsoft.com/office/officeart/2005/8/layout/target3"/>
    <dgm:cxn modelId="{E83D9E52-CB0D-4B77-AE45-BB9970D7B303}" type="presParOf" srcId="{333A1088-737F-45CB-B68E-254E46348037}" destId="{F41139FD-01EE-4571-8B17-4FB00FC51163}" srcOrd="1" destOrd="0" presId="urn:microsoft.com/office/officeart/2005/8/layout/target3"/>
    <dgm:cxn modelId="{A0A79966-1AAA-4A42-A814-7153377A2327}" type="presParOf" srcId="{333A1088-737F-45CB-B68E-254E46348037}" destId="{D005CE8C-CC26-4C3E-AC11-E15060ECD759}" srcOrd="2" destOrd="0" presId="urn:microsoft.com/office/officeart/2005/8/layout/target3"/>
    <dgm:cxn modelId="{9EAC9852-672E-4174-8497-DC857100E60E}" type="presParOf" srcId="{333A1088-737F-45CB-B68E-254E46348037}" destId="{2C702D82-9B77-49B7-9568-BB8EB47C3372}" srcOrd="3" destOrd="0" presId="urn:microsoft.com/office/officeart/2005/8/layout/target3"/>
    <dgm:cxn modelId="{135EC984-5945-4324-B1A4-0F873C32A97C}" type="presParOf" srcId="{333A1088-737F-45CB-B68E-254E46348037}" destId="{A52A0455-90FF-4808-ABD0-F02540D31D5A}" srcOrd="4" destOrd="0" presId="urn:microsoft.com/office/officeart/2005/8/layout/target3"/>
    <dgm:cxn modelId="{5E8CD519-0A4A-4DCD-AF9E-E3F3B13E275F}" type="presParOf" srcId="{333A1088-737F-45CB-B68E-254E46348037}" destId="{6140AFEC-043D-4C43-A2F9-D0F5331DF3A3}" srcOrd="5" destOrd="0" presId="urn:microsoft.com/office/officeart/2005/8/layout/target3"/>
    <dgm:cxn modelId="{10531FDC-6705-4883-830B-D2BD609C3F51}" type="presParOf" srcId="{333A1088-737F-45CB-B68E-254E46348037}" destId="{9358AC05-5D7D-4327-9F80-1AD486AEA664}" srcOrd="6" destOrd="0" presId="urn:microsoft.com/office/officeart/2005/8/layout/target3"/>
    <dgm:cxn modelId="{C3F5D0C9-3CA8-4C28-A51B-7800F8E6EA72}" type="presParOf" srcId="{333A1088-737F-45CB-B68E-254E46348037}" destId="{313FC574-E1CD-4FB4-B054-0B805CE0447D}" srcOrd="7" destOrd="0" presId="urn:microsoft.com/office/officeart/2005/8/layout/target3"/>
    <dgm:cxn modelId="{6AADD5F5-E231-4716-9585-DA47EF61DFCE}" type="presParOf" srcId="{333A1088-737F-45CB-B68E-254E46348037}" destId="{619D679B-A015-4ECF-8348-D1034C574F40}" srcOrd="8" destOrd="0" presId="urn:microsoft.com/office/officeart/2005/8/layout/target3"/>
    <dgm:cxn modelId="{7165810B-91E8-480A-97F0-85FF20495B92}" type="presParOf" srcId="{333A1088-737F-45CB-B68E-254E46348037}" destId="{322283A8-4A27-4CDA-BAE3-F381106A9174}" srcOrd="9" destOrd="0" presId="urn:microsoft.com/office/officeart/2005/8/layout/target3"/>
    <dgm:cxn modelId="{8F39CE4B-2256-484B-9CC7-1FBB694EC60C}" type="presParOf" srcId="{333A1088-737F-45CB-B68E-254E46348037}" destId="{FFC9F71D-1B4F-4AD9-A4A6-86ADEFC8AF5C}" srcOrd="10" destOrd="0" presId="urn:microsoft.com/office/officeart/2005/8/layout/target3"/>
    <dgm:cxn modelId="{42228415-5D06-4A0D-A095-A27C39A7D41E}" type="presParOf" srcId="{333A1088-737F-45CB-B68E-254E46348037}" destId="{25B08C86-7E15-44DC-BE7F-FFB55DD49D12}" srcOrd="11" destOrd="0" presId="urn:microsoft.com/office/officeart/2005/8/layout/target3"/>
    <dgm:cxn modelId="{F16C8183-98C8-49EF-A65C-87D1FF9152B6}" type="presParOf" srcId="{333A1088-737F-45CB-B68E-254E46348037}" destId="{76644BE8-9D7C-4C09-B250-3D10AF48CBB7}" srcOrd="12" destOrd="0" presId="urn:microsoft.com/office/officeart/2005/8/layout/target3"/>
    <dgm:cxn modelId="{3DBAC8FC-F294-439C-B361-DB5B2C2B7644}" type="presParOf" srcId="{333A1088-737F-45CB-B68E-254E46348037}" destId="{EE85B701-7295-41C0-BA7A-34D3756A2AE6}" srcOrd="13" destOrd="0" presId="urn:microsoft.com/office/officeart/2005/8/layout/target3"/>
    <dgm:cxn modelId="{4000179F-8CB7-4D62-8BF5-85F4A9BD599F}" type="presParOf" srcId="{333A1088-737F-45CB-B68E-254E46348037}" destId="{8BEBB6EC-1DAA-4CAC-8A25-BC0FCBD5DBD5}" srcOrd="14" destOrd="0" presId="urn:microsoft.com/office/officeart/2005/8/layout/target3"/>
    <dgm:cxn modelId="{6A92EED0-3ACB-4ED9-AC67-C85A7E9EB33D}" type="presParOf" srcId="{333A1088-737F-45CB-B68E-254E46348037}" destId="{5955ED15-90AA-4F08-A8A5-1ED70581E58B}" srcOrd="15" destOrd="0" presId="urn:microsoft.com/office/officeart/2005/8/layout/target3"/>
    <dgm:cxn modelId="{5FA6E9B0-8EC1-453C-A5A8-5C1D93241247}" type="presParOf" srcId="{333A1088-737F-45CB-B68E-254E46348037}" destId="{26528689-9DF4-4685-8F23-BABDBD774F07}" srcOrd="16" destOrd="0" presId="urn:microsoft.com/office/officeart/2005/8/layout/target3"/>
    <dgm:cxn modelId="{AB832017-2842-4DEA-B75C-B84A9B2F37BD}" type="presParOf" srcId="{333A1088-737F-45CB-B68E-254E46348037}" destId="{CAD3E342-3400-4A52-8AAC-15B5BF88AABE}" srcOrd="17" destOrd="0" presId="urn:microsoft.com/office/officeart/2005/8/layout/target3"/>
    <dgm:cxn modelId="{19411853-91EF-4C7C-8ECE-D6123DDDABF5}" type="presParOf" srcId="{333A1088-737F-45CB-B68E-254E46348037}" destId="{486F9B35-3F77-4B86-95AC-C956F2B86E44}" srcOrd="18" destOrd="0" presId="urn:microsoft.com/office/officeart/2005/8/layout/target3"/>
    <dgm:cxn modelId="{08B278CD-358E-4967-8D13-8E71D6AE837E}" type="presParOf" srcId="{333A1088-737F-45CB-B68E-254E46348037}" destId="{FE72208B-B9B5-47BF-B463-2DC6D6185814}" srcOrd="19" destOrd="0" presId="urn:microsoft.com/office/officeart/2005/8/layout/target3"/>
    <dgm:cxn modelId="{35E488E2-9282-4A3D-85B4-B21A61B87B63}" type="presParOf" srcId="{333A1088-737F-45CB-B68E-254E46348037}" destId="{A5C228C9-6EC4-4821-934B-9E2EFBAB4497}" srcOrd="20" destOrd="0" presId="urn:microsoft.com/office/officeart/2005/8/layout/target3"/>
    <dgm:cxn modelId="{FCEC200F-8AE0-4156-B52E-03C7E666CEDF}" type="presParOf" srcId="{333A1088-737F-45CB-B68E-254E46348037}" destId="{AED2198E-93D5-4001-81B4-73124B309672}" srcOrd="21" destOrd="0" presId="urn:microsoft.com/office/officeart/2005/8/layout/target3"/>
    <dgm:cxn modelId="{BF9E9174-7C8E-4F1F-8568-4D114E9897BB}" type="presParOf" srcId="{333A1088-737F-45CB-B68E-254E46348037}" destId="{2BE915AB-18AA-4053-B92C-3BFC9ED204BB}" srcOrd="22" destOrd="0" presId="urn:microsoft.com/office/officeart/2005/8/layout/target3"/>
    <dgm:cxn modelId="{DCDA560E-0DDB-4F10-AD74-A0025B5CA160}" type="presParOf" srcId="{333A1088-737F-45CB-B68E-254E46348037}" destId="{6BB5E863-4638-4E1D-BFDE-399D028AC4ED}" srcOrd="23" destOrd="0" presId="urn:microsoft.com/office/officeart/2005/8/layout/target3"/>
    <dgm:cxn modelId="{577B20A1-15B9-464B-A30E-9C0C13EE77F4}" type="presParOf" srcId="{333A1088-737F-45CB-B68E-254E46348037}" destId="{5A5FFA88-C948-4069-8E93-59FA12366E83}" srcOrd="24" destOrd="0" presId="urn:microsoft.com/office/officeart/2005/8/layout/target3"/>
    <dgm:cxn modelId="{F49DFB35-7063-420F-8863-4405A5318001}" type="presParOf" srcId="{333A1088-737F-45CB-B68E-254E46348037}" destId="{890E4F0B-2866-4A3F-A3C7-2A14B1797930}" srcOrd="25" destOrd="0" presId="urn:microsoft.com/office/officeart/2005/8/layout/target3"/>
    <dgm:cxn modelId="{9668BB70-718B-40B5-BBDC-682C20FE6E59}" type="presParOf" srcId="{333A1088-737F-45CB-B68E-254E46348037}" destId="{02176FA0-10E9-44DC-9A54-485A362F109B}" srcOrd="26" destOrd="0" presId="urn:microsoft.com/office/officeart/2005/8/layout/target3"/>
    <dgm:cxn modelId="{DC24C323-509F-4B68-8C91-AF186550E8E4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VY_32_INOVACE_3B_05_</a:t>
          </a:r>
          <a:r>
            <a:rPr lang="cs-CZ" sz="2000" b="0" kern="1200" baseline="0" dirty="0" err="1" smtClean="0"/>
            <a:t>Nature</a:t>
          </a:r>
          <a:r>
            <a:rPr lang="cs-CZ" sz="2000" b="0" kern="1200" baseline="0" smtClean="0"/>
            <a:t> 1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březen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Petra </a:t>
          </a:r>
          <a:r>
            <a:rPr lang="cs-CZ" sz="2000" b="0" kern="1200" dirty="0" err="1" smtClean="0">
              <a:solidFill>
                <a:schemeClr val="tx1"/>
              </a:solidFill>
            </a:rPr>
            <a:t>Dušánková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8DCBEC-A437-462B-990C-82D9A74981D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0220B-595D-4B39-AF3A-9AF7546C4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gif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Materiál je určen pro přípravu žáků k ústní maturitní zkoušce z anglického jazyka.</a:t>
            </a:r>
          </a:p>
          <a:p>
            <a:r>
              <a:rPr lang="cs-CZ" dirty="0" smtClean="0"/>
              <a:t>Žáci si osvojí slovní zásobu  a fráze týkající se tématu </a:t>
            </a:r>
            <a:r>
              <a:rPr lang="cs-CZ" dirty="0" err="1" smtClean="0"/>
              <a:t>Nature</a:t>
            </a:r>
            <a:r>
              <a:rPr lang="cs-CZ" dirty="0" smtClean="0"/>
              <a:t> (příroda – podnebí, počasí, přírodní katastrofy, </a:t>
            </a:r>
            <a:r>
              <a:rPr lang="cs-CZ" smtClean="0"/>
              <a:t>roční období).</a:t>
            </a:r>
            <a:endParaRPr lang="cs-CZ" dirty="0" smtClean="0"/>
          </a:p>
          <a:p>
            <a:r>
              <a:rPr lang="cs-CZ" dirty="0" smtClean="0"/>
              <a:t>V části </a:t>
            </a:r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Climate</a:t>
            </a:r>
            <a:r>
              <a:rPr lang="cs-CZ" dirty="0" smtClean="0"/>
              <a:t> žáci ve dvojicích pracují s atlasem světa a s pomocí nabídnuté slovní zásoby popíší podnebí ve vyjmenovaných státech (správné odpovědi jsou na snímku 5 pod modrými políčky)</a:t>
            </a:r>
          </a:p>
          <a:p>
            <a:r>
              <a:rPr lang="cs-CZ" dirty="0" smtClean="0"/>
              <a:t>V části </a:t>
            </a:r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popíší druhy počasí podle obrázků (řešení je pod modrým políčkem)</a:t>
            </a:r>
          </a:p>
          <a:p>
            <a:r>
              <a:rPr lang="cs-CZ" dirty="0" smtClean="0"/>
              <a:t>V části </a:t>
            </a:r>
            <a:r>
              <a:rPr lang="cs-CZ" dirty="0" err="1" smtClean="0"/>
              <a:t>Natural</a:t>
            </a:r>
            <a:r>
              <a:rPr lang="cs-CZ" dirty="0" smtClean="0"/>
              <a:t> </a:t>
            </a:r>
            <a:r>
              <a:rPr lang="cs-CZ" dirty="0" err="1" smtClean="0"/>
              <a:t>Disasters</a:t>
            </a:r>
            <a:r>
              <a:rPr lang="cs-CZ" dirty="0" smtClean="0"/>
              <a:t> nejprve musí poznat druh přírodní katastrofy podle textu a na následujícím snímku podle obrázků (řešení pod modrými políčky)</a:t>
            </a:r>
          </a:p>
          <a:p>
            <a:r>
              <a:rPr lang="cs-CZ" dirty="0" smtClean="0"/>
              <a:t>V části </a:t>
            </a:r>
            <a:r>
              <a:rPr lang="cs-CZ" dirty="0" err="1" smtClean="0"/>
              <a:t>Seasons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Year</a:t>
            </a:r>
            <a:r>
              <a:rPr lang="cs-CZ" dirty="0" smtClean="0"/>
              <a:t> pracují ve čtyřech skupinách a podle dané osnovy popisují jednotlivá roční období (řešení na snímcích 10-13)</a:t>
            </a:r>
          </a:p>
          <a:p>
            <a:r>
              <a:rPr lang="cs-CZ" dirty="0" smtClean="0"/>
              <a:t>Časová náročnost –  45 minut.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457200" y="1417638"/>
            <a:ext cx="8229600" cy="1507306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9900"/>
                </a:solidFill>
              </a:rPr>
              <a:t/>
            </a:r>
            <a:br>
              <a:rPr lang="cs-CZ" sz="8000" b="1" dirty="0" smtClean="0">
                <a:solidFill>
                  <a:srgbClr val="009900"/>
                </a:solidFill>
              </a:rPr>
            </a:br>
            <a:r>
              <a:rPr lang="cs-CZ" sz="8000" b="1" dirty="0" smtClean="0">
                <a:solidFill>
                  <a:srgbClr val="009900"/>
                </a:solidFill>
              </a:rPr>
              <a:t>NATURE 1</a:t>
            </a:r>
            <a:br>
              <a:rPr lang="cs-CZ" sz="8000" b="1" dirty="0" smtClean="0">
                <a:solidFill>
                  <a:srgbClr val="009900"/>
                </a:solidFill>
              </a:rPr>
            </a:br>
            <a:endParaRPr lang="cs-CZ" sz="80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TYPES OF CLIMATE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574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dirty="0" smtClean="0"/>
              <a:t>Look at the map of the world and the offered vocabulary and describe what kinds of climate there are in </a:t>
            </a:r>
            <a:r>
              <a:rPr lang="en-GB" dirty="0" smtClean="0">
                <a:solidFill>
                  <a:srgbClr val="009900"/>
                </a:solidFill>
              </a:rPr>
              <a:t>the CR, the UK, the USA, Ireland, Australia, New Zealand, Canada</a:t>
            </a:r>
          </a:p>
          <a:p>
            <a:pPr>
              <a:buNone/>
            </a:pPr>
            <a:r>
              <a:rPr lang="en-GB" dirty="0" smtClean="0"/>
              <a:t>Vocabulary:</a:t>
            </a:r>
          </a:p>
          <a:p>
            <a:pPr>
              <a:buNone/>
            </a:pPr>
            <a:r>
              <a:rPr lang="en-GB" i="1" dirty="0" smtClean="0">
                <a:solidFill>
                  <a:srgbClr val="7030A0"/>
                </a:solidFill>
              </a:rPr>
              <a:t>arctic/ subarctic/ temperate/ subtropical/ tropical</a:t>
            </a:r>
          </a:p>
          <a:p>
            <a:pPr>
              <a:buNone/>
            </a:pPr>
            <a:r>
              <a:rPr lang="en-GB" i="1" dirty="0" smtClean="0">
                <a:solidFill>
                  <a:srgbClr val="7030A0"/>
                </a:solidFill>
              </a:rPr>
              <a:t>dry/ humid</a:t>
            </a:r>
          </a:p>
          <a:p>
            <a:pPr>
              <a:buNone/>
            </a:pPr>
            <a:r>
              <a:rPr lang="en-GB" i="1" dirty="0" smtClean="0">
                <a:solidFill>
                  <a:srgbClr val="7030A0"/>
                </a:solidFill>
              </a:rPr>
              <a:t>desert/ </a:t>
            </a:r>
            <a:r>
              <a:rPr lang="en-GB" i="1" dirty="0" err="1" smtClean="0">
                <a:solidFill>
                  <a:srgbClr val="7030A0"/>
                </a:solidFill>
              </a:rPr>
              <a:t>semideserts</a:t>
            </a:r>
            <a:endParaRPr lang="en-GB" i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en-GB" i="1" dirty="0" smtClean="0">
                <a:solidFill>
                  <a:srgbClr val="7030A0"/>
                </a:solidFill>
              </a:rPr>
              <a:t>all four seasons of a year/ extreme temperatures</a:t>
            </a:r>
            <a:endParaRPr lang="en-GB" i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err="1" smtClean="0">
                <a:solidFill>
                  <a:srgbClr val="009900"/>
                </a:solidFill>
              </a:rPr>
              <a:t>The</a:t>
            </a:r>
            <a:r>
              <a:rPr lang="cs-CZ" sz="2800" b="1" dirty="0" smtClean="0">
                <a:solidFill>
                  <a:srgbClr val="009900"/>
                </a:solidFill>
              </a:rPr>
              <a:t> CR 			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temperate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all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four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seasons</a:t>
            </a:r>
            <a:r>
              <a:rPr lang="cs-CZ" sz="2800" b="1" dirty="0" smtClean="0">
                <a:solidFill>
                  <a:srgbClr val="FF3300"/>
                </a:solidFill>
              </a:rPr>
              <a:t>, 				no </a:t>
            </a:r>
            <a:r>
              <a:rPr lang="cs-CZ" sz="2800" b="1" dirty="0" err="1" smtClean="0">
                <a:solidFill>
                  <a:srgbClr val="FF3300"/>
                </a:solidFill>
              </a:rPr>
              <a:t>extreme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temperatures</a:t>
            </a:r>
            <a:endParaRPr lang="cs-CZ" sz="2800" b="1" dirty="0" smtClean="0">
              <a:solidFill>
                <a:srgbClr val="FF3300"/>
              </a:solidFill>
            </a:endParaRPr>
          </a:p>
          <a:p>
            <a:pPr>
              <a:buNone/>
            </a:pPr>
            <a:r>
              <a:rPr lang="cs-CZ" sz="2800" b="1" dirty="0" err="1" smtClean="0">
                <a:solidFill>
                  <a:srgbClr val="009900"/>
                </a:solidFill>
              </a:rPr>
              <a:t>The</a:t>
            </a:r>
            <a:r>
              <a:rPr lang="cs-CZ" sz="2800" b="1" dirty="0" smtClean="0">
                <a:solidFill>
                  <a:srgbClr val="009900"/>
                </a:solidFill>
              </a:rPr>
              <a:t> UK			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temperate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humid</a:t>
            </a:r>
            <a:r>
              <a:rPr lang="cs-CZ" sz="2800" b="1" dirty="0" smtClean="0">
                <a:solidFill>
                  <a:srgbClr val="FF3300"/>
                </a:solidFill>
              </a:rPr>
              <a:t>, no 					</a:t>
            </a:r>
            <a:r>
              <a:rPr lang="cs-CZ" sz="2800" b="1" dirty="0" err="1" smtClean="0">
                <a:solidFill>
                  <a:srgbClr val="FF3300"/>
                </a:solidFill>
              </a:rPr>
              <a:t>extreme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temperatures</a:t>
            </a:r>
            <a:endParaRPr lang="cs-CZ" sz="2800" b="1" dirty="0" smtClean="0">
              <a:solidFill>
                <a:srgbClr val="FF3300"/>
              </a:solidFill>
            </a:endParaRPr>
          </a:p>
          <a:p>
            <a:pPr>
              <a:buNone/>
            </a:pPr>
            <a:r>
              <a:rPr lang="cs-CZ" sz="2800" b="1" dirty="0" err="1" smtClean="0">
                <a:solidFill>
                  <a:srgbClr val="009900"/>
                </a:solidFill>
              </a:rPr>
              <a:t>The</a:t>
            </a:r>
            <a:r>
              <a:rPr lang="cs-CZ" sz="2800" b="1" dirty="0" smtClean="0">
                <a:solidFill>
                  <a:srgbClr val="009900"/>
                </a:solidFill>
              </a:rPr>
              <a:t> USA			</a:t>
            </a:r>
            <a:r>
              <a:rPr lang="cs-CZ" sz="2800" b="1" dirty="0" err="1" smtClean="0">
                <a:solidFill>
                  <a:srgbClr val="FF3300"/>
                </a:solidFill>
              </a:rPr>
              <a:t>all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kinds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of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climate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deserts</a:t>
            </a:r>
            <a:r>
              <a:rPr lang="cs-CZ" sz="2800" b="1" dirty="0" smtClean="0">
                <a:solidFill>
                  <a:srgbClr val="FF3300"/>
                </a:solidFill>
              </a:rPr>
              <a:t>, 				</a:t>
            </a:r>
            <a:r>
              <a:rPr lang="cs-CZ" sz="2800" b="1" dirty="0" err="1" smtClean="0">
                <a:solidFill>
                  <a:srgbClr val="FF3300"/>
                </a:solidFill>
              </a:rPr>
              <a:t>semideserts</a:t>
            </a:r>
            <a:r>
              <a:rPr lang="cs-CZ" sz="2800" b="1" dirty="0" smtClean="0">
                <a:solidFill>
                  <a:srgbClr val="FF3300"/>
                </a:solidFill>
              </a:rPr>
              <a:t> (SW), </a:t>
            </a:r>
            <a:r>
              <a:rPr lang="cs-CZ" sz="2800" b="1" dirty="0" err="1" smtClean="0">
                <a:solidFill>
                  <a:srgbClr val="FF3300"/>
                </a:solidFill>
              </a:rPr>
              <a:t>extremes</a:t>
            </a:r>
            <a:r>
              <a:rPr lang="cs-CZ" sz="2800" b="1" dirty="0" smtClean="0">
                <a:solidFill>
                  <a:srgbClr val="FF3300"/>
                </a:solidFill>
              </a:rPr>
              <a:t> 				(</a:t>
            </a:r>
            <a:r>
              <a:rPr lang="cs-CZ" sz="2800" b="1" dirty="0" err="1" smtClean="0">
                <a:solidFill>
                  <a:srgbClr val="FF3300"/>
                </a:solidFill>
              </a:rPr>
              <a:t>Alasca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Death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Valley</a:t>
            </a:r>
            <a:r>
              <a:rPr lang="cs-CZ" sz="2800" b="1" dirty="0" smtClean="0">
                <a:solidFill>
                  <a:srgbClr val="FF3300"/>
                </a:solidFill>
              </a:rPr>
              <a:t>)</a:t>
            </a:r>
          </a:p>
          <a:p>
            <a:pPr>
              <a:buNone/>
            </a:pPr>
            <a:r>
              <a:rPr lang="cs-CZ" sz="2800" b="1" dirty="0" err="1" smtClean="0">
                <a:solidFill>
                  <a:srgbClr val="009900"/>
                </a:solidFill>
              </a:rPr>
              <a:t>Ireland</a:t>
            </a:r>
            <a:r>
              <a:rPr lang="cs-CZ" sz="2800" b="1" dirty="0" smtClean="0">
                <a:solidFill>
                  <a:srgbClr val="009900"/>
                </a:solidFill>
              </a:rPr>
              <a:t>			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temperate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humid</a:t>
            </a:r>
            <a:r>
              <a:rPr lang="cs-CZ" sz="2800" b="1" dirty="0" smtClean="0">
                <a:solidFill>
                  <a:srgbClr val="FF3300"/>
                </a:solidFill>
              </a:rPr>
              <a:t>, no 					</a:t>
            </a:r>
            <a:r>
              <a:rPr lang="cs-CZ" sz="2800" b="1" dirty="0" err="1" smtClean="0">
                <a:solidFill>
                  <a:srgbClr val="FF3300"/>
                </a:solidFill>
              </a:rPr>
              <a:t>extreme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temperatures</a:t>
            </a:r>
            <a:endParaRPr lang="cs-CZ" sz="2800" b="1" dirty="0" smtClean="0">
              <a:solidFill>
                <a:srgbClr val="FF3300"/>
              </a:solidFill>
            </a:endParaRPr>
          </a:p>
          <a:p>
            <a:pPr>
              <a:buNone/>
            </a:pPr>
            <a:r>
              <a:rPr lang="cs-CZ" sz="2800" b="1" dirty="0" err="1" smtClean="0">
                <a:solidFill>
                  <a:srgbClr val="009900"/>
                </a:solidFill>
              </a:rPr>
              <a:t>Australia</a:t>
            </a:r>
            <a:r>
              <a:rPr lang="cs-CZ" sz="2800" b="1" dirty="0" smtClean="0">
                <a:solidFill>
                  <a:srgbClr val="009900"/>
                </a:solidFill>
              </a:rPr>
              <a:t>			</a:t>
            </a:r>
            <a:r>
              <a:rPr lang="cs-CZ" sz="2800" b="1" dirty="0" err="1" smtClean="0">
                <a:solidFill>
                  <a:srgbClr val="FF3300"/>
                </a:solidFill>
              </a:rPr>
              <a:t>tropical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dry</a:t>
            </a:r>
            <a:r>
              <a:rPr lang="cs-CZ" sz="2800" b="1" dirty="0" smtClean="0">
                <a:solidFill>
                  <a:srgbClr val="FF3300"/>
                </a:solidFill>
              </a:rPr>
              <a:t>/</a:t>
            </a:r>
            <a:r>
              <a:rPr lang="cs-CZ" sz="2800" b="1" dirty="0" err="1" smtClean="0">
                <a:solidFill>
                  <a:srgbClr val="FF3300"/>
                </a:solidFill>
              </a:rPr>
              <a:t>humid</a:t>
            </a:r>
            <a:r>
              <a:rPr lang="cs-CZ" sz="2800" b="1" dirty="0" smtClean="0">
                <a:solidFill>
                  <a:srgbClr val="FF3300"/>
                </a:solidFill>
              </a:rPr>
              <a:t>, 					</a:t>
            </a:r>
            <a:r>
              <a:rPr lang="cs-CZ" sz="2800" b="1" dirty="0" err="1" smtClean="0">
                <a:solidFill>
                  <a:srgbClr val="FF3300"/>
                </a:solidFill>
              </a:rPr>
              <a:t>subtropical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temperate</a:t>
            </a:r>
            <a:r>
              <a:rPr lang="cs-CZ" sz="2800" b="1" dirty="0" smtClean="0">
                <a:solidFill>
                  <a:srgbClr val="FF3300"/>
                </a:solidFill>
              </a:rPr>
              <a:t> (SE)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New </a:t>
            </a:r>
            <a:r>
              <a:rPr lang="cs-CZ" sz="2800" b="1" dirty="0" err="1" smtClean="0">
                <a:solidFill>
                  <a:srgbClr val="009900"/>
                </a:solidFill>
              </a:rPr>
              <a:t>Zealand</a:t>
            </a:r>
            <a:r>
              <a:rPr lang="cs-CZ" sz="2800" b="1" dirty="0" smtClean="0">
                <a:solidFill>
                  <a:srgbClr val="009900"/>
                </a:solidFill>
              </a:rPr>
              <a:t>		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temperate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humid</a:t>
            </a:r>
            <a:endParaRPr lang="cs-CZ" sz="2800" b="1" dirty="0" smtClean="0">
              <a:solidFill>
                <a:srgbClr val="FF3300"/>
              </a:solidFill>
            </a:endParaRPr>
          </a:p>
          <a:p>
            <a:pPr>
              <a:buNone/>
            </a:pPr>
            <a:r>
              <a:rPr lang="cs-CZ" sz="2800" b="1" dirty="0" err="1" smtClean="0">
                <a:solidFill>
                  <a:srgbClr val="009900"/>
                </a:solidFill>
              </a:rPr>
              <a:t>Canada</a:t>
            </a:r>
            <a:r>
              <a:rPr lang="cs-CZ" sz="2800" b="1" dirty="0" smtClean="0">
                <a:solidFill>
                  <a:srgbClr val="009900"/>
                </a:solidFill>
              </a:rPr>
              <a:t>			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subarctic</a:t>
            </a:r>
            <a:r>
              <a:rPr lang="cs-CZ" sz="2800" b="1" dirty="0" smtClean="0">
                <a:solidFill>
                  <a:srgbClr val="FF3300"/>
                </a:solidFill>
              </a:rPr>
              <a:t>, </a:t>
            </a:r>
            <a:r>
              <a:rPr lang="cs-CZ" sz="2800" b="1" dirty="0" err="1" smtClean="0">
                <a:solidFill>
                  <a:srgbClr val="FF3300"/>
                </a:solidFill>
              </a:rPr>
              <a:t>temperate</a:t>
            </a:r>
            <a:r>
              <a:rPr lang="cs-CZ" sz="2800" b="1" dirty="0" smtClean="0">
                <a:solidFill>
                  <a:srgbClr val="FF3300"/>
                </a:solidFill>
              </a:rPr>
              <a:t>, 					</a:t>
            </a:r>
            <a:r>
              <a:rPr lang="cs-CZ" sz="2800" b="1" dirty="0" err="1" smtClean="0">
                <a:solidFill>
                  <a:srgbClr val="FF3300"/>
                </a:solidFill>
              </a:rPr>
              <a:t>extremely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cold</a:t>
            </a:r>
            <a:r>
              <a:rPr lang="cs-CZ" sz="2800" b="1" dirty="0" smtClean="0">
                <a:solidFill>
                  <a:srgbClr val="FF3300"/>
                </a:solidFill>
              </a:rPr>
              <a:t> in </a:t>
            </a:r>
            <a:r>
              <a:rPr lang="cs-CZ" sz="2800" b="1" dirty="0" err="1" smtClean="0">
                <a:solidFill>
                  <a:srgbClr val="FF3300"/>
                </a:solidFill>
              </a:rPr>
              <a:t>the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err="1" smtClean="0">
                <a:solidFill>
                  <a:srgbClr val="FF3300"/>
                </a:solidFill>
              </a:rPr>
              <a:t>North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476672"/>
            <a:ext cx="417646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11960" y="1412776"/>
            <a:ext cx="417646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11960" y="2348880"/>
            <a:ext cx="417646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211960" y="3717032"/>
            <a:ext cx="41764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211960" y="4581128"/>
            <a:ext cx="41764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11960" y="5589240"/>
            <a:ext cx="41764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211960" y="6093296"/>
            <a:ext cx="4176464" cy="7647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  <p:bldP spid="13" grpId="0" animBg="1"/>
      <p:bldP spid="16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3300"/>
                </a:solidFill>
              </a:rPr>
              <a:t>TYPES OF WEATHER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Look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say</a:t>
            </a:r>
            <a:r>
              <a:rPr lang="cs-CZ" sz="2800" dirty="0" smtClean="0"/>
              <a:t> </a:t>
            </a:r>
            <a:r>
              <a:rPr lang="cs-CZ" sz="2800" dirty="0" err="1" smtClean="0"/>
              <a:t>what</a:t>
            </a:r>
            <a:r>
              <a:rPr lang="cs-CZ" sz="2800" dirty="0" smtClean="0"/>
              <a:t> type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weather</a:t>
            </a:r>
            <a:r>
              <a:rPr lang="cs-CZ" sz="2800" dirty="0" smtClean="0"/>
              <a:t>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represent</a:t>
            </a:r>
            <a:r>
              <a:rPr lang="cs-CZ" sz="2800" dirty="0" smtClean="0"/>
              <a:t>: </a:t>
            </a:r>
            <a:r>
              <a:rPr lang="cs-CZ" sz="2800" b="1" dirty="0" err="1" smtClean="0">
                <a:solidFill>
                  <a:srgbClr val="7030A0"/>
                </a:solidFill>
              </a:rPr>
              <a:t>rainy</a:t>
            </a:r>
            <a:r>
              <a:rPr lang="cs-CZ" sz="2800" b="1" dirty="0" smtClean="0">
                <a:solidFill>
                  <a:srgbClr val="7030A0"/>
                </a:solidFill>
              </a:rPr>
              <a:t>, </a:t>
            </a:r>
            <a:r>
              <a:rPr lang="cs-CZ" sz="2800" b="1" dirty="0" err="1" smtClean="0">
                <a:solidFill>
                  <a:srgbClr val="7030A0"/>
                </a:solidFill>
              </a:rPr>
              <a:t>foggy</a:t>
            </a:r>
            <a:r>
              <a:rPr lang="cs-CZ" sz="2800" b="1" dirty="0" smtClean="0">
                <a:solidFill>
                  <a:srgbClr val="7030A0"/>
                </a:solidFill>
              </a:rPr>
              <a:t>, </a:t>
            </a:r>
            <a:r>
              <a:rPr lang="cs-CZ" sz="2800" b="1" dirty="0" err="1" smtClean="0">
                <a:solidFill>
                  <a:srgbClr val="7030A0"/>
                </a:solidFill>
              </a:rPr>
              <a:t>stormy</a:t>
            </a:r>
            <a:r>
              <a:rPr lang="cs-CZ" sz="2800" b="1" dirty="0" smtClean="0">
                <a:solidFill>
                  <a:srgbClr val="7030A0"/>
                </a:solidFill>
              </a:rPr>
              <a:t>, sunny, </a:t>
            </a:r>
            <a:r>
              <a:rPr lang="cs-CZ" sz="2800" b="1" dirty="0" err="1" smtClean="0">
                <a:solidFill>
                  <a:srgbClr val="7030A0"/>
                </a:solidFill>
              </a:rPr>
              <a:t>snowy</a:t>
            </a:r>
            <a:r>
              <a:rPr lang="cs-CZ" sz="2800" b="1" dirty="0" smtClean="0">
                <a:solidFill>
                  <a:srgbClr val="7030A0"/>
                </a:solidFill>
              </a:rPr>
              <a:t>, 			 </a:t>
            </a:r>
            <a:r>
              <a:rPr lang="cs-CZ" sz="2800" b="1" dirty="0" err="1" smtClean="0">
                <a:solidFill>
                  <a:srgbClr val="7030A0"/>
                </a:solidFill>
              </a:rPr>
              <a:t>overcast</a:t>
            </a:r>
            <a:r>
              <a:rPr lang="cs-CZ" sz="2800" b="1" dirty="0" smtClean="0">
                <a:solidFill>
                  <a:srgbClr val="7030A0"/>
                </a:solidFill>
              </a:rPr>
              <a:t>, sunny </a:t>
            </a:r>
            <a:r>
              <a:rPr lang="cs-CZ" sz="2800" b="1" dirty="0" err="1" smtClean="0">
                <a:solidFill>
                  <a:srgbClr val="7030A0"/>
                </a:solidFill>
              </a:rPr>
              <a:t>spells</a:t>
            </a:r>
            <a:r>
              <a:rPr lang="cs-CZ" sz="2800" b="1" dirty="0" smtClean="0">
                <a:solidFill>
                  <a:srgbClr val="7030A0"/>
                </a:solidFill>
              </a:rPr>
              <a:t>, </a:t>
            </a:r>
            <a:r>
              <a:rPr lang="cs-CZ" sz="2800" b="1" dirty="0" err="1" smtClean="0">
                <a:solidFill>
                  <a:srgbClr val="7030A0"/>
                </a:solidFill>
              </a:rPr>
              <a:t>frosty</a:t>
            </a:r>
            <a:r>
              <a:rPr lang="cs-CZ" sz="2800" b="1" dirty="0" smtClean="0">
                <a:solidFill>
                  <a:srgbClr val="7030A0"/>
                </a:solidFill>
              </a:rPr>
              <a:t>, </a:t>
            </a:r>
            <a:r>
              <a:rPr lang="cs-CZ" sz="2800" b="1" dirty="0" err="1" smtClean="0">
                <a:solidFill>
                  <a:srgbClr val="7030A0"/>
                </a:solidFill>
              </a:rPr>
              <a:t>windy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Petra\AppData\Local\Microsoft\Windows\Temporary Internet Files\Content.IE5\N5KWTAK9\MP9004066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780928"/>
            <a:ext cx="1590680" cy="1371980"/>
          </a:xfrm>
          <a:prstGeom prst="rect">
            <a:avLst/>
          </a:prstGeom>
          <a:noFill/>
        </p:spPr>
      </p:pic>
      <p:pic>
        <p:nvPicPr>
          <p:cNvPr id="1030" name="Picture 6" descr="C:\Users\Petra\AppData\Local\Microsoft\Windows\Temporary Internet Files\Content.IE5\MGRWS2OS\MC90043258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509120"/>
            <a:ext cx="1728192" cy="1684556"/>
          </a:xfrm>
          <a:prstGeom prst="rect">
            <a:avLst/>
          </a:prstGeom>
          <a:noFill/>
        </p:spPr>
      </p:pic>
      <p:pic>
        <p:nvPicPr>
          <p:cNvPr id="1031" name="Picture 7" descr="C:\Users\Petra\AppData\Local\Microsoft\Windows\Temporary Internet Files\Content.IE5\RXCJVGF6\MC90043258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852936"/>
            <a:ext cx="1296144" cy="1296144"/>
          </a:xfrm>
          <a:prstGeom prst="rect">
            <a:avLst/>
          </a:prstGeom>
          <a:noFill/>
        </p:spPr>
      </p:pic>
      <p:pic>
        <p:nvPicPr>
          <p:cNvPr id="1032" name="Picture 8" descr="C:\Users\Petra\AppData\Local\Microsoft\Windows\Temporary Internet Files\Content.IE5\MGRWS2OS\MM90028276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2852936"/>
            <a:ext cx="1304925" cy="1371600"/>
          </a:xfrm>
          <a:prstGeom prst="rect">
            <a:avLst/>
          </a:prstGeom>
          <a:noFill/>
        </p:spPr>
      </p:pic>
      <p:pic>
        <p:nvPicPr>
          <p:cNvPr id="1033" name="Picture 9" descr="C:\Users\Petra\AppData\Local\Microsoft\Windows\Temporary Internet Files\Content.IE5\LJS1M6MT\MP90040674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4653136"/>
            <a:ext cx="1512168" cy="1728192"/>
          </a:xfrm>
          <a:prstGeom prst="rect">
            <a:avLst/>
          </a:prstGeom>
          <a:noFill/>
        </p:spPr>
      </p:pic>
      <p:pic>
        <p:nvPicPr>
          <p:cNvPr id="1036" name="Picture 12" descr="C:\Users\Petra\AppData\Local\Microsoft\Windows\Temporary Internet Files\Content.IE5\RXCJVGF6\MC90044180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1800200" cy="1872208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2555776" y="1628800"/>
            <a:ext cx="540060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9" name="Picture 15" descr="C:\Users\Petra\AppData\Local\Microsoft\Windows\Temporary Internet Files\Content.IE5\MGRWS2OS\MC90028295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2780928"/>
            <a:ext cx="1584176" cy="1440160"/>
          </a:xfrm>
          <a:prstGeom prst="rect">
            <a:avLst/>
          </a:prstGeom>
          <a:noFill/>
        </p:spPr>
      </p:pic>
      <p:pic>
        <p:nvPicPr>
          <p:cNvPr id="1041" name="Picture 17" descr="C:\Users\Petra\AppData\Local\Microsoft\Windows\Temporary Internet Files\Content.IE5\RXCJVGF6\MC90035556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2924944"/>
            <a:ext cx="1368152" cy="1224136"/>
          </a:xfrm>
          <a:prstGeom prst="rect">
            <a:avLst/>
          </a:prstGeom>
          <a:noFill/>
        </p:spPr>
      </p:pic>
      <p:pic>
        <p:nvPicPr>
          <p:cNvPr id="1042" name="Picture 18" descr="C:\Users\Petra\AppData\Local\Microsoft\Windows\Temporary Internet Files\Content.IE5\RXCJVGF6\MC90041353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20271" y="4653136"/>
            <a:ext cx="1512169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NATURAL DISASTERS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Read the following texts and say what natural disaster they describe:</a:t>
            </a:r>
          </a:p>
          <a:p>
            <a:pPr marL="514350" indent="-514350">
              <a:buAutoNum type="alphaLcParenR"/>
            </a:pPr>
            <a:r>
              <a:rPr lang="en-GB" dirty="0" smtClean="0"/>
              <a:t>There hasn‘t been any rain for months, the rivers have dried up.	</a:t>
            </a:r>
            <a:r>
              <a:rPr lang="en-GB" i="1" dirty="0" smtClean="0">
                <a:solidFill>
                  <a:srgbClr val="7030A0"/>
                </a:solidFill>
              </a:rPr>
              <a:t>drought</a:t>
            </a:r>
          </a:p>
          <a:p>
            <a:pPr marL="514350" indent="-514350">
              <a:buAutoNum type="alphaLcParenR"/>
            </a:pPr>
            <a:r>
              <a:rPr lang="en-GB" dirty="0" smtClean="0"/>
              <a:t>The ground started shaking, the buildings collapsed, many people were injured and some even died.			</a:t>
            </a:r>
            <a:r>
              <a:rPr lang="en-GB" i="1" dirty="0" smtClean="0">
                <a:solidFill>
                  <a:srgbClr val="7030A0"/>
                </a:solidFill>
              </a:rPr>
              <a:t>earthquake</a:t>
            </a:r>
          </a:p>
          <a:p>
            <a:pPr marL="514350" indent="-514350">
              <a:buAutoNum type="alphaLcParenR"/>
            </a:pPr>
            <a:r>
              <a:rPr lang="en-GB" dirty="0" smtClean="0"/>
              <a:t>The hill seemed calm and peaceful a few days ago, but last night some smoke started coming out of it and the morning after hot lava covered one side of the hill.		</a:t>
            </a:r>
            <a:r>
              <a:rPr lang="en-GB" i="1" dirty="0" smtClean="0">
                <a:solidFill>
                  <a:srgbClr val="7030A0"/>
                </a:solidFill>
              </a:rPr>
              <a:t>volcanic eruption</a:t>
            </a:r>
            <a:endParaRPr lang="en-GB" i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76056" y="2564904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76056" y="3789040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76056" y="5301208"/>
            <a:ext cx="26642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Now, use the pictures to say what natural</a:t>
            </a:r>
          </a:p>
          <a:p>
            <a:pPr>
              <a:buNone/>
            </a:pPr>
            <a:r>
              <a:rPr lang="en-GB" dirty="0" smtClean="0"/>
              <a:t>disaster you can see and try to describe the</a:t>
            </a:r>
          </a:p>
          <a:p>
            <a:pPr>
              <a:buNone/>
            </a:pPr>
            <a:r>
              <a:rPr lang="en-GB" dirty="0" smtClean="0"/>
              <a:t>situation: </a:t>
            </a:r>
            <a:r>
              <a:rPr lang="en-GB" dirty="0" smtClean="0">
                <a:solidFill>
                  <a:srgbClr val="7030A0"/>
                </a:solidFill>
              </a:rPr>
              <a:t>flood, forest fire, hurricane, snow 		        storm(blizzard), tsunami</a:t>
            </a:r>
            <a:endParaRPr lang="en-GB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Petra\AppData\Local\Microsoft\Windows\Temporary Internet Files\Content.IE5\N5KWTAK9\MP9004038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852936"/>
            <a:ext cx="2160240" cy="1800200"/>
          </a:xfrm>
          <a:prstGeom prst="rect">
            <a:avLst/>
          </a:prstGeom>
          <a:noFill/>
        </p:spPr>
      </p:pic>
      <p:pic>
        <p:nvPicPr>
          <p:cNvPr id="2054" name="Picture 6" descr="C:\Users\Petra\AppData\Local\Microsoft\Windows\Temporary Internet Files\Content.IE5\LJS1M6MT\MC9001992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708920"/>
            <a:ext cx="1792586" cy="1904246"/>
          </a:xfrm>
          <a:prstGeom prst="rect">
            <a:avLst/>
          </a:prstGeom>
          <a:noFill/>
        </p:spPr>
      </p:pic>
      <p:pic>
        <p:nvPicPr>
          <p:cNvPr id="2055" name="Picture 7" descr="C:\Users\Petra\AppData\Local\Microsoft\Windows\Temporary Internet Files\Content.IE5\RXCJVGF6\MC9001605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780928"/>
            <a:ext cx="1812341" cy="1626718"/>
          </a:xfrm>
          <a:prstGeom prst="rect">
            <a:avLst/>
          </a:prstGeom>
          <a:noFill/>
        </p:spPr>
      </p:pic>
      <p:pic>
        <p:nvPicPr>
          <p:cNvPr id="2061" name="Picture 13" descr="C:\Users\Petra\AppData\Local\Microsoft\Windows\Temporary Internet Files\Content.IE5\RXCJVGF6\MC9002955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4725144"/>
            <a:ext cx="2232248" cy="1800200"/>
          </a:xfrm>
          <a:prstGeom prst="rect">
            <a:avLst/>
          </a:prstGeom>
          <a:noFill/>
        </p:spPr>
      </p:pic>
      <p:pic>
        <p:nvPicPr>
          <p:cNvPr id="2064" name="Picture 16" descr="C:\Users\Petra\AppData\Local\Microsoft\Windows\Temporary Internet Files\Content.IE5\N5KWTAK9\MC9002316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4509120"/>
            <a:ext cx="2479141" cy="2020432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2195736" y="1628800"/>
            <a:ext cx="568863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SEASONS OF A YEAR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Group work – get in 4 groups, each group should </a:t>
            </a:r>
          </a:p>
          <a:p>
            <a:pPr>
              <a:buNone/>
            </a:pPr>
            <a:r>
              <a:rPr lang="en-GB" dirty="0" smtClean="0"/>
              <a:t>complete the following chart about one season of the year:</a:t>
            </a:r>
          </a:p>
          <a:p>
            <a:pPr>
              <a:buNone/>
            </a:pPr>
            <a:r>
              <a:rPr lang="en-GB" dirty="0" smtClean="0">
                <a:solidFill>
                  <a:srgbClr val="7030A0"/>
                </a:solidFill>
              </a:rPr>
              <a:t>1. Name of the season:</a:t>
            </a:r>
          </a:p>
          <a:p>
            <a:pPr>
              <a:buNone/>
            </a:pPr>
            <a:r>
              <a:rPr lang="en-GB" dirty="0" smtClean="0">
                <a:solidFill>
                  <a:srgbClr val="7030A0"/>
                </a:solidFill>
              </a:rPr>
              <a:t>2. Months:</a:t>
            </a:r>
          </a:p>
          <a:p>
            <a:pPr>
              <a:buNone/>
            </a:pPr>
            <a:r>
              <a:rPr lang="en-GB" dirty="0" smtClean="0">
                <a:solidFill>
                  <a:srgbClr val="7030A0"/>
                </a:solidFill>
              </a:rPr>
              <a:t>3. Typical weather/ temperatures by day and night:</a:t>
            </a:r>
          </a:p>
          <a:p>
            <a:pPr>
              <a:buNone/>
            </a:pPr>
            <a:r>
              <a:rPr lang="en-GB" dirty="0" smtClean="0">
                <a:solidFill>
                  <a:srgbClr val="7030A0"/>
                </a:solidFill>
              </a:rPr>
              <a:t>4. Changes in nature:</a:t>
            </a:r>
          </a:p>
          <a:p>
            <a:pPr>
              <a:buNone/>
            </a:pPr>
            <a:r>
              <a:rPr lang="en-GB" dirty="0" smtClean="0">
                <a:solidFill>
                  <a:srgbClr val="7030A0"/>
                </a:solidFill>
              </a:rPr>
              <a:t>5. People‘s activities in nature: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GB" dirty="0" smtClean="0">
                <a:solidFill>
                  <a:srgbClr val="009900"/>
                </a:solidFill>
              </a:rPr>
              <a:t>SPRING</a:t>
            </a:r>
          </a:p>
          <a:p>
            <a:pPr marL="514350" indent="-514350">
              <a:buAutoNum type="arabicPeriod"/>
            </a:pPr>
            <a:r>
              <a:rPr lang="en-GB" dirty="0" smtClean="0"/>
              <a:t>March (21st), April, May</a:t>
            </a:r>
          </a:p>
          <a:p>
            <a:pPr marL="514350" indent="-514350">
              <a:buAutoNum type="arabicPeriod"/>
            </a:pPr>
            <a:r>
              <a:rPr lang="en-GB" dirty="0" smtClean="0"/>
              <a:t>Changeable, a lot of rain (sometimes snow – it thaws out - floods), nights can be cold (-5°C) but days quite warm (10-15°C)and they get longer</a:t>
            </a:r>
          </a:p>
          <a:p>
            <a:pPr marL="514350" indent="-514350">
              <a:buAutoNum type="arabicPeriod"/>
            </a:pPr>
            <a:r>
              <a:rPr lang="en-GB" dirty="0" smtClean="0"/>
              <a:t>Nature wakes up after winter, first plants, flowers appear (snowdrops, daffodils, primroses), trees are in blossom, animals bring up their young ones</a:t>
            </a:r>
          </a:p>
          <a:p>
            <a:pPr marL="514350" indent="-514350">
              <a:buAutoNum type="arabicPeriod"/>
            </a:pPr>
            <a:r>
              <a:rPr lang="en-GB" dirty="0" smtClean="0"/>
              <a:t>Farmers start planting in their fields, people start gardening again, going out for walks, trips</a:t>
            </a:r>
            <a:endParaRPr lang="en-GB" dirty="0" smtClean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SUMMER</a:t>
            </a:r>
          </a:p>
          <a:p>
            <a:pPr marL="514350" indent="-514350">
              <a:buAutoNum type="arabicPeriod"/>
            </a:pPr>
            <a:r>
              <a:rPr lang="en-GB" dirty="0" smtClean="0"/>
              <a:t>June (21st), July, August</a:t>
            </a:r>
          </a:p>
          <a:p>
            <a:pPr marL="514350" indent="-514350">
              <a:buAutoNum type="arabicPeriod"/>
            </a:pPr>
            <a:r>
              <a:rPr lang="en-GB" dirty="0" smtClean="0"/>
              <a:t>Warm</a:t>
            </a:r>
            <a:r>
              <a:rPr lang="en-GB" dirty="0" smtClean="0"/>
              <a:t>/ </a:t>
            </a:r>
            <a:r>
              <a:rPr lang="en-GB" dirty="0" smtClean="0"/>
              <a:t>hot, sunny, clear days (20-30°C), sometimes sudden storms, even nights are quite warm(15-20°C), morning dew appears</a:t>
            </a:r>
          </a:p>
          <a:p>
            <a:pPr marL="514350" indent="-514350">
              <a:buAutoNum type="arabicPeriod"/>
            </a:pPr>
            <a:r>
              <a:rPr lang="en-GB" dirty="0" smtClean="0"/>
              <a:t>In nature – most crops (fruit, vegetables, grains) become ripe</a:t>
            </a:r>
          </a:p>
          <a:p>
            <a:pPr marL="514350" indent="-514350">
              <a:buAutoNum type="arabicPeriod"/>
            </a:pPr>
            <a:r>
              <a:rPr lang="en-GB" dirty="0" smtClean="0"/>
              <a:t>It is the time of harvesting, picking all kinds of fruit/ berries, most people go on holiday</a:t>
            </a:r>
            <a:endParaRPr lang="en-GB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AUTUMN</a:t>
            </a:r>
          </a:p>
          <a:p>
            <a:pPr marL="514350" indent="-514350">
              <a:buAutoNum type="arabicPeriod"/>
            </a:pPr>
            <a:r>
              <a:rPr lang="en-GB" dirty="0" smtClean="0"/>
              <a:t>September (23rd), October, November</a:t>
            </a:r>
          </a:p>
          <a:p>
            <a:pPr marL="514350" indent="-514350">
              <a:buAutoNum type="arabicPeriod"/>
            </a:pPr>
            <a:r>
              <a:rPr lang="en-GB" dirty="0" smtClean="0"/>
              <a:t>Early autumn (Indian summer) can be pleasantly warm, then it gets colder, mornings can be foggy, days get shorter, first snow appears, nights are cold.</a:t>
            </a:r>
          </a:p>
          <a:p>
            <a:pPr marL="514350" indent="-514350">
              <a:buAutoNum type="arabicPeriod"/>
            </a:pPr>
            <a:r>
              <a:rPr lang="en-GB" dirty="0" smtClean="0"/>
              <a:t>Nature starts preparing for winter, leaves on trees get colourful and later fall down, birds flock together and leave for the South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hunting season begins, farmers prepare supplies for their cattle</a:t>
            </a:r>
            <a:endParaRPr lang="en-GB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WINTER</a:t>
            </a:r>
          </a:p>
          <a:p>
            <a:pPr marL="514350" indent="-514350">
              <a:buAutoNum type="arabicPeriod"/>
            </a:pPr>
            <a:r>
              <a:rPr lang="en-GB" dirty="0" smtClean="0"/>
              <a:t>December (21st), January, February</a:t>
            </a:r>
          </a:p>
          <a:p>
            <a:pPr marL="514350" indent="-514350">
              <a:buAutoNum type="arabicPeriod"/>
            </a:pPr>
            <a:r>
              <a:rPr lang="en-GB" dirty="0" smtClean="0"/>
              <a:t>It can be cool/ chilly/ cold/ frosty, snowy, there might be snowstorms in the mountains, temperature can drop as low as </a:t>
            </a:r>
          </a:p>
          <a:p>
            <a:pPr marL="514350" indent="-514350">
              <a:buNone/>
            </a:pPr>
            <a:r>
              <a:rPr lang="en-GB" dirty="0" smtClean="0"/>
              <a:t>	-20°C</a:t>
            </a:r>
          </a:p>
          <a:p>
            <a:pPr marL="514350" indent="-514350">
              <a:buNone/>
            </a:pPr>
            <a:r>
              <a:rPr lang="en-GB" dirty="0" smtClean="0"/>
              <a:t>4. 	</a:t>
            </a:r>
            <a:r>
              <a:rPr lang="en-GB" dirty="0" smtClean="0"/>
              <a:t>Some animals hibernate, the others are busy looking for food</a:t>
            </a:r>
          </a:p>
          <a:p>
            <a:pPr marL="514350" indent="-514350">
              <a:buNone/>
            </a:pPr>
            <a:r>
              <a:rPr lang="en-GB" dirty="0" smtClean="0"/>
              <a:t>5. 	</a:t>
            </a:r>
            <a:r>
              <a:rPr lang="en-GB" dirty="0" smtClean="0"/>
              <a:t>It </a:t>
            </a:r>
            <a:r>
              <a:rPr lang="en-GB" dirty="0" err="1" smtClean="0"/>
              <a:t>i</a:t>
            </a:r>
            <a:r>
              <a:rPr lang="cs-CZ" dirty="0" smtClean="0"/>
              <a:t>s</a:t>
            </a:r>
            <a:r>
              <a:rPr lang="en-GB" dirty="0" smtClean="0"/>
              <a:t> the season of skiing, skating, sledging…</a:t>
            </a:r>
            <a:endParaRPr lang="en-GB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i="1" dirty="0" smtClean="0"/>
              <a:t>Ilustrace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666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 NATURE 1 </vt:lpstr>
      <vt:lpstr>TYPES OF CLIMATE</vt:lpstr>
      <vt:lpstr>Snímek 5</vt:lpstr>
      <vt:lpstr>TYPES OF WEATHER</vt:lpstr>
      <vt:lpstr>NATURAL DISASTERS</vt:lpstr>
      <vt:lpstr>Snímek 8</vt:lpstr>
      <vt:lpstr>SEASONS OF A YEAR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32</cp:revision>
  <dcterms:created xsi:type="dcterms:W3CDTF">2013-03-17T09:24:16Z</dcterms:created>
  <dcterms:modified xsi:type="dcterms:W3CDTF">2013-03-18T15:34:12Z</dcterms:modified>
</cp:coreProperties>
</file>