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9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71" r:id="rId15"/>
    <p:sldId id="272" r:id="rId16"/>
    <p:sldId id="273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smtClean="0"/>
            <a:t>VY_32_INOVACE_3B_06_</a:t>
          </a:r>
          <a:r>
            <a:rPr lang="cs-CZ" sz="2000" b="0" baseline="0" dirty="0" err="1" smtClean="0"/>
            <a:t>Nature</a:t>
          </a:r>
          <a:r>
            <a:rPr lang="cs-CZ" sz="2000" b="0" baseline="0" dirty="0" smtClean="0"/>
            <a:t> 2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březen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4871E-65C9-4892-94B2-62EB478BA090}" type="presOf" srcId="{D1D4F407-5343-4D3F-B5B9-D407B03CAEB4}" destId="{D005CE8C-CC26-4C3E-AC11-E15060ECD759}" srcOrd="0" destOrd="0" presId="urn:microsoft.com/office/officeart/2005/8/layout/target3"/>
    <dgm:cxn modelId="{054F8FF0-C65A-448B-B579-B6698E2344FC}" type="presOf" srcId="{CEBA0FA6-500F-48B5-B7A1-B51529BD38F2}" destId="{02176FA0-10E9-44DC-9A54-485A362F109B}" srcOrd="1" destOrd="0" presId="urn:microsoft.com/office/officeart/2005/8/layout/target3"/>
    <dgm:cxn modelId="{8B19B145-B888-4C0A-9B1C-2D250E9A5450}" type="presOf" srcId="{4C35D32F-0EAB-4CD7-82EE-45574DC2A586}" destId="{890E4F0B-2866-4A3F-A3C7-2A14B1797930}" srcOrd="1" destOrd="0" presId="urn:microsoft.com/office/officeart/2005/8/layout/target3"/>
    <dgm:cxn modelId="{E82D6370-258E-4051-B17E-97ECE56A8C27}" type="presOf" srcId="{D1B46980-6531-4606-95E6-44980827E919}" destId="{2BE915AB-18AA-4053-B92C-3BFC9ED204BB}" srcOrd="1" destOrd="0" presId="urn:microsoft.com/office/officeart/2005/8/layout/target3"/>
    <dgm:cxn modelId="{CD408DE5-EDD1-4C99-996D-5F7C9F595AF0}" type="presOf" srcId="{757F3AB3-0718-4624-B441-E567A8F0AB56}" destId="{333A1088-737F-45CB-B68E-254E4634803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4EA2DADD-508D-418D-94D6-72644F0DD80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BB4309BF-DDA2-4D79-9B1E-EC56D16A18C5}" type="presOf" srcId="{CEBA0FA6-500F-48B5-B7A1-B51529BD38F2}" destId="{CAD3E342-3400-4A52-8AAC-15B5BF88AABE}" srcOrd="0" destOrd="0" presId="urn:microsoft.com/office/officeart/2005/8/layout/target3"/>
    <dgm:cxn modelId="{31F4D7C4-E00C-4E3B-9C4E-DD0B8F35C5CE}" type="presOf" srcId="{B651F6E3-6281-48DB-9319-2AEAFDAE7572}" destId="{619D679B-A015-4ECF-8348-D1034C574F40}" srcOrd="0" destOrd="0" presId="urn:microsoft.com/office/officeart/2005/8/layout/target3"/>
    <dgm:cxn modelId="{A5DFC6D7-D1C4-4833-93AF-840C9BBB4F4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0784E0-E0D4-409A-BD38-7410E00BAE50}" type="presOf" srcId="{BBE1F95E-D5AA-436D-B4F5-748C3834552C}" destId="{A5C228C9-6EC4-4821-934B-9E2EFBAB4497}" srcOrd="0" destOrd="0" presId="urn:microsoft.com/office/officeart/2005/8/layout/target3"/>
    <dgm:cxn modelId="{A8318476-174C-44DA-A54A-7B8561A11B94}" type="presOf" srcId="{D1D4F407-5343-4D3F-B5B9-D407B03CAEB4}" destId="{AED2198E-93D5-4001-81B4-73124B309672}" srcOrd="1" destOrd="0" presId="urn:microsoft.com/office/officeart/2005/8/layout/target3"/>
    <dgm:cxn modelId="{9FE1DDB1-2C95-44A5-9D8D-DDC7CAA5D5FA}" type="presOf" srcId="{BBE1F95E-D5AA-436D-B4F5-748C3834552C}" destId="{B5AA812A-7391-47E3-B3BF-07AB9DC3D00C}" srcOrd="1" destOrd="0" presId="urn:microsoft.com/office/officeart/2005/8/layout/target3"/>
    <dgm:cxn modelId="{30BCB588-B404-4B12-A8D0-4C93FC4AED24}" type="presOf" srcId="{D8197B8C-B260-4A16-BDF4-0947B075E274}" destId="{5A5FFA88-C948-4069-8E93-59FA12366E83}" srcOrd="1" destOrd="0" presId="urn:microsoft.com/office/officeart/2005/8/layout/target3"/>
    <dgm:cxn modelId="{5EDC23D2-7F90-48FC-91D6-81209F0EB6AE}" type="presOf" srcId="{D8197B8C-B260-4A16-BDF4-0947B075E274}" destId="{25B08C86-7E15-44DC-BE7F-FFB55DD49D12}" srcOrd="0" destOrd="0" presId="urn:microsoft.com/office/officeart/2005/8/layout/target3"/>
    <dgm:cxn modelId="{A0345D33-B657-42FC-AC7A-8397CFA3FFD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6612BCE-2CE1-4F47-A569-597C8B598F01}" type="presParOf" srcId="{333A1088-737F-45CB-B68E-254E46348037}" destId="{F5ABB229-8D3B-4694-996A-96F23CF14429}" srcOrd="0" destOrd="0" presId="urn:microsoft.com/office/officeart/2005/8/layout/target3"/>
    <dgm:cxn modelId="{B849A809-CD80-41A8-A345-38E5309CA306}" type="presParOf" srcId="{333A1088-737F-45CB-B68E-254E46348037}" destId="{F41139FD-01EE-4571-8B17-4FB00FC51163}" srcOrd="1" destOrd="0" presId="urn:microsoft.com/office/officeart/2005/8/layout/target3"/>
    <dgm:cxn modelId="{EBC510EE-9A57-423B-95A6-9B9D6EC46D6F}" type="presParOf" srcId="{333A1088-737F-45CB-B68E-254E46348037}" destId="{D005CE8C-CC26-4C3E-AC11-E15060ECD759}" srcOrd="2" destOrd="0" presId="urn:microsoft.com/office/officeart/2005/8/layout/target3"/>
    <dgm:cxn modelId="{7D77706F-2DC7-484D-A5D5-A297FA421D52}" type="presParOf" srcId="{333A1088-737F-45CB-B68E-254E46348037}" destId="{2C702D82-9B77-49B7-9568-BB8EB47C3372}" srcOrd="3" destOrd="0" presId="urn:microsoft.com/office/officeart/2005/8/layout/target3"/>
    <dgm:cxn modelId="{5C2EFF03-DD05-45F9-A817-8DB6D7447CFC}" type="presParOf" srcId="{333A1088-737F-45CB-B68E-254E46348037}" destId="{A52A0455-90FF-4808-ABD0-F02540D31D5A}" srcOrd="4" destOrd="0" presId="urn:microsoft.com/office/officeart/2005/8/layout/target3"/>
    <dgm:cxn modelId="{7ADC4960-A791-433A-8A72-5F01E583F89F}" type="presParOf" srcId="{333A1088-737F-45CB-B68E-254E46348037}" destId="{6140AFEC-043D-4C43-A2F9-D0F5331DF3A3}" srcOrd="5" destOrd="0" presId="urn:microsoft.com/office/officeart/2005/8/layout/target3"/>
    <dgm:cxn modelId="{E9228DB0-4F13-4444-8D41-8F35E0AB12D1}" type="presParOf" srcId="{333A1088-737F-45CB-B68E-254E46348037}" destId="{9358AC05-5D7D-4327-9F80-1AD486AEA664}" srcOrd="6" destOrd="0" presId="urn:microsoft.com/office/officeart/2005/8/layout/target3"/>
    <dgm:cxn modelId="{E2B7C0A7-EE80-4A36-BDC1-A9E90AE2183C}" type="presParOf" srcId="{333A1088-737F-45CB-B68E-254E46348037}" destId="{313FC574-E1CD-4FB4-B054-0B805CE0447D}" srcOrd="7" destOrd="0" presId="urn:microsoft.com/office/officeart/2005/8/layout/target3"/>
    <dgm:cxn modelId="{B1ED9951-6499-45D4-A193-304AE4780118}" type="presParOf" srcId="{333A1088-737F-45CB-B68E-254E46348037}" destId="{619D679B-A015-4ECF-8348-D1034C574F40}" srcOrd="8" destOrd="0" presId="urn:microsoft.com/office/officeart/2005/8/layout/target3"/>
    <dgm:cxn modelId="{BB0E8EA7-8B2D-46BE-9230-EC0EAA7773EF}" type="presParOf" srcId="{333A1088-737F-45CB-B68E-254E46348037}" destId="{322283A8-4A27-4CDA-BAE3-F381106A9174}" srcOrd="9" destOrd="0" presId="urn:microsoft.com/office/officeart/2005/8/layout/target3"/>
    <dgm:cxn modelId="{999D1950-EB4F-43C2-B0C7-0139A7FECEAF}" type="presParOf" srcId="{333A1088-737F-45CB-B68E-254E46348037}" destId="{FFC9F71D-1B4F-4AD9-A4A6-86ADEFC8AF5C}" srcOrd="10" destOrd="0" presId="urn:microsoft.com/office/officeart/2005/8/layout/target3"/>
    <dgm:cxn modelId="{09480B0E-F399-4E1B-BB8C-FF72E48960FD}" type="presParOf" srcId="{333A1088-737F-45CB-B68E-254E46348037}" destId="{25B08C86-7E15-44DC-BE7F-FFB55DD49D12}" srcOrd="11" destOrd="0" presId="urn:microsoft.com/office/officeart/2005/8/layout/target3"/>
    <dgm:cxn modelId="{8CA06701-6AB5-462B-A64E-4B4360B019C7}" type="presParOf" srcId="{333A1088-737F-45CB-B68E-254E46348037}" destId="{76644BE8-9D7C-4C09-B250-3D10AF48CBB7}" srcOrd="12" destOrd="0" presId="urn:microsoft.com/office/officeart/2005/8/layout/target3"/>
    <dgm:cxn modelId="{6BE888A1-E7DE-4235-9D8B-48DF626B41A3}" type="presParOf" srcId="{333A1088-737F-45CB-B68E-254E46348037}" destId="{EE85B701-7295-41C0-BA7A-34D3756A2AE6}" srcOrd="13" destOrd="0" presId="urn:microsoft.com/office/officeart/2005/8/layout/target3"/>
    <dgm:cxn modelId="{F9213B8C-2A06-41AB-AF7C-78AA2F9CFE65}" type="presParOf" srcId="{333A1088-737F-45CB-B68E-254E46348037}" destId="{8BEBB6EC-1DAA-4CAC-8A25-BC0FCBD5DBD5}" srcOrd="14" destOrd="0" presId="urn:microsoft.com/office/officeart/2005/8/layout/target3"/>
    <dgm:cxn modelId="{94DD2271-CD36-40ED-B349-86D2C5563BDD}" type="presParOf" srcId="{333A1088-737F-45CB-B68E-254E46348037}" destId="{5955ED15-90AA-4F08-A8A5-1ED70581E58B}" srcOrd="15" destOrd="0" presId="urn:microsoft.com/office/officeart/2005/8/layout/target3"/>
    <dgm:cxn modelId="{EB03C375-C350-47ED-847E-394DAFFF6C7C}" type="presParOf" srcId="{333A1088-737F-45CB-B68E-254E46348037}" destId="{26528689-9DF4-4685-8F23-BABDBD774F07}" srcOrd="16" destOrd="0" presId="urn:microsoft.com/office/officeart/2005/8/layout/target3"/>
    <dgm:cxn modelId="{B9B8FE73-4E8C-431C-A4A9-D1197FA056D0}" type="presParOf" srcId="{333A1088-737F-45CB-B68E-254E46348037}" destId="{CAD3E342-3400-4A52-8AAC-15B5BF88AABE}" srcOrd="17" destOrd="0" presId="urn:microsoft.com/office/officeart/2005/8/layout/target3"/>
    <dgm:cxn modelId="{4AA9997E-52AB-4025-8955-DC98FE5A78CC}" type="presParOf" srcId="{333A1088-737F-45CB-B68E-254E46348037}" destId="{486F9B35-3F77-4B86-95AC-C956F2B86E44}" srcOrd="18" destOrd="0" presId="urn:microsoft.com/office/officeart/2005/8/layout/target3"/>
    <dgm:cxn modelId="{0824123D-AE6D-4064-92C3-9073BFB4B38B}" type="presParOf" srcId="{333A1088-737F-45CB-B68E-254E46348037}" destId="{FE72208B-B9B5-47BF-B463-2DC6D6185814}" srcOrd="19" destOrd="0" presId="urn:microsoft.com/office/officeart/2005/8/layout/target3"/>
    <dgm:cxn modelId="{10FCCEDF-8853-4CFB-9191-0159B389EEA5}" type="presParOf" srcId="{333A1088-737F-45CB-B68E-254E46348037}" destId="{A5C228C9-6EC4-4821-934B-9E2EFBAB4497}" srcOrd="20" destOrd="0" presId="urn:microsoft.com/office/officeart/2005/8/layout/target3"/>
    <dgm:cxn modelId="{010BF56D-1A5A-406F-A27E-321BA7446B0D}" type="presParOf" srcId="{333A1088-737F-45CB-B68E-254E46348037}" destId="{AED2198E-93D5-4001-81B4-73124B309672}" srcOrd="21" destOrd="0" presId="urn:microsoft.com/office/officeart/2005/8/layout/target3"/>
    <dgm:cxn modelId="{5D0C3863-CD0E-4FD9-A76E-2601AE1428EC}" type="presParOf" srcId="{333A1088-737F-45CB-B68E-254E46348037}" destId="{2BE915AB-18AA-4053-B92C-3BFC9ED204BB}" srcOrd="22" destOrd="0" presId="urn:microsoft.com/office/officeart/2005/8/layout/target3"/>
    <dgm:cxn modelId="{6D798626-FD10-49DA-91FD-6DB0B16D2C97}" type="presParOf" srcId="{333A1088-737F-45CB-B68E-254E46348037}" destId="{6BB5E863-4638-4E1D-BFDE-399D028AC4ED}" srcOrd="23" destOrd="0" presId="urn:microsoft.com/office/officeart/2005/8/layout/target3"/>
    <dgm:cxn modelId="{58E1D6D7-2796-43EA-9E0D-D3C32881C86D}" type="presParOf" srcId="{333A1088-737F-45CB-B68E-254E46348037}" destId="{5A5FFA88-C948-4069-8E93-59FA12366E83}" srcOrd="24" destOrd="0" presId="urn:microsoft.com/office/officeart/2005/8/layout/target3"/>
    <dgm:cxn modelId="{55D7C5FF-644C-4555-A54D-A8180C07C582}" type="presParOf" srcId="{333A1088-737F-45CB-B68E-254E46348037}" destId="{890E4F0B-2866-4A3F-A3C7-2A14B1797930}" srcOrd="25" destOrd="0" presId="urn:microsoft.com/office/officeart/2005/8/layout/target3"/>
    <dgm:cxn modelId="{9861E3A9-3161-48A2-A700-1D2E334DD59C}" type="presParOf" srcId="{333A1088-737F-45CB-B68E-254E46348037}" destId="{02176FA0-10E9-44DC-9A54-485A362F109B}" srcOrd="26" destOrd="0" presId="urn:microsoft.com/office/officeart/2005/8/layout/target3"/>
    <dgm:cxn modelId="{2081A5E8-8DCD-459B-8DF5-D575353AC7D1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smtClean="0"/>
            <a:t>VY_32_INOVACE_3B_06_</a:t>
          </a:r>
          <a:r>
            <a:rPr lang="cs-CZ" sz="2000" b="0" kern="1200" baseline="0" dirty="0" err="1" smtClean="0"/>
            <a:t>Nature</a:t>
          </a:r>
          <a:r>
            <a:rPr lang="cs-CZ" sz="2000" b="0" kern="1200" baseline="0" dirty="0" smtClean="0"/>
            <a:t> 2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březen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3397C-A512-4FDA-9EC9-882028750FB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DA42A-7AAA-4508-9642-81EC95E81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Materiál je určen pro přípravu žáků k ústní maturitní zkoušce z anglického jazyka.</a:t>
            </a:r>
          </a:p>
          <a:p>
            <a:r>
              <a:rPr lang="cs-CZ" dirty="0" smtClean="0"/>
              <a:t>Žáci si osvojí slovní zásobu  a fráze týkající se tématu </a:t>
            </a:r>
            <a:r>
              <a:rPr lang="cs-CZ" dirty="0" err="1" smtClean="0"/>
              <a:t>Nature</a:t>
            </a:r>
            <a:r>
              <a:rPr lang="cs-CZ" dirty="0" smtClean="0"/>
              <a:t> (příroda – zvířata a rostliny).</a:t>
            </a:r>
          </a:p>
          <a:p>
            <a:r>
              <a:rPr lang="cs-CZ" dirty="0" smtClean="0"/>
              <a:t>V části </a:t>
            </a:r>
            <a:r>
              <a:rPr lang="cs-CZ" dirty="0" err="1" smtClean="0"/>
              <a:t>Animals</a:t>
            </a:r>
            <a:r>
              <a:rPr lang="cs-CZ" dirty="0" smtClean="0"/>
              <a:t> nejprve žáci tvoří zvířecí „rodiny“ z nabídnuté slovní zásoby (řešení na snímku 5), přiřazují živočichy do skupin ryb, savců, hmyz, plazů, ptáků (řešení na snímku 7), dále překládají názvy živočichů do češtiny a spojují s obrázky (řešení na snímku 9) a nakonec k nabídnutým částem těla hledají příklady živočichů (řešení na následujícím snímku)</a:t>
            </a:r>
          </a:p>
          <a:p>
            <a:r>
              <a:rPr lang="cs-CZ" dirty="0" smtClean="0"/>
              <a:t>V části </a:t>
            </a:r>
            <a:r>
              <a:rPr lang="cs-CZ" dirty="0" err="1" smtClean="0"/>
              <a:t>Plants</a:t>
            </a:r>
            <a:r>
              <a:rPr lang="cs-CZ" dirty="0" smtClean="0"/>
              <a:t> pracují se slovníky a hledají příklady stromů, lesních plodů, květin, obilovin (řešení na snímku 13)</a:t>
            </a:r>
          </a:p>
          <a:p>
            <a:r>
              <a:rPr lang="cs-CZ" dirty="0" smtClean="0"/>
              <a:t>Na závěr si v krátkém testu ověří slovní zásobu podle obrázků (max.10 bodů – řešení na snímku 16)</a:t>
            </a:r>
          </a:p>
          <a:p>
            <a:r>
              <a:rPr lang="cs-CZ" dirty="0" smtClean="0"/>
              <a:t>Časová náročnost –  45 minut.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3042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9900"/>
                </a:solidFill>
              </a:rPr>
              <a:t>NATURE 2</a:t>
            </a:r>
            <a:endParaRPr lang="cs-CZ" sz="80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ANIMALS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lvl="0">
              <a:buNone/>
            </a:pPr>
            <a:r>
              <a:rPr lang="en-GB" b="1" dirty="0" smtClean="0">
                <a:solidFill>
                  <a:srgbClr val="FF0000"/>
                </a:solidFill>
              </a:rPr>
              <a:t>FIND 10 ANIMAL FAMILIES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r>
              <a:rPr lang="en-GB" dirty="0" smtClean="0"/>
              <a:t> </a:t>
            </a:r>
          </a:p>
          <a:p>
            <a:pPr>
              <a:buNone/>
            </a:pPr>
            <a:r>
              <a:rPr lang="en-GB" i="1" dirty="0" smtClean="0"/>
              <a:t>Cow, he-goat, cock, piglet, duckling, gander,</a:t>
            </a:r>
          </a:p>
          <a:p>
            <a:pPr>
              <a:buNone/>
            </a:pPr>
            <a:r>
              <a:rPr lang="en-GB" i="1" dirty="0" smtClean="0"/>
              <a:t>horse, sheep, ram, kid, ox, tom-cat, sow, mare,</a:t>
            </a:r>
          </a:p>
          <a:p>
            <a:pPr>
              <a:buNone/>
            </a:pPr>
            <a:r>
              <a:rPr lang="en-GB" i="1" dirty="0" smtClean="0"/>
              <a:t>hen, kitten, bitch, lamb, drake, goose, Puss in</a:t>
            </a:r>
          </a:p>
          <a:p>
            <a:pPr>
              <a:buNone/>
            </a:pPr>
            <a:r>
              <a:rPr lang="en-GB" i="1" dirty="0" smtClean="0"/>
              <a:t>Boots, shepherd, bull, foal, pig, puppy, she-goat,</a:t>
            </a:r>
          </a:p>
          <a:p>
            <a:pPr>
              <a:buNone/>
            </a:pPr>
            <a:r>
              <a:rPr lang="en-GB" i="1" dirty="0" smtClean="0"/>
              <a:t>chicken, duck, gosling, cat, dog, calf, Donald 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sz="2800" dirty="0" smtClean="0"/>
              <a:t>Cow – bull – calf – ox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She-goat – he-goat – kid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Sheep – ram – lamb – shepherd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Bitch – dog – puppy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Cat – tom-cat – kitten – Puss in the Boots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Hen – cock – chicken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Sow – pig – piglet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Duck – drake – duckling – Donald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Goose – gander – gosling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Mare – horse – foal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GB" b="1" dirty="0" smtClean="0">
                <a:solidFill>
                  <a:srgbClr val="FF0000"/>
                </a:solidFill>
              </a:rPr>
              <a:t>MATCH THE ANIMALS TO THE GROUPS THEY</a:t>
            </a:r>
          </a:p>
          <a:p>
            <a:pPr lvl="0">
              <a:buNone/>
            </a:pPr>
            <a:r>
              <a:rPr lang="en-GB" b="1" dirty="0" smtClean="0">
                <a:solidFill>
                  <a:srgbClr val="FF0000"/>
                </a:solidFill>
              </a:rPr>
              <a:t>BELONG TO:</a:t>
            </a:r>
            <a:endParaRPr lang="en-GB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i="1" dirty="0" smtClean="0"/>
              <a:t>Donkey, pigeon, ladybird, hedgehog, rat, shark,</a:t>
            </a:r>
          </a:p>
          <a:p>
            <a:pPr>
              <a:buNone/>
            </a:pPr>
            <a:r>
              <a:rPr lang="en-GB" i="1" dirty="0" smtClean="0"/>
              <a:t>owl, viper, badger, hawk, crow, flea, horse-fly,</a:t>
            </a:r>
          </a:p>
          <a:p>
            <a:pPr>
              <a:buNone/>
            </a:pPr>
            <a:r>
              <a:rPr lang="en-GB" i="1" dirty="0" smtClean="0"/>
              <a:t>tortoise, vulture, grasshopper, mole, nightingale,</a:t>
            </a:r>
          </a:p>
          <a:p>
            <a:pPr>
              <a:buNone/>
            </a:pPr>
            <a:r>
              <a:rPr lang="en-GB" i="1" dirty="0" smtClean="0"/>
              <a:t>python, maybeetle, hare, trout, pheasant, eel,</a:t>
            </a:r>
          </a:p>
          <a:p>
            <a:pPr>
              <a:buNone/>
            </a:pPr>
            <a:r>
              <a:rPr lang="en-GB" i="1" dirty="0" smtClean="0"/>
              <a:t>pike, lizard, </a:t>
            </a:r>
          </a:p>
          <a:p>
            <a:pPr>
              <a:buNone/>
            </a:pPr>
            <a:r>
              <a:rPr lang="en-GB" b="1" dirty="0" smtClean="0">
                <a:solidFill>
                  <a:srgbClr val="00B0F0"/>
                </a:solidFill>
              </a:rPr>
              <a:t>FISH </a:t>
            </a:r>
            <a:r>
              <a:rPr lang="en-GB" b="1" dirty="0" smtClean="0"/>
              <a:t>              </a:t>
            </a:r>
            <a:r>
              <a:rPr lang="en-GB" b="1" dirty="0" smtClean="0">
                <a:solidFill>
                  <a:srgbClr val="C00000"/>
                </a:solidFill>
              </a:rPr>
              <a:t>MAMMALS     </a:t>
            </a:r>
            <a:r>
              <a:rPr lang="en-GB" b="1" dirty="0" smtClean="0"/>
              <a:t>      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INSECTS</a:t>
            </a:r>
            <a:r>
              <a:rPr lang="en-GB" b="1" dirty="0" smtClean="0"/>
              <a:t>      </a:t>
            </a:r>
          </a:p>
          <a:p>
            <a:pPr>
              <a:buNone/>
            </a:pPr>
            <a:r>
              <a:rPr lang="en-GB" b="1" dirty="0" smtClean="0"/>
              <a:t>  </a:t>
            </a:r>
            <a:r>
              <a:rPr lang="en-GB" b="1" dirty="0" smtClean="0">
                <a:solidFill>
                  <a:srgbClr val="009900"/>
                </a:solidFill>
              </a:rPr>
              <a:t>REPTILES (AMPHIBIANS)           </a:t>
            </a:r>
            <a:r>
              <a:rPr lang="en-GB" b="1" dirty="0" smtClean="0">
                <a:solidFill>
                  <a:srgbClr val="7030A0"/>
                </a:solidFill>
              </a:rPr>
              <a:t>BIRDS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00B0F0"/>
                </a:solidFill>
              </a:rPr>
              <a:t>Fish</a:t>
            </a:r>
            <a:r>
              <a:rPr lang="en-GB" dirty="0" smtClean="0"/>
              <a:t> – </a:t>
            </a:r>
            <a:r>
              <a:rPr lang="en-GB" i="1" dirty="0" smtClean="0"/>
              <a:t>shark, trout, eel, pike</a:t>
            </a:r>
          </a:p>
          <a:p>
            <a:pPr>
              <a:buNone/>
            </a:pPr>
            <a:r>
              <a:rPr lang="en-GB" b="1" dirty="0" smtClean="0">
                <a:solidFill>
                  <a:srgbClr val="C00000"/>
                </a:solidFill>
              </a:rPr>
              <a:t>Mammals</a:t>
            </a:r>
            <a:r>
              <a:rPr lang="en-GB" dirty="0" smtClean="0"/>
              <a:t> – </a:t>
            </a:r>
            <a:r>
              <a:rPr lang="en-GB" i="1" dirty="0" smtClean="0"/>
              <a:t>donkey, he</a:t>
            </a:r>
            <a:r>
              <a:rPr lang="cs-CZ" i="1" dirty="0" smtClean="0"/>
              <a:t>d</a:t>
            </a:r>
            <a:r>
              <a:rPr lang="en-GB" i="1" dirty="0" err="1" smtClean="0"/>
              <a:t>gehog</a:t>
            </a:r>
            <a:r>
              <a:rPr lang="en-GB" i="1" dirty="0" smtClean="0"/>
              <a:t>, rat, badger, mole, hare</a:t>
            </a:r>
          </a:p>
          <a:p>
            <a:pPr>
              <a:buNone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Insects</a:t>
            </a:r>
            <a:r>
              <a:rPr lang="en-GB" dirty="0" smtClean="0"/>
              <a:t> – </a:t>
            </a:r>
            <a:r>
              <a:rPr lang="en-GB" i="1" dirty="0" smtClean="0"/>
              <a:t>ladybird, flea, horse-fly, grasshopper, maybeetle</a:t>
            </a:r>
          </a:p>
          <a:p>
            <a:pPr>
              <a:buNone/>
            </a:pPr>
            <a:r>
              <a:rPr lang="en-GB" b="1" dirty="0" smtClean="0">
                <a:solidFill>
                  <a:srgbClr val="009900"/>
                </a:solidFill>
              </a:rPr>
              <a:t>Reptiles</a:t>
            </a:r>
            <a:r>
              <a:rPr lang="en-GB" dirty="0" smtClean="0"/>
              <a:t> – </a:t>
            </a:r>
            <a:r>
              <a:rPr lang="en-GB" i="1" dirty="0" smtClean="0"/>
              <a:t>viper, tortoise, lizard, python</a:t>
            </a:r>
          </a:p>
          <a:p>
            <a:pPr>
              <a:buNone/>
            </a:pPr>
            <a:r>
              <a:rPr lang="en-GB" b="1" dirty="0" smtClean="0">
                <a:solidFill>
                  <a:srgbClr val="7030A0"/>
                </a:solidFill>
              </a:rPr>
              <a:t>Birds</a:t>
            </a:r>
            <a:r>
              <a:rPr lang="en-GB" dirty="0" smtClean="0"/>
              <a:t> – </a:t>
            </a:r>
            <a:r>
              <a:rPr lang="en-GB" i="1" dirty="0" smtClean="0"/>
              <a:t>pigeon, owl, hawk, crow, vulture, nightingale, pheasant</a:t>
            </a:r>
            <a:endParaRPr lang="en-GB" i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lvl="0"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TRANSLATE AND MATCH WITH THE PICTURES IF</a:t>
            </a:r>
          </a:p>
          <a:p>
            <a:pPr lvl="0"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POSSIBLE</a:t>
            </a:r>
            <a:endParaRPr lang="en-GB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i="1" dirty="0" smtClean="0"/>
              <a:t>Tit   chamois     snail   crab   earthworm   falcon</a:t>
            </a:r>
          </a:p>
          <a:p>
            <a:pPr>
              <a:buNone/>
            </a:pPr>
            <a:r>
              <a:rPr lang="en-GB" i="1" dirty="0" smtClean="0"/>
              <a:t>caterpillar   dragonfly   tick   firefly  magpie  </a:t>
            </a:r>
          </a:p>
          <a:p>
            <a:pPr>
              <a:buNone/>
            </a:pPr>
            <a:r>
              <a:rPr lang="en-GB" i="1" dirty="0" smtClean="0"/>
              <a:t>skylark   seagull   stag   buck   octopus   jelly fish  </a:t>
            </a:r>
          </a:p>
          <a:p>
            <a:pPr>
              <a:buNone/>
            </a:pPr>
            <a:r>
              <a:rPr lang="en-GB" i="1" dirty="0" smtClean="0"/>
              <a:t>shrimp   louse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Petra\AppData\Local\Microsoft\Windows\Temporary Internet Files\Content.IE5\LJS1M6MT\MC9000572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789040"/>
            <a:ext cx="1335258" cy="1368152"/>
          </a:xfrm>
          <a:prstGeom prst="rect">
            <a:avLst/>
          </a:prstGeom>
          <a:noFill/>
        </p:spPr>
      </p:pic>
      <p:pic>
        <p:nvPicPr>
          <p:cNvPr id="1028" name="Picture 4" descr="C:\Users\Petra\AppData\Local\Microsoft\Windows\Temporary Internet Files\Content.IE5\RXCJVGF6\MC9003510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717032"/>
            <a:ext cx="1440160" cy="1224136"/>
          </a:xfrm>
          <a:prstGeom prst="rect">
            <a:avLst/>
          </a:prstGeom>
          <a:noFill/>
        </p:spPr>
      </p:pic>
      <p:pic>
        <p:nvPicPr>
          <p:cNvPr id="1032" name="Picture 8" descr="C:\Users\Petra\AppData\Local\Microsoft\Windows\Temporary Internet Files\Content.IE5\RXCJVGF6\MC9002381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861048"/>
            <a:ext cx="1546634" cy="841972"/>
          </a:xfrm>
          <a:prstGeom prst="rect">
            <a:avLst/>
          </a:prstGeom>
          <a:noFill/>
        </p:spPr>
      </p:pic>
      <p:pic>
        <p:nvPicPr>
          <p:cNvPr id="1033" name="Picture 9" descr="C:\Users\Petra\AppData\Local\Microsoft\Windows\Temporary Internet Files\Content.IE5\LJS1M6MT\MC9000573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5085184"/>
            <a:ext cx="1799539" cy="1485900"/>
          </a:xfrm>
          <a:prstGeom prst="rect">
            <a:avLst/>
          </a:prstGeom>
          <a:noFill/>
        </p:spPr>
      </p:pic>
      <p:pic>
        <p:nvPicPr>
          <p:cNvPr id="1034" name="Picture 10" descr="C:\Users\Petra\AppData\Local\Microsoft\Windows\Temporary Internet Files\Content.IE5\RXCJVGF6\MC9003264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3501008"/>
            <a:ext cx="1800200" cy="1224136"/>
          </a:xfrm>
          <a:prstGeom prst="rect">
            <a:avLst/>
          </a:prstGeom>
          <a:noFill/>
        </p:spPr>
      </p:pic>
      <p:pic>
        <p:nvPicPr>
          <p:cNvPr id="1036" name="Picture 12" descr="C:\Users\Petra\AppData\Local\Microsoft\Windows\Temporary Internet Files\Content.IE5\MGRWS2OS\MC9000573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5157192"/>
            <a:ext cx="1815084" cy="1474927"/>
          </a:xfrm>
          <a:prstGeom prst="rect">
            <a:avLst/>
          </a:prstGeom>
          <a:noFill/>
        </p:spPr>
      </p:pic>
      <p:pic>
        <p:nvPicPr>
          <p:cNvPr id="1037" name="Picture 13" descr="C:\Users\Petra\AppData\Local\Microsoft\Windows\Temporary Internet Files\Content.IE5\N5KWTAK9\MC900329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5157192"/>
            <a:ext cx="1440160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 numCol="2">
            <a:normAutofit lnSpcReduction="10000"/>
          </a:bodyPr>
          <a:lstStyle/>
          <a:p>
            <a:pPr>
              <a:buNone/>
            </a:pPr>
            <a:r>
              <a:rPr lang="en-GB" i="1" dirty="0" smtClean="0"/>
              <a:t>Tit</a:t>
            </a:r>
            <a:r>
              <a:rPr lang="en-GB" dirty="0" smtClean="0"/>
              <a:t> – </a:t>
            </a:r>
            <a:r>
              <a:rPr lang="en-GB" dirty="0" err="1" smtClean="0"/>
              <a:t>sýkorka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Chamois</a:t>
            </a:r>
            <a:r>
              <a:rPr lang="en-GB" dirty="0" smtClean="0"/>
              <a:t> – </a:t>
            </a:r>
            <a:r>
              <a:rPr lang="en-GB" dirty="0" err="1" smtClean="0"/>
              <a:t>kamzík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Snail </a:t>
            </a:r>
            <a:r>
              <a:rPr lang="en-GB" dirty="0" smtClean="0"/>
              <a:t>– </a:t>
            </a:r>
            <a:r>
              <a:rPr lang="en-GB" dirty="0" err="1" smtClean="0"/>
              <a:t>hlemýžď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Crab</a:t>
            </a:r>
            <a:r>
              <a:rPr lang="en-GB" dirty="0" smtClean="0"/>
              <a:t> – </a:t>
            </a:r>
            <a:r>
              <a:rPr lang="en-GB" dirty="0" err="1" smtClean="0"/>
              <a:t>krab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Earthworm</a:t>
            </a:r>
            <a:r>
              <a:rPr lang="en-GB" dirty="0" smtClean="0"/>
              <a:t> – </a:t>
            </a:r>
            <a:r>
              <a:rPr lang="en-GB" dirty="0" err="1" smtClean="0"/>
              <a:t>žížala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Falcon</a:t>
            </a:r>
            <a:r>
              <a:rPr lang="en-GB" dirty="0" smtClean="0"/>
              <a:t> – </a:t>
            </a:r>
            <a:r>
              <a:rPr lang="en-GB" dirty="0" err="1" smtClean="0"/>
              <a:t>sokol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Caterpillar</a:t>
            </a:r>
            <a:r>
              <a:rPr lang="en-GB" dirty="0" smtClean="0"/>
              <a:t> – </a:t>
            </a:r>
            <a:r>
              <a:rPr lang="en-GB" dirty="0" err="1" smtClean="0"/>
              <a:t>housenka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Dragonfly </a:t>
            </a:r>
            <a:r>
              <a:rPr lang="en-GB" dirty="0" smtClean="0"/>
              <a:t>– </a:t>
            </a:r>
            <a:r>
              <a:rPr lang="en-GB" dirty="0" err="1" smtClean="0"/>
              <a:t>vážka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Tick </a:t>
            </a:r>
            <a:r>
              <a:rPr lang="en-GB" dirty="0" smtClean="0"/>
              <a:t>– </a:t>
            </a:r>
            <a:r>
              <a:rPr lang="en-GB" dirty="0" err="1" smtClean="0"/>
              <a:t>klíště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Firefly</a:t>
            </a:r>
            <a:r>
              <a:rPr lang="en-GB" dirty="0" smtClean="0"/>
              <a:t> – </a:t>
            </a:r>
            <a:r>
              <a:rPr lang="en-GB" dirty="0" err="1" smtClean="0"/>
              <a:t>světluška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Magpie</a:t>
            </a:r>
            <a:r>
              <a:rPr lang="en-GB" dirty="0" smtClean="0"/>
              <a:t> – </a:t>
            </a:r>
            <a:r>
              <a:rPr lang="en-GB" dirty="0" err="1" smtClean="0"/>
              <a:t>vlaštovka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Skylark </a:t>
            </a:r>
            <a:r>
              <a:rPr lang="en-GB" dirty="0" smtClean="0"/>
              <a:t>– </a:t>
            </a:r>
            <a:r>
              <a:rPr lang="en-GB" dirty="0" err="1" smtClean="0"/>
              <a:t>skřivan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Seagull</a:t>
            </a:r>
            <a:r>
              <a:rPr lang="en-GB" dirty="0" smtClean="0"/>
              <a:t> – </a:t>
            </a:r>
            <a:r>
              <a:rPr lang="en-GB" dirty="0" err="1" smtClean="0"/>
              <a:t>racek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Stag</a:t>
            </a:r>
            <a:r>
              <a:rPr lang="en-GB" dirty="0" smtClean="0"/>
              <a:t> – </a:t>
            </a:r>
            <a:r>
              <a:rPr lang="en-GB" dirty="0" err="1" smtClean="0"/>
              <a:t>jelen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Buck</a:t>
            </a:r>
            <a:r>
              <a:rPr lang="en-GB" dirty="0" smtClean="0"/>
              <a:t> – </a:t>
            </a:r>
            <a:r>
              <a:rPr lang="en-GB" dirty="0" err="1" smtClean="0"/>
              <a:t>srnec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Octopus</a:t>
            </a:r>
            <a:r>
              <a:rPr lang="en-GB" dirty="0" smtClean="0"/>
              <a:t> – </a:t>
            </a:r>
            <a:r>
              <a:rPr lang="en-GB" dirty="0" err="1" smtClean="0"/>
              <a:t>chobotnice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Jelly fish </a:t>
            </a:r>
            <a:r>
              <a:rPr lang="en-GB" dirty="0" smtClean="0"/>
              <a:t>– </a:t>
            </a:r>
            <a:r>
              <a:rPr lang="en-GB" dirty="0" err="1" smtClean="0"/>
              <a:t>medúza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Shrimp</a:t>
            </a:r>
            <a:r>
              <a:rPr lang="en-GB" dirty="0" smtClean="0"/>
              <a:t> – </a:t>
            </a:r>
            <a:r>
              <a:rPr lang="en-GB" dirty="0" err="1" smtClean="0"/>
              <a:t>kreveta</a:t>
            </a:r>
            <a:endParaRPr lang="en-GB" dirty="0" smtClean="0"/>
          </a:p>
          <a:p>
            <a:pPr>
              <a:buNone/>
            </a:pPr>
            <a:r>
              <a:rPr lang="en-GB" i="1" dirty="0" smtClean="0"/>
              <a:t>Louse (pl. lice)</a:t>
            </a:r>
            <a:r>
              <a:rPr lang="en-GB" dirty="0" smtClean="0"/>
              <a:t> - </a:t>
            </a:r>
            <a:r>
              <a:rPr lang="en-GB" dirty="0" err="1" smtClean="0"/>
              <a:t>veš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865515"/>
          </a:xfrm>
        </p:spPr>
        <p:txBody>
          <a:bodyPr/>
          <a:lstStyle/>
          <a:p>
            <a:pPr lvl="0">
              <a:buNone/>
            </a:pPr>
            <a:r>
              <a:rPr lang="en-GB" b="1" dirty="0" smtClean="0"/>
              <a:t>WHICH ANIMALS HAVE THE FOLLOWING PARTS OF A BODY? GIVE 1-2 EXAMPLES: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c</a:t>
            </a:r>
            <a:r>
              <a:rPr lang="en-GB" dirty="0" smtClean="0">
                <a:solidFill>
                  <a:srgbClr val="7030A0"/>
                </a:solidFill>
              </a:rPr>
              <a:t>law  			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h</a:t>
            </a:r>
            <a:r>
              <a:rPr lang="en-GB" dirty="0" err="1" smtClean="0">
                <a:solidFill>
                  <a:srgbClr val="7030A0"/>
                </a:solidFill>
              </a:rPr>
              <a:t>oof</a:t>
            </a:r>
            <a:r>
              <a:rPr lang="en-GB" dirty="0" smtClean="0">
                <a:solidFill>
                  <a:srgbClr val="7030A0"/>
                </a:solidFill>
              </a:rPr>
              <a:t> 					</a:t>
            </a:r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trunk 				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t</a:t>
            </a:r>
            <a:r>
              <a:rPr lang="en-GB" dirty="0" smtClean="0">
                <a:solidFill>
                  <a:srgbClr val="7030A0"/>
                </a:solidFill>
              </a:rPr>
              <a:t>ail 					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f</a:t>
            </a:r>
            <a:r>
              <a:rPr lang="en-GB" dirty="0" err="1" smtClean="0">
                <a:solidFill>
                  <a:srgbClr val="7030A0"/>
                </a:solidFill>
              </a:rPr>
              <a:t>ur</a:t>
            </a:r>
            <a:r>
              <a:rPr lang="en-GB" dirty="0" smtClean="0">
                <a:solidFill>
                  <a:srgbClr val="7030A0"/>
                </a:solidFill>
              </a:rPr>
              <a:t> 					</a:t>
            </a:r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horn  				</a:t>
            </a:r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antlers 				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f</a:t>
            </a:r>
            <a:r>
              <a:rPr lang="en-GB" dirty="0" err="1" smtClean="0">
                <a:solidFill>
                  <a:srgbClr val="7030A0"/>
                </a:solidFill>
              </a:rPr>
              <a:t>eathers</a:t>
            </a:r>
            <a:r>
              <a:rPr lang="en-GB" dirty="0" smtClean="0"/>
              <a:t>			</a:t>
            </a:r>
            <a:r>
              <a:rPr lang="cs-CZ" dirty="0" smtClean="0"/>
              <a:t>	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GB" b="1" dirty="0" smtClean="0"/>
              <a:t>WHICH ANIMALS HAVE THE FOLLOWING PARTS OF A BODY?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c</a:t>
            </a:r>
            <a:r>
              <a:rPr lang="en-GB" dirty="0" smtClean="0">
                <a:solidFill>
                  <a:srgbClr val="7030A0"/>
                </a:solidFill>
              </a:rPr>
              <a:t>law </a:t>
            </a:r>
            <a:r>
              <a:rPr lang="en-GB" dirty="0" smtClean="0"/>
              <a:t> 			 e.g. 	tigers, lion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h</a:t>
            </a:r>
            <a:r>
              <a:rPr lang="en-GB" dirty="0" err="1" smtClean="0">
                <a:solidFill>
                  <a:srgbClr val="7030A0"/>
                </a:solidFill>
              </a:rPr>
              <a:t>oof</a:t>
            </a:r>
            <a:r>
              <a:rPr lang="en-GB" dirty="0" smtClean="0">
                <a:solidFill>
                  <a:srgbClr val="7030A0"/>
                </a:solidFill>
              </a:rPr>
              <a:t> 	</a:t>
            </a:r>
            <a:r>
              <a:rPr lang="en-GB" dirty="0" smtClean="0"/>
              <a:t>				horses, zebras</a:t>
            </a:r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trunk</a:t>
            </a:r>
            <a:r>
              <a:rPr lang="en-GB" dirty="0" smtClean="0"/>
              <a:t> 				elephants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t</a:t>
            </a:r>
            <a:r>
              <a:rPr lang="en-GB" dirty="0" smtClean="0">
                <a:solidFill>
                  <a:srgbClr val="7030A0"/>
                </a:solidFill>
              </a:rPr>
              <a:t>ail</a:t>
            </a:r>
            <a:r>
              <a:rPr lang="en-GB" dirty="0" smtClean="0"/>
              <a:t> 					foxes, beavers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f</a:t>
            </a:r>
            <a:r>
              <a:rPr lang="en-GB" dirty="0" err="1" smtClean="0">
                <a:solidFill>
                  <a:srgbClr val="7030A0"/>
                </a:solidFill>
              </a:rPr>
              <a:t>ur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r>
              <a:rPr lang="en-GB" dirty="0" smtClean="0"/>
              <a:t>					bears, </a:t>
            </a:r>
            <a:r>
              <a:rPr lang="en-GB" dirty="0" err="1" smtClean="0"/>
              <a:t>linxes</a:t>
            </a:r>
            <a:endParaRPr lang="en-GB" dirty="0" smtClean="0"/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horn  </a:t>
            </a:r>
            <a:r>
              <a:rPr lang="en-GB" dirty="0" smtClean="0"/>
              <a:t>				rhinos, bulls</a:t>
            </a:r>
          </a:p>
          <a:p>
            <a:pPr lvl="0">
              <a:buNone/>
            </a:pPr>
            <a:r>
              <a:rPr lang="en-GB" dirty="0" smtClean="0">
                <a:solidFill>
                  <a:srgbClr val="7030A0"/>
                </a:solidFill>
              </a:rPr>
              <a:t>antlers</a:t>
            </a:r>
            <a:r>
              <a:rPr lang="en-GB" dirty="0" smtClean="0"/>
              <a:t> 				reindeers, elks</a:t>
            </a:r>
          </a:p>
          <a:p>
            <a:pPr lvl="0">
              <a:buNone/>
            </a:pPr>
            <a:r>
              <a:rPr lang="cs-CZ" dirty="0" smtClean="0">
                <a:solidFill>
                  <a:srgbClr val="7030A0"/>
                </a:solidFill>
              </a:rPr>
              <a:t>f</a:t>
            </a:r>
            <a:r>
              <a:rPr lang="en-GB" dirty="0" err="1" smtClean="0">
                <a:solidFill>
                  <a:srgbClr val="7030A0"/>
                </a:solidFill>
              </a:rPr>
              <a:t>eathers</a:t>
            </a:r>
            <a:r>
              <a:rPr lang="en-GB" dirty="0" smtClean="0"/>
              <a:t>				ostriches, peacocks</a:t>
            </a:r>
            <a:endParaRPr lang="en-GB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PLANTS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/>
              <a:t>USE YOUR DICTIONARIES TO GIVE EXAMPLES:</a:t>
            </a:r>
          </a:p>
          <a:p>
            <a:pPr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Trees </a:t>
            </a:r>
            <a:r>
              <a:rPr lang="en-GB" dirty="0" smtClean="0"/>
              <a:t>– </a:t>
            </a:r>
            <a:r>
              <a:rPr lang="en-GB" i="1" dirty="0" smtClean="0"/>
              <a:t>coniferous/ leafy</a:t>
            </a:r>
          </a:p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Berries</a:t>
            </a:r>
            <a:r>
              <a:rPr lang="en-GB" dirty="0" smtClean="0"/>
              <a:t> – </a:t>
            </a:r>
          </a:p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Flowers</a:t>
            </a:r>
            <a:r>
              <a:rPr lang="en-GB" dirty="0" smtClean="0"/>
              <a:t> – </a:t>
            </a:r>
          </a:p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Grains</a:t>
            </a:r>
            <a:r>
              <a:rPr lang="en-GB" dirty="0" smtClean="0"/>
              <a:t> –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Trees</a:t>
            </a:r>
            <a:r>
              <a:rPr lang="en-GB" dirty="0" smtClean="0"/>
              <a:t> – </a:t>
            </a:r>
            <a:r>
              <a:rPr lang="en-GB" i="1" dirty="0" smtClean="0"/>
              <a:t>coniferous</a:t>
            </a:r>
            <a:r>
              <a:rPr lang="en-GB" dirty="0" smtClean="0"/>
              <a:t> – fir, spruce, pine, yew, 				  larch</a:t>
            </a:r>
          </a:p>
          <a:p>
            <a:pPr marL="514350" indent="-514350">
              <a:buNone/>
            </a:pPr>
            <a:r>
              <a:rPr lang="en-GB" dirty="0" smtClean="0"/>
              <a:t>		</a:t>
            </a:r>
            <a:r>
              <a:rPr lang="en-GB" i="1" dirty="0" smtClean="0"/>
              <a:t>         leafy </a:t>
            </a:r>
            <a:r>
              <a:rPr lang="en-GB" dirty="0" smtClean="0"/>
              <a:t>– oak, maple, linden, willow, 			  chestnut, hazel, birch</a:t>
            </a:r>
          </a:p>
          <a:p>
            <a:pPr marL="514350" indent="-514350">
              <a:buNone/>
            </a:pPr>
            <a:r>
              <a:rPr lang="en-GB" dirty="0" smtClean="0">
                <a:solidFill>
                  <a:srgbClr val="FF0000"/>
                </a:solidFill>
              </a:rPr>
              <a:t>2.  Berries </a:t>
            </a:r>
            <a:r>
              <a:rPr lang="en-GB" dirty="0" smtClean="0"/>
              <a:t>– strawberry, raspberry, blackberry, 		  blueberry, cranberry, </a:t>
            </a:r>
            <a:r>
              <a:rPr lang="en-GB" dirty="0" err="1" smtClean="0"/>
              <a:t>goos</a:t>
            </a:r>
            <a:r>
              <a:rPr lang="cs-CZ" dirty="0" smtClean="0"/>
              <a:t>e</a:t>
            </a:r>
            <a:r>
              <a:rPr lang="en-GB" dirty="0" smtClean="0"/>
              <a:t>berry, 		  currant</a:t>
            </a:r>
          </a:p>
          <a:p>
            <a:pPr marL="514350" indent="-514350">
              <a:buNone/>
            </a:pPr>
            <a:r>
              <a:rPr lang="en-GB" dirty="0" smtClean="0">
                <a:solidFill>
                  <a:srgbClr val="FF0000"/>
                </a:solidFill>
              </a:rPr>
              <a:t>3.  Flowers</a:t>
            </a:r>
            <a:r>
              <a:rPr lang="en-GB" dirty="0" smtClean="0"/>
              <a:t> – rose, tulip, dandelion, poppy,     		  daffodil, primrose, lily-of-the-valley, 		  violet, daisy, carnation</a:t>
            </a:r>
          </a:p>
          <a:p>
            <a:pPr marL="514350" indent="-514350">
              <a:buNone/>
            </a:pPr>
            <a:r>
              <a:rPr lang="en-GB" dirty="0" smtClean="0">
                <a:solidFill>
                  <a:srgbClr val="FF0000"/>
                </a:solidFill>
              </a:rPr>
              <a:t>4.  Grains</a:t>
            </a:r>
            <a:r>
              <a:rPr lang="en-GB" dirty="0" smtClean="0"/>
              <a:t> – wheat, rye, barley, oats, maize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VOCABULARY TEST: 10 POINTS</a:t>
            </a:r>
          </a:p>
          <a:p>
            <a:pPr>
              <a:buNone/>
            </a:pPr>
            <a:r>
              <a:rPr lang="cs-CZ" b="1" dirty="0" smtClean="0"/>
              <a:t>1.				2.			3.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4.				5.			6.</a:t>
            </a:r>
            <a:endParaRPr lang="cs-CZ" b="1" dirty="0"/>
          </a:p>
        </p:txBody>
      </p:sp>
      <p:pic>
        <p:nvPicPr>
          <p:cNvPr id="1029" name="Picture 5" descr="C:\Users\Petra\AppData\Local\Microsoft\Windows\Temporary Internet Files\Content.IE5\N5KWTAK9\MC900019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2160240" cy="1656184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N5KWTAK9\MC9003561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412776"/>
            <a:ext cx="1659636" cy="1813255"/>
          </a:xfrm>
          <a:prstGeom prst="rect">
            <a:avLst/>
          </a:prstGeom>
          <a:noFill/>
        </p:spPr>
      </p:pic>
      <p:pic>
        <p:nvPicPr>
          <p:cNvPr id="1031" name="Picture 7" descr="C:\Users\Petra\AppData\Local\Microsoft\Windows\Temporary Internet Files\Content.IE5\N5KWTAK9\MC9003312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484784"/>
            <a:ext cx="1812202" cy="1679418"/>
          </a:xfrm>
          <a:prstGeom prst="rect">
            <a:avLst/>
          </a:prstGeom>
          <a:noFill/>
        </p:spPr>
      </p:pic>
      <p:pic>
        <p:nvPicPr>
          <p:cNvPr id="1034" name="Picture 10" descr="C:\Users\Petra\AppData\Local\Microsoft\Windows\Temporary Internet Files\Content.IE5\RXCJVGF6\MP9004017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077072"/>
            <a:ext cx="2160240" cy="2160240"/>
          </a:xfrm>
          <a:prstGeom prst="rect">
            <a:avLst/>
          </a:prstGeom>
          <a:noFill/>
        </p:spPr>
      </p:pic>
      <p:pic>
        <p:nvPicPr>
          <p:cNvPr id="1042" name="Picture 18" descr="C:\Users\Petra\AppData\Local\Microsoft\Windows\Temporary Internet Files\Content.IE5\RXCJVGF6\MC90043688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4149080"/>
            <a:ext cx="1714500" cy="1714500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N5KWTAK9\MC9004300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4005064"/>
            <a:ext cx="1641475" cy="1974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7.				8.			9.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10.</a:t>
            </a:r>
            <a:endParaRPr lang="cs-CZ" b="1" dirty="0"/>
          </a:p>
        </p:txBody>
      </p:sp>
      <p:pic>
        <p:nvPicPr>
          <p:cNvPr id="2050" name="Picture 2" descr="C:\Users\Petra\AppData\Local\Microsoft\Windows\Temporary Internet Files\Content.IE5\MGRWS2OS\MC90035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08720"/>
            <a:ext cx="1529791" cy="1794967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MGRWS2OS\MC9000840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124744"/>
            <a:ext cx="2016224" cy="1944216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N5KWTAK9\MC9004414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052736"/>
            <a:ext cx="1362075" cy="1822450"/>
          </a:xfrm>
          <a:prstGeom prst="rect">
            <a:avLst/>
          </a:prstGeom>
          <a:noFill/>
        </p:spPr>
      </p:pic>
      <p:pic>
        <p:nvPicPr>
          <p:cNvPr id="2056" name="Picture 8" descr="C:\Users\Petra\AppData\Local\Microsoft\Windows\Temporary Internet Files\Content.IE5\MGRWS2OS\MC9001991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861048"/>
            <a:ext cx="1584356" cy="1320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Solution</a:t>
            </a:r>
            <a:r>
              <a:rPr lang="cs-CZ" b="1" dirty="0" smtClean="0"/>
              <a:t>:</a:t>
            </a:r>
          </a:p>
          <a:p>
            <a:pPr marL="514350" indent="-514350">
              <a:buNone/>
            </a:pPr>
            <a:r>
              <a:rPr lang="en-GB" dirty="0" smtClean="0"/>
              <a:t>1. octopus		2. stag	3. gooseberry</a:t>
            </a:r>
          </a:p>
          <a:p>
            <a:pPr marL="514350" indent="-514350">
              <a:buNone/>
            </a:pPr>
            <a:r>
              <a:rPr lang="en-GB" dirty="0" smtClean="0"/>
              <a:t>4. pine		5. dandelion	6. ladybird</a:t>
            </a:r>
          </a:p>
          <a:p>
            <a:pPr marL="514350" indent="-514350">
              <a:buNone/>
            </a:pPr>
            <a:r>
              <a:rPr lang="en-GB" dirty="0" smtClean="0"/>
              <a:t>7. donkey		8. viper	9. owl</a:t>
            </a:r>
          </a:p>
          <a:p>
            <a:pPr marL="514350" indent="-514350">
              <a:buNone/>
            </a:pPr>
            <a:r>
              <a:rPr lang="en-GB" dirty="0" smtClean="0"/>
              <a:t>10. chestnut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539552" y="1124744"/>
            <a:ext cx="7416824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i="1" dirty="0" smtClean="0"/>
              <a:t>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562</Words>
  <Application>Microsoft Office PowerPoint</Application>
  <PresentationFormat>Předvádění na obrazovce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NATURE 2</vt:lpstr>
      <vt:lpstr>ANIMALS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PLANTS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22</cp:revision>
  <dcterms:created xsi:type="dcterms:W3CDTF">2013-03-17T12:34:29Z</dcterms:created>
  <dcterms:modified xsi:type="dcterms:W3CDTF">2013-03-21T20:39:12Z</dcterms:modified>
</cp:coreProperties>
</file>