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73" r:id="rId9"/>
    <p:sldId id="267" r:id="rId10"/>
    <p:sldId id="275" r:id="rId11"/>
    <p:sldId id="268" r:id="rId12"/>
    <p:sldId id="269" r:id="rId13"/>
    <p:sldId id="270" r:id="rId14"/>
    <p:sldId id="271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VY_32_INOVACE_3B_07_</a:t>
          </a:r>
          <a:r>
            <a:rPr lang="cs-CZ" sz="2000" b="0" baseline="0" smtClean="0"/>
            <a:t>Environment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březen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Petra </a:t>
          </a:r>
          <a:r>
            <a:rPr lang="cs-CZ" sz="2000" b="0" dirty="0" err="1" smtClean="0">
              <a:solidFill>
                <a:schemeClr val="tx1"/>
              </a:solidFill>
            </a:rPr>
            <a:t>Dušánková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070396-144B-4A85-8E5E-3197127B684C}" type="presOf" srcId="{D1B46980-6531-4606-95E6-44980827E919}" destId="{2BE915AB-18AA-4053-B92C-3BFC9ED204BB}" srcOrd="1" destOrd="0" presId="urn:microsoft.com/office/officeart/2005/8/layout/target3"/>
    <dgm:cxn modelId="{6E1D8BB3-2850-49C6-8E62-639762D8982D}" type="presOf" srcId="{D1D4F407-5343-4D3F-B5B9-D407B03CAEB4}" destId="{AED2198E-93D5-4001-81B4-73124B309672}" srcOrd="1" destOrd="0" presId="urn:microsoft.com/office/officeart/2005/8/layout/target3"/>
    <dgm:cxn modelId="{7EB40FA8-2B54-462F-AED6-A0C35F9CC128}" type="presOf" srcId="{CEBA0FA6-500F-48B5-B7A1-B51529BD38F2}" destId="{CAD3E342-3400-4A52-8AAC-15B5BF88AABE}" srcOrd="0" destOrd="0" presId="urn:microsoft.com/office/officeart/2005/8/layout/target3"/>
    <dgm:cxn modelId="{14DE9561-18E6-436E-99BB-433863CD7FE9}" type="presOf" srcId="{CEBA0FA6-500F-48B5-B7A1-B51529BD38F2}" destId="{02176FA0-10E9-44DC-9A54-485A362F109B}" srcOrd="1" destOrd="0" presId="urn:microsoft.com/office/officeart/2005/8/layout/target3"/>
    <dgm:cxn modelId="{66903EC4-47D8-43CE-9B10-3A5616E6C6FE}" type="presOf" srcId="{D1B46980-6531-4606-95E6-44980827E919}" destId="{6140AFEC-043D-4C43-A2F9-D0F5331DF3A3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0A4B8C16-B9F7-4545-80EF-656FF838F921}" type="presOf" srcId="{4C35D32F-0EAB-4CD7-82EE-45574DC2A586}" destId="{8BEBB6EC-1DAA-4CAC-8A25-BC0FCBD5DBD5}" srcOrd="0" destOrd="0" presId="urn:microsoft.com/office/officeart/2005/8/layout/target3"/>
    <dgm:cxn modelId="{92B2497F-4CD9-4A76-8A01-F75A58213DAA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EC1A8A-985E-42E2-A67F-6D4EE8EE3436}" type="presOf" srcId="{B651F6E3-6281-48DB-9319-2AEAFDAE7572}" destId="{619D679B-A015-4ECF-8348-D1034C574F40}" srcOrd="0" destOrd="0" presId="urn:microsoft.com/office/officeart/2005/8/layout/target3"/>
    <dgm:cxn modelId="{CA08E9FE-F8CC-47D6-B349-26B7301F7A4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559E521-F9E0-4D3A-B794-4FF89FF39550}" type="presOf" srcId="{BBE1F95E-D5AA-436D-B4F5-748C3834552C}" destId="{B5AA812A-7391-47E3-B3BF-07AB9DC3D00C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60B240B3-EA22-418D-8370-FAB64369C7B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4D2FE79-F1D0-49FE-AB75-306DFABB98D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F41B90-3451-491F-A053-B7EF2A01471F}" type="presOf" srcId="{BBE1F95E-D5AA-436D-B4F5-748C3834552C}" destId="{A5C228C9-6EC4-4821-934B-9E2EFBAB4497}" srcOrd="0" destOrd="0" presId="urn:microsoft.com/office/officeart/2005/8/layout/target3"/>
    <dgm:cxn modelId="{CD240D35-0F68-4E4E-B160-7D4AB437E084}" type="presOf" srcId="{D8197B8C-B260-4A16-BDF4-0947B075E274}" destId="{25B08C86-7E15-44DC-BE7F-FFB55DD49D12}" srcOrd="0" destOrd="0" presId="urn:microsoft.com/office/officeart/2005/8/layout/target3"/>
    <dgm:cxn modelId="{78F1BB94-00CE-4AEB-AE56-275C9F928C18}" type="presOf" srcId="{757F3AB3-0718-4624-B441-E567A8F0AB56}" destId="{333A1088-737F-45CB-B68E-254E46348037}" srcOrd="0" destOrd="0" presId="urn:microsoft.com/office/officeart/2005/8/layout/target3"/>
    <dgm:cxn modelId="{2F68D7EC-55BA-4CFD-9981-A72BB01687BA}" type="presParOf" srcId="{333A1088-737F-45CB-B68E-254E46348037}" destId="{F5ABB229-8D3B-4694-996A-96F23CF14429}" srcOrd="0" destOrd="0" presId="urn:microsoft.com/office/officeart/2005/8/layout/target3"/>
    <dgm:cxn modelId="{A6EDF79A-F976-4220-A1EF-1CA4E506A550}" type="presParOf" srcId="{333A1088-737F-45CB-B68E-254E46348037}" destId="{F41139FD-01EE-4571-8B17-4FB00FC51163}" srcOrd="1" destOrd="0" presId="urn:microsoft.com/office/officeart/2005/8/layout/target3"/>
    <dgm:cxn modelId="{5AC36BB1-75C2-48CC-9E09-4E5CC04460EB}" type="presParOf" srcId="{333A1088-737F-45CB-B68E-254E46348037}" destId="{D005CE8C-CC26-4C3E-AC11-E15060ECD759}" srcOrd="2" destOrd="0" presId="urn:microsoft.com/office/officeart/2005/8/layout/target3"/>
    <dgm:cxn modelId="{1243819F-A2C8-4E54-8518-A1A03695A57C}" type="presParOf" srcId="{333A1088-737F-45CB-B68E-254E46348037}" destId="{2C702D82-9B77-49B7-9568-BB8EB47C3372}" srcOrd="3" destOrd="0" presId="urn:microsoft.com/office/officeart/2005/8/layout/target3"/>
    <dgm:cxn modelId="{59AB2F66-CDB5-4D31-8835-B955A6294A6C}" type="presParOf" srcId="{333A1088-737F-45CB-B68E-254E46348037}" destId="{A52A0455-90FF-4808-ABD0-F02540D31D5A}" srcOrd="4" destOrd="0" presId="urn:microsoft.com/office/officeart/2005/8/layout/target3"/>
    <dgm:cxn modelId="{4EF633BC-3486-41B4-AA8E-3564C2C57578}" type="presParOf" srcId="{333A1088-737F-45CB-B68E-254E46348037}" destId="{6140AFEC-043D-4C43-A2F9-D0F5331DF3A3}" srcOrd="5" destOrd="0" presId="urn:microsoft.com/office/officeart/2005/8/layout/target3"/>
    <dgm:cxn modelId="{55A7D5A4-C069-408F-A623-E85DA6B1D384}" type="presParOf" srcId="{333A1088-737F-45CB-B68E-254E46348037}" destId="{9358AC05-5D7D-4327-9F80-1AD486AEA664}" srcOrd="6" destOrd="0" presId="urn:microsoft.com/office/officeart/2005/8/layout/target3"/>
    <dgm:cxn modelId="{E3A8AFB6-A549-4749-9C68-410DEEB38680}" type="presParOf" srcId="{333A1088-737F-45CB-B68E-254E46348037}" destId="{313FC574-E1CD-4FB4-B054-0B805CE0447D}" srcOrd="7" destOrd="0" presId="urn:microsoft.com/office/officeart/2005/8/layout/target3"/>
    <dgm:cxn modelId="{530E34F1-EDF8-462A-82EB-4421A99AC7A2}" type="presParOf" srcId="{333A1088-737F-45CB-B68E-254E46348037}" destId="{619D679B-A015-4ECF-8348-D1034C574F40}" srcOrd="8" destOrd="0" presId="urn:microsoft.com/office/officeart/2005/8/layout/target3"/>
    <dgm:cxn modelId="{28166EB8-1ECC-4FE3-868D-DFB98EAEDE5B}" type="presParOf" srcId="{333A1088-737F-45CB-B68E-254E46348037}" destId="{322283A8-4A27-4CDA-BAE3-F381106A9174}" srcOrd="9" destOrd="0" presId="urn:microsoft.com/office/officeart/2005/8/layout/target3"/>
    <dgm:cxn modelId="{0B9D2D9C-86A7-4B07-A9A1-6DF741069C04}" type="presParOf" srcId="{333A1088-737F-45CB-B68E-254E46348037}" destId="{FFC9F71D-1B4F-4AD9-A4A6-86ADEFC8AF5C}" srcOrd="10" destOrd="0" presId="urn:microsoft.com/office/officeart/2005/8/layout/target3"/>
    <dgm:cxn modelId="{DF1BE5F2-FA6D-4BE1-AC01-8CD6C512C4F6}" type="presParOf" srcId="{333A1088-737F-45CB-B68E-254E46348037}" destId="{25B08C86-7E15-44DC-BE7F-FFB55DD49D12}" srcOrd="11" destOrd="0" presId="urn:microsoft.com/office/officeart/2005/8/layout/target3"/>
    <dgm:cxn modelId="{465B3C31-1A56-4AFD-8B93-53A5FA1B1EF1}" type="presParOf" srcId="{333A1088-737F-45CB-B68E-254E46348037}" destId="{76644BE8-9D7C-4C09-B250-3D10AF48CBB7}" srcOrd="12" destOrd="0" presId="urn:microsoft.com/office/officeart/2005/8/layout/target3"/>
    <dgm:cxn modelId="{71F4BE54-E1F5-4D60-BB95-723A9929600A}" type="presParOf" srcId="{333A1088-737F-45CB-B68E-254E46348037}" destId="{EE85B701-7295-41C0-BA7A-34D3756A2AE6}" srcOrd="13" destOrd="0" presId="urn:microsoft.com/office/officeart/2005/8/layout/target3"/>
    <dgm:cxn modelId="{3E107F32-A21C-4B41-B920-0D032471DCCB}" type="presParOf" srcId="{333A1088-737F-45CB-B68E-254E46348037}" destId="{8BEBB6EC-1DAA-4CAC-8A25-BC0FCBD5DBD5}" srcOrd="14" destOrd="0" presId="urn:microsoft.com/office/officeart/2005/8/layout/target3"/>
    <dgm:cxn modelId="{4E756D7B-ECC3-40E5-A526-DC56A0A5A084}" type="presParOf" srcId="{333A1088-737F-45CB-B68E-254E46348037}" destId="{5955ED15-90AA-4F08-A8A5-1ED70581E58B}" srcOrd="15" destOrd="0" presId="urn:microsoft.com/office/officeart/2005/8/layout/target3"/>
    <dgm:cxn modelId="{149E118D-80E6-4D97-86F4-9B64CC51F19F}" type="presParOf" srcId="{333A1088-737F-45CB-B68E-254E46348037}" destId="{26528689-9DF4-4685-8F23-BABDBD774F07}" srcOrd="16" destOrd="0" presId="urn:microsoft.com/office/officeart/2005/8/layout/target3"/>
    <dgm:cxn modelId="{5D80E499-F5A1-4E0E-B55A-1A822904E43E}" type="presParOf" srcId="{333A1088-737F-45CB-B68E-254E46348037}" destId="{CAD3E342-3400-4A52-8AAC-15B5BF88AABE}" srcOrd="17" destOrd="0" presId="urn:microsoft.com/office/officeart/2005/8/layout/target3"/>
    <dgm:cxn modelId="{7544E3B1-0063-4A94-8334-4960D4781B2D}" type="presParOf" srcId="{333A1088-737F-45CB-B68E-254E46348037}" destId="{486F9B35-3F77-4B86-95AC-C956F2B86E44}" srcOrd="18" destOrd="0" presId="urn:microsoft.com/office/officeart/2005/8/layout/target3"/>
    <dgm:cxn modelId="{4C258F48-B332-4D69-B2E8-CCE97103E5E1}" type="presParOf" srcId="{333A1088-737F-45CB-B68E-254E46348037}" destId="{FE72208B-B9B5-47BF-B463-2DC6D6185814}" srcOrd="19" destOrd="0" presId="urn:microsoft.com/office/officeart/2005/8/layout/target3"/>
    <dgm:cxn modelId="{64B320F2-8D91-4DAA-84AC-6F9B1ED42944}" type="presParOf" srcId="{333A1088-737F-45CB-B68E-254E46348037}" destId="{A5C228C9-6EC4-4821-934B-9E2EFBAB4497}" srcOrd="20" destOrd="0" presId="urn:microsoft.com/office/officeart/2005/8/layout/target3"/>
    <dgm:cxn modelId="{26D8DDA5-8E06-4E42-BB6A-FBEE343FD51B}" type="presParOf" srcId="{333A1088-737F-45CB-B68E-254E46348037}" destId="{AED2198E-93D5-4001-81B4-73124B309672}" srcOrd="21" destOrd="0" presId="urn:microsoft.com/office/officeart/2005/8/layout/target3"/>
    <dgm:cxn modelId="{FDE033D9-64F0-4A9B-ABD0-AA44F3469D0D}" type="presParOf" srcId="{333A1088-737F-45CB-B68E-254E46348037}" destId="{2BE915AB-18AA-4053-B92C-3BFC9ED204BB}" srcOrd="22" destOrd="0" presId="urn:microsoft.com/office/officeart/2005/8/layout/target3"/>
    <dgm:cxn modelId="{9CBE08AD-ED11-4B40-BA03-29AE9309B068}" type="presParOf" srcId="{333A1088-737F-45CB-B68E-254E46348037}" destId="{6BB5E863-4638-4E1D-BFDE-399D028AC4ED}" srcOrd="23" destOrd="0" presId="urn:microsoft.com/office/officeart/2005/8/layout/target3"/>
    <dgm:cxn modelId="{8E4C7B76-81F7-40C9-98B9-2B2E1927830D}" type="presParOf" srcId="{333A1088-737F-45CB-B68E-254E46348037}" destId="{5A5FFA88-C948-4069-8E93-59FA12366E83}" srcOrd="24" destOrd="0" presId="urn:microsoft.com/office/officeart/2005/8/layout/target3"/>
    <dgm:cxn modelId="{D1914307-3AE6-497D-B209-F7BA3574468D}" type="presParOf" srcId="{333A1088-737F-45CB-B68E-254E46348037}" destId="{890E4F0B-2866-4A3F-A3C7-2A14B1797930}" srcOrd="25" destOrd="0" presId="urn:microsoft.com/office/officeart/2005/8/layout/target3"/>
    <dgm:cxn modelId="{5206333E-8C51-48A5-843A-24B486047D3B}" type="presParOf" srcId="{333A1088-737F-45CB-B68E-254E46348037}" destId="{02176FA0-10E9-44DC-9A54-485A362F109B}" srcOrd="26" destOrd="0" presId="urn:microsoft.com/office/officeart/2005/8/layout/target3"/>
    <dgm:cxn modelId="{04CFA7BC-B738-4D96-9758-2D00D3C80684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VY_32_INOVACE_3B_07_</a:t>
          </a:r>
          <a:r>
            <a:rPr lang="cs-CZ" sz="2000" b="0" kern="1200" baseline="0" smtClean="0"/>
            <a:t>Environment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březen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Petra </a:t>
          </a:r>
          <a:r>
            <a:rPr lang="cs-CZ" sz="2000" b="0" kern="1200" dirty="0" err="1" smtClean="0">
              <a:solidFill>
                <a:schemeClr val="tx1"/>
              </a:solidFill>
            </a:rPr>
            <a:t>Dušánková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F1B07-4D7E-4C61-BEB6-40350A5E96D6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gi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gif"/><Relationship Id="rId9" Type="http://schemas.openxmlformats.org/officeDocument/2006/relationships/image" Target="../media/image18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Materiál je určen pro přípravu žáků k ústní maturitní zkoušce z anglického jazyka.</a:t>
            </a:r>
          </a:p>
          <a:p>
            <a:r>
              <a:rPr lang="cs-CZ" dirty="0" smtClean="0"/>
              <a:t>Žáci si osvojí slovní zásobu  a fráze týkající se tématu </a:t>
            </a:r>
            <a:r>
              <a:rPr lang="cs-CZ" dirty="0" err="1" smtClean="0"/>
              <a:t>Environment</a:t>
            </a:r>
            <a:r>
              <a:rPr lang="cs-CZ" dirty="0" smtClean="0"/>
              <a:t> (životní prostředí).</a:t>
            </a:r>
          </a:p>
          <a:p>
            <a:r>
              <a:rPr lang="cs-CZ" dirty="0" smtClean="0"/>
              <a:t>V části 1 žáci definují životní prostředí a jmenují známé mezinárodní ekologické organizace.</a:t>
            </a:r>
          </a:p>
          <a:p>
            <a:r>
              <a:rPr lang="cs-CZ" dirty="0" smtClean="0"/>
              <a:t>V části 2 s pomocí obrázků pojmenují nejvážnější problémy lidstva.</a:t>
            </a:r>
          </a:p>
          <a:p>
            <a:r>
              <a:rPr lang="cs-CZ" dirty="0" smtClean="0"/>
              <a:t>V části 3 doplní text </a:t>
            </a:r>
            <a:r>
              <a:rPr lang="cs-CZ" smtClean="0"/>
              <a:t>slovy z </a:t>
            </a:r>
            <a:r>
              <a:rPr lang="cs-CZ" dirty="0" smtClean="0"/>
              <a:t>rámečku.</a:t>
            </a:r>
          </a:p>
          <a:p>
            <a:r>
              <a:rPr lang="cs-CZ" dirty="0" smtClean="0"/>
              <a:t>V části 4 hádají druhy elektráren a doplňují alternativní druhy energie.</a:t>
            </a:r>
          </a:p>
          <a:p>
            <a:r>
              <a:rPr lang="cs-CZ" dirty="0" smtClean="0"/>
              <a:t>Na závěr podle obrázků jmenují způsoby, jak může jednotlivec přispět k ochraně životního prostředí.</a:t>
            </a:r>
          </a:p>
          <a:p>
            <a:r>
              <a:rPr lang="cs-CZ" dirty="0" smtClean="0"/>
              <a:t>Správné odpovědi jsou skryté pod modrými políčky nebo je řešení vždy na následujícím snímku.</a:t>
            </a:r>
          </a:p>
          <a:p>
            <a:r>
              <a:rPr lang="cs-CZ" dirty="0" smtClean="0"/>
              <a:t>Časová náročnost –  45 minut.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3168352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9900"/>
                </a:solidFill>
              </a:rPr>
              <a:t>ENVIRONMENT</a:t>
            </a:r>
            <a:endParaRPr lang="cs-CZ" sz="80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 smtClean="0">
                <a:solidFill>
                  <a:srgbClr val="FF0000"/>
                </a:solidFill>
              </a:rPr>
              <a:t>PART 1</a:t>
            </a:r>
            <a:r>
              <a:rPr lang="en-GB" b="1" dirty="0" smtClean="0"/>
              <a:t> </a:t>
            </a:r>
          </a:p>
          <a:p>
            <a:pPr>
              <a:buNone/>
            </a:pPr>
            <a:r>
              <a:rPr lang="cs-CZ" dirty="0" smtClean="0"/>
              <a:t>I</a:t>
            </a:r>
            <a:r>
              <a:rPr lang="en-GB" dirty="0" smtClean="0"/>
              <a:t>n pairs</a:t>
            </a:r>
            <a:r>
              <a:rPr lang="cs-CZ" dirty="0" smtClean="0"/>
              <a:t>, </a:t>
            </a:r>
            <a:r>
              <a:rPr lang="cs-CZ" dirty="0" err="1" smtClean="0"/>
              <a:t>discuss</a:t>
            </a:r>
            <a:r>
              <a:rPr lang="en-GB" dirty="0" smtClean="0"/>
              <a:t> the following questions:</a:t>
            </a:r>
          </a:p>
          <a:p>
            <a:pPr marL="514350" indent="-514350">
              <a:buAutoNum type="alphaLcParenR"/>
            </a:pPr>
            <a:r>
              <a:rPr lang="en-GB" dirty="0" smtClean="0"/>
              <a:t>What is </a:t>
            </a:r>
            <a:r>
              <a:rPr lang="en-GB" b="1" dirty="0" smtClean="0">
                <a:solidFill>
                  <a:srgbClr val="7030A0"/>
                </a:solidFill>
              </a:rPr>
              <a:t>ECOLOGY</a:t>
            </a:r>
            <a:r>
              <a:rPr lang="en-GB" dirty="0" smtClean="0"/>
              <a:t>?</a:t>
            </a:r>
          </a:p>
          <a:p>
            <a:pPr marL="514350" indent="-514350">
              <a:buAutoNum type="alphaLcParenR"/>
            </a:pPr>
            <a:r>
              <a:rPr lang="en-GB" dirty="0" smtClean="0"/>
              <a:t>What </a:t>
            </a:r>
            <a:r>
              <a:rPr lang="en-GB" b="1" dirty="0" smtClean="0">
                <a:solidFill>
                  <a:srgbClr val="7030A0"/>
                </a:solidFill>
              </a:rPr>
              <a:t>ECOLOGICAL ORGANIZATIONS </a:t>
            </a:r>
            <a:r>
              <a:rPr lang="en-GB" dirty="0" smtClean="0"/>
              <a:t>do you know?</a:t>
            </a:r>
          </a:p>
          <a:p>
            <a:pPr marL="514350" indent="-514350">
              <a:buAutoNum type="alphaLcParenR"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a)	 </a:t>
            </a:r>
            <a:r>
              <a:rPr lang="en-GB" b="1" dirty="0" smtClean="0">
                <a:solidFill>
                  <a:srgbClr val="7030A0"/>
                </a:solidFill>
              </a:rPr>
              <a:t>ECOLOGY</a:t>
            </a:r>
            <a:r>
              <a:rPr lang="en-GB" dirty="0" smtClean="0">
                <a:solidFill>
                  <a:srgbClr val="7030A0"/>
                </a:solidFill>
              </a:rPr>
              <a:t> </a:t>
            </a:r>
            <a:r>
              <a:rPr lang="en-GB" dirty="0" smtClean="0"/>
              <a:t>– a science which is concerned with the environment</a:t>
            </a:r>
          </a:p>
          <a:p>
            <a:pPr>
              <a:buNone/>
            </a:pPr>
            <a:r>
              <a:rPr lang="en-GB" dirty="0" smtClean="0"/>
              <a:t>b) Some international </a:t>
            </a:r>
            <a:r>
              <a:rPr lang="en-GB" b="1" dirty="0" smtClean="0">
                <a:solidFill>
                  <a:srgbClr val="7030A0"/>
                </a:solidFill>
              </a:rPr>
              <a:t>ECOLOGICAL ORGANIZATIONS</a:t>
            </a:r>
            <a:r>
              <a:rPr lang="en-GB" dirty="0" smtClean="0">
                <a:solidFill>
                  <a:srgbClr val="7030A0"/>
                </a:solidFill>
              </a:rPr>
              <a:t> </a:t>
            </a:r>
            <a:r>
              <a:rPr lang="en-GB" dirty="0" smtClean="0"/>
              <a:t>– Greenpeace, World Wildlife Federation, Children of the Earth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3501008"/>
            <a:ext cx="8064896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PART 2</a:t>
            </a:r>
          </a:p>
          <a:p>
            <a:pPr>
              <a:buNone/>
            </a:pPr>
            <a:r>
              <a:rPr lang="cs-CZ" dirty="0" smtClean="0"/>
              <a:t>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to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mankind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sz="2800" dirty="0" smtClean="0"/>
              <a:t>a)	</a:t>
            </a:r>
            <a:r>
              <a:rPr lang="cs-CZ" sz="2800" dirty="0" err="1" smtClean="0">
                <a:solidFill>
                  <a:srgbClr val="0070C0"/>
                </a:solidFill>
              </a:rPr>
              <a:t>population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growth</a:t>
            </a:r>
            <a:r>
              <a:rPr lang="cs-CZ" sz="2800" dirty="0" smtClean="0">
                <a:solidFill>
                  <a:srgbClr val="0070C0"/>
                </a:solidFill>
              </a:rPr>
              <a:t>   </a:t>
            </a:r>
            <a:r>
              <a:rPr lang="cs-CZ" sz="2800" dirty="0" smtClean="0"/>
              <a:t>b) </a:t>
            </a:r>
            <a:r>
              <a:rPr lang="cs-CZ" sz="2800" dirty="0" err="1" smtClean="0">
                <a:solidFill>
                  <a:srgbClr val="0070C0"/>
                </a:solidFill>
              </a:rPr>
              <a:t>criminality</a:t>
            </a:r>
            <a:r>
              <a:rPr lang="cs-CZ" sz="2800" dirty="0" smtClean="0"/>
              <a:t>   c) </a:t>
            </a:r>
            <a:r>
              <a:rPr lang="cs-CZ" sz="2800" dirty="0" err="1" smtClean="0">
                <a:solidFill>
                  <a:srgbClr val="0070C0"/>
                </a:solidFill>
              </a:rPr>
              <a:t>using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drugs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1029" name="Picture 5" descr="C:\Users\Petra\AppData\Local\Microsoft\Windows\Temporary Internet Files\Content.IE5\MGRWS2OS\MC900055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996952"/>
            <a:ext cx="1944216" cy="2664296"/>
          </a:xfrm>
          <a:prstGeom prst="rect">
            <a:avLst/>
          </a:prstGeom>
          <a:noFill/>
        </p:spPr>
      </p:pic>
      <p:pic>
        <p:nvPicPr>
          <p:cNvPr id="1030" name="Picture 6" descr="C:\Users\Petra\AppData\Local\Microsoft\Windows\Temporary Internet Files\Content.IE5\LJS1M6MT\MC9002869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996952"/>
            <a:ext cx="2050610" cy="2373517"/>
          </a:xfrm>
          <a:prstGeom prst="rect">
            <a:avLst/>
          </a:prstGeom>
          <a:noFill/>
        </p:spPr>
      </p:pic>
      <p:pic>
        <p:nvPicPr>
          <p:cNvPr id="1035" name="Picture 11" descr="C:\Users\Petra\AppData\Local\Microsoft\Windows\Temporary Internet Files\Content.IE5\RXCJVGF6\MC9002810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284984"/>
            <a:ext cx="2664296" cy="181823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899592" y="2276872"/>
            <a:ext cx="27363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139952" y="2276872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28184" y="2276872"/>
            <a:ext cx="18002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d)	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Illegal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hunting</a:t>
            </a:r>
            <a:r>
              <a:rPr lang="cs-CZ" sz="2800" dirty="0" smtClean="0">
                <a:solidFill>
                  <a:srgbClr val="0070C0"/>
                </a:solidFill>
              </a:rPr>
              <a:t>   </a:t>
            </a:r>
            <a:r>
              <a:rPr lang="cs-CZ" sz="2800" dirty="0" smtClean="0"/>
              <a:t>e) </a:t>
            </a:r>
            <a:r>
              <a:rPr lang="cs-CZ" sz="2800" dirty="0" smtClean="0">
                <a:solidFill>
                  <a:srgbClr val="0070C0"/>
                </a:solidFill>
              </a:rPr>
              <a:t>a lot </a:t>
            </a:r>
            <a:r>
              <a:rPr lang="cs-CZ" sz="2800" dirty="0" err="1" smtClean="0">
                <a:solidFill>
                  <a:srgbClr val="0070C0"/>
                </a:solidFill>
              </a:rPr>
              <a:t>of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rubbish</a:t>
            </a:r>
            <a:r>
              <a:rPr lang="cs-CZ" sz="2800" dirty="0" smtClean="0">
                <a:solidFill>
                  <a:srgbClr val="0070C0"/>
                </a:solidFill>
              </a:rPr>
              <a:t>   </a:t>
            </a:r>
            <a:r>
              <a:rPr lang="cs-CZ" sz="2800" dirty="0" smtClean="0"/>
              <a:t>f) </a:t>
            </a:r>
            <a:r>
              <a:rPr lang="cs-CZ" sz="2800" dirty="0" err="1" smtClean="0">
                <a:solidFill>
                  <a:srgbClr val="0070C0"/>
                </a:solidFill>
              </a:rPr>
              <a:t>air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pollution</a:t>
            </a:r>
            <a:endParaRPr lang="cs-CZ" sz="28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g)	</a:t>
            </a:r>
            <a:r>
              <a:rPr lang="cs-CZ" sz="2800" dirty="0" err="1" smtClean="0">
                <a:solidFill>
                  <a:srgbClr val="0070C0"/>
                </a:solidFill>
              </a:rPr>
              <a:t>water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pollution</a:t>
            </a:r>
            <a:r>
              <a:rPr lang="cs-CZ" sz="2800" dirty="0" smtClean="0"/>
              <a:t>	 h) </a:t>
            </a:r>
            <a:r>
              <a:rPr lang="cs-CZ" sz="2800" dirty="0" err="1" smtClean="0">
                <a:solidFill>
                  <a:srgbClr val="0070C0"/>
                </a:solidFill>
              </a:rPr>
              <a:t>soil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pollution</a:t>
            </a:r>
            <a:r>
              <a:rPr lang="cs-CZ" sz="2800" dirty="0" smtClean="0"/>
              <a:t>	</a:t>
            </a: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2058" name="Picture 10" descr="C:\Users\Petra\AppData\Local\Microsoft\Windows\Temporary Internet Files\Content.IE5\LJS1M6MT\MC9002149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96752"/>
            <a:ext cx="1738935" cy="1620151"/>
          </a:xfrm>
          <a:prstGeom prst="rect">
            <a:avLst/>
          </a:prstGeom>
          <a:noFill/>
        </p:spPr>
      </p:pic>
      <p:pic>
        <p:nvPicPr>
          <p:cNvPr id="2068" name="Picture 20" descr="C:\Users\Petra\AppData\Local\Microsoft\Windows\Temporary Internet Files\Content.IE5\LJS1M6MT\MC9001992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293096"/>
            <a:ext cx="2147180" cy="1498349"/>
          </a:xfrm>
          <a:prstGeom prst="rect">
            <a:avLst/>
          </a:prstGeom>
          <a:noFill/>
        </p:spPr>
      </p:pic>
      <p:pic>
        <p:nvPicPr>
          <p:cNvPr id="2069" name="Picture 21" descr="C:\Users\Petra\AppData\Local\Microsoft\Windows\Temporary Internet Files\Content.IE5\MGRWS2OS\MC9002151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196752"/>
            <a:ext cx="1448554" cy="1600954"/>
          </a:xfrm>
          <a:prstGeom prst="rect">
            <a:avLst/>
          </a:prstGeom>
          <a:noFill/>
        </p:spPr>
      </p:pic>
      <p:pic>
        <p:nvPicPr>
          <p:cNvPr id="2071" name="Picture 23" descr="C:\Users\Petra\AppData\Local\Microsoft\Windows\Temporary Internet Files\Content.IE5\MGRWS2OS\MC9001045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1196752"/>
            <a:ext cx="1819656" cy="1809598"/>
          </a:xfrm>
          <a:prstGeom prst="rect">
            <a:avLst/>
          </a:prstGeom>
          <a:noFill/>
        </p:spPr>
      </p:pic>
      <p:pic>
        <p:nvPicPr>
          <p:cNvPr id="2079" name="Picture 31" descr="C:\Users\Petra\AppData\Local\Microsoft\Windows\Temporary Internet Files\Content.IE5\LJS1M6MT\MC90021595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3861048"/>
            <a:ext cx="2234697" cy="2165287"/>
          </a:xfrm>
          <a:prstGeom prst="rect">
            <a:avLst/>
          </a:prstGeom>
          <a:noFill/>
        </p:spPr>
      </p:pic>
      <p:sp>
        <p:nvSpPr>
          <p:cNvPr id="36" name="Obdélník 35"/>
          <p:cNvSpPr/>
          <p:nvPr/>
        </p:nvSpPr>
        <p:spPr>
          <a:xfrm>
            <a:off x="899592" y="548680"/>
            <a:ext cx="208823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563888" y="548680"/>
            <a:ext cx="23042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00192" y="548680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27584" y="3429000"/>
            <a:ext cx="23042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707904" y="3429000"/>
            <a:ext cx="20162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PART 3</a:t>
            </a:r>
          </a:p>
          <a:p>
            <a:pPr>
              <a:buNone/>
            </a:pPr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text </a:t>
            </a:r>
            <a:r>
              <a:rPr lang="cs-CZ" sz="2400" dirty="0" err="1" smtClean="0"/>
              <a:t>about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biggest</a:t>
            </a:r>
            <a:r>
              <a:rPr lang="cs-CZ" sz="2400" dirty="0" smtClean="0"/>
              <a:t> </a:t>
            </a:r>
            <a:r>
              <a:rPr lang="cs-CZ" sz="2400" dirty="0" err="1" smtClean="0"/>
              <a:t>ecological</a:t>
            </a:r>
            <a:r>
              <a:rPr lang="cs-CZ" sz="2400" dirty="0" smtClean="0"/>
              <a:t> </a:t>
            </a:r>
            <a:r>
              <a:rPr lang="cs-CZ" sz="2400" dirty="0" err="1" smtClean="0"/>
              <a:t>problems</a:t>
            </a: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complete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words</a:t>
            </a:r>
            <a:r>
              <a:rPr lang="cs-CZ" sz="2400" dirty="0" smtClean="0"/>
              <a:t> </a:t>
            </a:r>
            <a:r>
              <a:rPr lang="cs-CZ" sz="2400" dirty="0" err="1" smtClean="0"/>
              <a:t>offered</a:t>
            </a:r>
            <a:r>
              <a:rPr lang="cs-CZ" sz="2400" dirty="0" smtClean="0"/>
              <a:t> </a:t>
            </a:r>
            <a:r>
              <a:rPr lang="cs-CZ" sz="2400" dirty="0" err="1" smtClean="0"/>
              <a:t>bellow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772816"/>
            <a:ext cx="1440160" cy="4608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/>
              <a:t>cancer</a:t>
            </a:r>
            <a:endParaRPr lang="cs-CZ" sz="2400" dirty="0" smtClean="0"/>
          </a:p>
          <a:p>
            <a:r>
              <a:rPr lang="cs-CZ" sz="2400" dirty="0" err="1" smtClean="0"/>
              <a:t>melting</a:t>
            </a:r>
            <a:r>
              <a:rPr lang="cs-CZ" sz="2400" dirty="0" smtClean="0"/>
              <a:t> </a:t>
            </a:r>
            <a:r>
              <a:rPr lang="cs-CZ" sz="2400" dirty="0" err="1" smtClean="0"/>
              <a:t>freons</a:t>
            </a:r>
            <a:r>
              <a:rPr lang="cs-CZ" sz="2400" dirty="0" smtClean="0"/>
              <a:t> </a:t>
            </a:r>
            <a:r>
              <a:rPr lang="cs-CZ" sz="2400" dirty="0" err="1" smtClean="0"/>
              <a:t>resourcesspills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rays</a:t>
            </a:r>
            <a:r>
              <a:rPr lang="cs-CZ" sz="2400" dirty="0" smtClean="0"/>
              <a:t> </a:t>
            </a:r>
            <a:r>
              <a:rPr lang="cs-CZ" sz="2400" dirty="0" err="1" smtClean="0"/>
              <a:t>pesticidesvapour</a:t>
            </a:r>
            <a:r>
              <a:rPr lang="cs-CZ" sz="2400" dirty="0" smtClean="0"/>
              <a:t> </a:t>
            </a:r>
            <a:r>
              <a:rPr lang="cs-CZ" sz="2400" dirty="0" err="1" smtClean="0"/>
              <a:t>carbon</a:t>
            </a:r>
            <a:r>
              <a:rPr lang="cs-CZ" sz="2400" dirty="0" smtClean="0"/>
              <a:t> </a:t>
            </a:r>
            <a:r>
              <a:rPr lang="cs-CZ" sz="2400" dirty="0" err="1" smtClean="0"/>
              <a:t>acid</a:t>
            </a:r>
            <a:r>
              <a:rPr lang="cs-CZ" sz="2400" dirty="0" smtClean="0"/>
              <a:t> </a:t>
            </a:r>
            <a:r>
              <a:rPr lang="cs-CZ" sz="2400" dirty="0" err="1" smtClean="0"/>
              <a:t>habitats</a:t>
            </a:r>
            <a:r>
              <a:rPr lang="cs-CZ" sz="2400" dirty="0" smtClean="0"/>
              <a:t> </a:t>
            </a:r>
            <a:r>
              <a:rPr lang="cs-CZ" sz="2400" dirty="0" err="1" smtClean="0"/>
              <a:t>changes</a:t>
            </a:r>
            <a:endParaRPr lang="cs-CZ" sz="2400" dirty="0" smtClean="0"/>
          </a:p>
          <a:p>
            <a:r>
              <a:rPr lang="cs-CZ" sz="2000" dirty="0" smtClean="0"/>
              <a:t> </a:t>
            </a: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2267744" y="1916832"/>
            <a:ext cx="6624736" cy="4464496"/>
          </a:xfrm>
          <a:prstGeom prst="actionButtonBlank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biggest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ecological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problems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our</a:t>
            </a:r>
            <a:r>
              <a:rPr lang="cs-CZ" sz="2400" b="1" dirty="0" smtClean="0">
                <a:solidFill>
                  <a:schemeClr val="tx1"/>
                </a:solidFill>
              </a:rPr>
              <a:t> planet are: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population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growth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more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more </a:t>
            </a:r>
            <a:r>
              <a:rPr lang="cs-CZ" sz="2400" dirty="0" err="1" smtClean="0">
                <a:solidFill>
                  <a:schemeClr val="tx1"/>
                </a:solidFill>
              </a:rPr>
              <a:t>natural</a:t>
            </a:r>
            <a:r>
              <a:rPr lang="cs-CZ" sz="2400" dirty="0" smtClean="0">
                <a:solidFill>
                  <a:schemeClr val="tx1"/>
                </a:solidFill>
              </a:rPr>
              <a:t> …………. are </a:t>
            </a:r>
            <a:r>
              <a:rPr lang="cs-CZ" sz="2400" dirty="0" err="1" smtClean="0">
                <a:solidFill>
                  <a:schemeClr val="tx1"/>
                </a:solidFill>
              </a:rPr>
              <a:t>destroyed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natural</a:t>
            </a:r>
            <a:r>
              <a:rPr lang="cs-CZ" sz="2400" dirty="0" smtClean="0">
                <a:solidFill>
                  <a:schemeClr val="tx1"/>
                </a:solidFill>
              </a:rPr>
              <a:t> ………… are </a:t>
            </a:r>
            <a:r>
              <a:rPr lang="cs-CZ" sz="2400" dirty="0" err="1" smtClean="0">
                <a:solidFill>
                  <a:schemeClr val="tx1"/>
                </a:solidFill>
              </a:rPr>
              <a:t>used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dirty="0" err="1" smtClean="0">
                <a:solidFill>
                  <a:schemeClr val="tx1"/>
                </a:solidFill>
              </a:rPr>
              <a:t>poverty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social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problems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global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warming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caused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mainly</a:t>
            </a:r>
            <a:r>
              <a:rPr lang="cs-CZ" sz="2400" dirty="0" smtClean="0">
                <a:solidFill>
                  <a:schemeClr val="tx1"/>
                </a:solidFill>
              </a:rPr>
              <a:t> by ……….. dioxide- </a:t>
            </a:r>
            <a:r>
              <a:rPr lang="cs-CZ" sz="2400" dirty="0" err="1" smtClean="0">
                <a:solidFill>
                  <a:schemeClr val="tx1"/>
                </a:solidFill>
              </a:rPr>
              <a:t>greenhouse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effect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dirty="0" err="1" smtClean="0">
                <a:solidFill>
                  <a:schemeClr val="tx1"/>
                </a:solidFill>
              </a:rPr>
              <a:t>extreme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weather</a:t>
            </a:r>
            <a:r>
              <a:rPr lang="cs-CZ" sz="2400" dirty="0" smtClean="0">
                <a:solidFill>
                  <a:schemeClr val="tx1"/>
                </a:solidFill>
              </a:rPr>
              <a:t>………….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flooding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huricanes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droughts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disappearing</a:t>
            </a:r>
            <a:r>
              <a:rPr lang="cs-CZ" sz="2400" dirty="0" smtClean="0">
                <a:solidFill>
                  <a:srgbClr val="FF0000"/>
                </a:solidFill>
              </a:rPr>
              <a:t> ozone </a:t>
            </a:r>
            <a:r>
              <a:rPr lang="cs-CZ" sz="2400" dirty="0" err="1" smtClean="0">
                <a:solidFill>
                  <a:srgbClr val="FF0000"/>
                </a:solidFill>
              </a:rPr>
              <a:t>layer</a:t>
            </a:r>
            <a:r>
              <a:rPr lang="cs-CZ" sz="2400" dirty="0" smtClean="0">
                <a:solidFill>
                  <a:srgbClr val="FF0000"/>
                </a:solidFill>
              </a:rPr>
              <a:t> in </a:t>
            </a:r>
            <a:r>
              <a:rPr lang="cs-CZ" sz="2400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stratosphere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caused</a:t>
            </a:r>
            <a:r>
              <a:rPr lang="cs-CZ" sz="2400" dirty="0" smtClean="0">
                <a:solidFill>
                  <a:schemeClr val="tx1"/>
                </a:solidFill>
              </a:rPr>
              <a:t> by…………, </a:t>
            </a:r>
            <a:r>
              <a:rPr lang="cs-CZ" sz="2400" dirty="0" err="1" smtClean="0">
                <a:solidFill>
                  <a:schemeClr val="tx1"/>
                </a:solidFill>
              </a:rPr>
              <a:t>it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protects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our</a:t>
            </a:r>
            <a:r>
              <a:rPr lang="cs-CZ" sz="2400" dirty="0" smtClean="0">
                <a:solidFill>
                  <a:schemeClr val="tx1"/>
                </a:solidFill>
              </a:rPr>
              <a:t> planet </a:t>
            </a:r>
            <a:r>
              <a:rPr lang="cs-CZ" sz="2400" dirty="0" err="1" smtClean="0">
                <a:solidFill>
                  <a:schemeClr val="tx1"/>
                </a:solidFill>
              </a:rPr>
              <a:t>from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dangerous</a:t>
            </a:r>
            <a:r>
              <a:rPr lang="cs-CZ" sz="2400" dirty="0" smtClean="0">
                <a:solidFill>
                  <a:schemeClr val="tx1"/>
                </a:solidFill>
              </a:rPr>
              <a:t> UV ………….– skin ………….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PART 3</a:t>
            </a:r>
          </a:p>
          <a:p>
            <a:pPr>
              <a:buNone/>
            </a:pPr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text </a:t>
            </a:r>
            <a:r>
              <a:rPr lang="cs-CZ" sz="2400" dirty="0" err="1" smtClean="0"/>
              <a:t>about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biggest</a:t>
            </a:r>
            <a:r>
              <a:rPr lang="cs-CZ" sz="2400" dirty="0" smtClean="0"/>
              <a:t> </a:t>
            </a:r>
            <a:r>
              <a:rPr lang="cs-CZ" sz="2400" dirty="0" err="1" smtClean="0"/>
              <a:t>ecological</a:t>
            </a:r>
            <a:r>
              <a:rPr lang="cs-CZ" sz="2400" dirty="0" smtClean="0"/>
              <a:t> </a:t>
            </a:r>
            <a:r>
              <a:rPr lang="cs-CZ" sz="2400" dirty="0" err="1" smtClean="0"/>
              <a:t>problems</a:t>
            </a: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complete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words</a:t>
            </a:r>
            <a:r>
              <a:rPr lang="cs-CZ" sz="2400" dirty="0" smtClean="0"/>
              <a:t> </a:t>
            </a:r>
            <a:r>
              <a:rPr lang="cs-CZ" sz="2400" dirty="0" err="1" smtClean="0"/>
              <a:t>offered</a:t>
            </a:r>
            <a:r>
              <a:rPr lang="cs-CZ" sz="2400" dirty="0" smtClean="0"/>
              <a:t> </a:t>
            </a:r>
            <a:r>
              <a:rPr lang="cs-CZ" sz="2400" dirty="0" err="1" smtClean="0"/>
              <a:t>bellow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772816"/>
            <a:ext cx="1440160" cy="4608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/>
              <a:t>cancer</a:t>
            </a:r>
            <a:endParaRPr lang="cs-CZ" sz="2400" dirty="0" smtClean="0"/>
          </a:p>
          <a:p>
            <a:r>
              <a:rPr lang="cs-CZ" sz="2400" dirty="0" err="1" smtClean="0"/>
              <a:t>melting</a:t>
            </a:r>
            <a:r>
              <a:rPr lang="cs-CZ" sz="2400" dirty="0" smtClean="0"/>
              <a:t> </a:t>
            </a:r>
            <a:r>
              <a:rPr lang="cs-CZ" sz="2400" dirty="0" err="1" smtClean="0"/>
              <a:t>freons</a:t>
            </a:r>
            <a:r>
              <a:rPr lang="cs-CZ" sz="2400" dirty="0" smtClean="0"/>
              <a:t> </a:t>
            </a:r>
            <a:r>
              <a:rPr lang="cs-CZ" sz="2400" dirty="0" err="1" smtClean="0"/>
              <a:t>resourcesspills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rays</a:t>
            </a:r>
            <a:r>
              <a:rPr lang="cs-CZ" sz="2400" dirty="0" smtClean="0"/>
              <a:t> </a:t>
            </a:r>
            <a:r>
              <a:rPr lang="cs-CZ" sz="2400" dirty="0" err="1" smtClean="0"/>
              <a:t>pesticidesvapour</a:t>
            </a:r>
            <a:r>
              <a:rPr lang="cs-CZ" sz="2400" dirty="0" smtClean="0"/>
              <a:t> </a:t>
            </a:r>
            <a:r>
              <a:rPr lang="cs-CZ" sz="2400" dirty="0" err="1" smtClean="0"/>
              <a:t>carbon</a:t>
            </a:r>
            <a:r>
              <a:rPr lang="cs-CZ" sz="2400" dirty="0" smtClean="0"/>
              <a:t> </a:t>
            </a:r>
            <a:r>
              <a:rPr lang="cs-CZ" sz="2400" dirty="0" err="1" smtClean="0"/>
              <a:t>acid</a:t>
            </a:r>
            <a:r>
              <a:rPr lang="cs-CZ" sz="2400" dirty="0" smtClean="0"/>
              <a:t> </a:t>
            </a:r>
            <a:r>
              <a:rPr lang="cs-CZ" sz="2400" dirty="0" err="1" smtClean="0"/>
              <a:t>habitats</a:t>
            </a:r>
            <a:r>
              <a:rPr lang="cs-CZ" sz="2400" dirty="0" smtClean="0"/>
              <a:t> </a:t>
            </a:r>
            <a:r>
              <a:rPr lang="cs-CZ" sz="2400" dirty="0" err="1" smtClean="0"/>
              <a:t>changes</a:t>
            </a:r>
            <a:endParaRPr lang="cs-CZ" sz="2400" dirty="0" smtClean="0"/>
          </a:p>
          <a:p>
            <a:r>
              <a:rPr lang="cs-CZ" sz="2000" dirty="0" smtClean="0"/>
              <a:t> </a:t>
            </a: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2267744" y="1916832"/>
            <a:ext cx="6624736" cy="4464496"/>
          </a:xfrm>
          <a:prstGeom prst="actionButtonBlank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biggest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ecological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problems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our</a:t>
            </a:r>
            <a:r>
              <a:rPr lang="cs-CZ" sz="2400" b="1" dirty="0" smtClean="0">
                <a:solidFill>
                  <a:schemeClr val="tx1"/>
                </a:solidFill>
              </a:rPr>
              <a:t> planet are: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population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growth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more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more </a:t>
            </a:r>
            <a:r>
              <a:rPr lang="cs-CZ" sz="2400" dirty="0" err="1" smtClean="0">
                <a:solidFill>
                  <a:schemeClr val="tx1"/>
                </a:solidFill>
              </a:rPr>
              <a:t>natural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habitats</a:t>
            </a:r>
            <a:r>
              <a:rPr lang="cs-CZ" sz="2400" dirty="0" smtClean="0">
                <a:solidFill>
                  <a:schemeClr val="tx1"/>
                </a:solidFill>
              </a:rPr>
              <a:t> are </a:t>
            </a:r>
            <a:r>
              <a:rPr lang="cs-CZ" sz="2400" dirty="0" err="1" smtClean="0">
                <a:solidFill>
                  <a:schemeClr val="tx1"/>
                </a:solidFill>
              </a:rPr>
              <a:t>destroyed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natural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resourses</a:t>
            </a:r>
            <a:r>
              <a:rPr lang="cs-CZ" sz="2400" dirty="0" smtClean="0">
                <a:solidFill>
                  <a:schemeClr val="tx1"/>
                </a:solidFill>
              </a:rPr>
              <a:t> are </a:t>
            </a:r>
            <a:r>
              <a:rPr lang="cs-CZ" sz="2400" dirty="0" err="1" smtClean="0">
                <a:solidFill>
                  <a:schemeClr val="tx1"/>
                </a:solidFill>
              </a:rPr>
              <a:t>used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dirty="0" err="1" smtClean="0">
                <a:solidFill>
                  <a:schemeClr val="tx1"/>
                </a:solidFill>
              </a:rPr>
              <a:t>poverty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social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problems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global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warming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caused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mainly</a:t>
            </a:r>
            <a:r>
              <a:rPr lang="cs-CZ" sz="2400" dirty="0" smtClean="0">
                <a:solidFill>
                  <a:schemeClr val="tx1"/>
                </a:solidFill>
              </a:rPr>
              <a:t> by </a:t>
            </a:r>
            <a:r>
              <a:rPr lang="cs-CZ" sz="2400" dirty="0" err="1" smtClean="0">
                <a:solidFill>
                  <a:srgbClr val="002060"/>
                </a:solidFill>
              </a:rPr>
              <a:t>carbon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dioxide- </a:t>
            </a:r>
            <a:r>
              <a:rPr lang="cs-CZ" sz="2400" dirty="0" err="1" smtClean="0">
                <a:solidFill>
                  <a:schemeClr val="tx1"/>
                </a:solidFill>
              </a:rPr>
              <a:t>greenhouse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effect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dirty="0" err="1" smtClean="0">
                <a:solidFill>
                  <a:schemeClr val="tx1"/>
                </a:solidFill>
              </a:rPr>
              <a:t>extreme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weather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changes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flooding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huricanes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droughts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disappearing</a:t>
            </a:r>
            <a:r>
              <a:rPr lang="cs-CZ" sz="2400" dirty="0" smtClean="0">
                <a:solidFill>
                  <a:srgbClr val="FF0000"/>
                </a:solidFill>
              </a:rPr>
              <a:t> ozone </a:t>
            </a:r>
            <a:r>
              <a:rPr lang="cs-CZ" sz="2400" dirty="0" err="1" smtClean="0">
                <a:solidFill>
                  <a:srgbClr val="FF0000"/>
                </a:solidFill>
              </a:rPr>
              <a:t>layer</a:t>
            </a:r>
            <a:r>
              <a:rPr lang="cs-CZ" sz="2400" dirty="0" smtClean="0">
                <a:solidFill>
                  <a:srgbClr val="FF0000"/>
                </a:solidFill>
              </a:rPr>
              <a:t> in </a:t>
            </a:r>
            <a:r>
              <a:rPr lang="cs-CZ" sz="2400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stratosphere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caused</a:t>
            </a:r>
            <a:r>
              <a:rPr lang="cs-CZ" sz="2400" dirty="0" smtClean="0">
                <a:solidFill>
                  <a:schemeClr val="tx1"/>
                </a:solidFill>
              </a:rPr>
              <a:t> by </a:t>
            </a:r>
            <a:r>
              <a:rPr lang="cs-CZ" sz="2400" dirty="0" err="1" smtClean="0">
                <a:solidFill>
                  <a:srgbClr val="002060"/>
                </a:solidFill>
              </a:rPr>
              <a:t>freons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it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protects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our</a:t>
            </a:r>
            <a:r>
              <a:rPr lang="cs-CZ" sz="2400" dirty="0" smtClean="0">
                <a:solidFill>
                  <a:schemeClr val="tx1"/>
                </a:solidFill>
              </a:rPr>
              <a:t> planet </a:t>
            </a:r>
            <a:r>
              <a:rPr lang="cs-CZ" sz="2400" dirty="0" err="1" smtClean="0">
                <a:solidFill>
                  <a:schemeClr val="tx1"/>
                </a:solidFill>
              </a:rPr>
              <a:t>from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dangerous</a:t>
            </a:r>
            <a:r>
              <a:rPr lang="cs-CZ" sz="2400" dirty="0" smtClean="0">
                <a:solidFill>
                  <a:schemeClr val="tx1"/>
                </a:solidFill>
              </a:rPr>
              <a:t> UV </a:t>
            </a:r>
            <a:r>
              <a:rPr lang="cs-CZ" sz="2400" dirty="0" err="1" smtClean="0">
                <a:solidFill>
                  <a:srgbClr val="002060"/>
                </a:solidFill>
              </a:rPr>
              <a:t>rays</a:t>
            </a:r>
            <a:r>
              <a:rPr lang="cs-CZ" sz="2400" dirty="0" smtClean="0">
                <a:solidFill>
                  <a:schemeClr val="tx1"/>
                </a:solidFill>
              </a:rPr>
              <a:t> – skin </a:t>
            </a:r>
            <a:r>
              <a:rPr lang="cs-CZ" sz="2400" dirty="0" err="1" smtClean="0">
                <a:solidFill>
                  <a:srgbClr val="002060"/>
                </a:solidFill>
              </a:rPr>
              <a:t>cancer</a:t>
            </a:r>
            <a:endParaRPr lang="cs-CZ" sz="2400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836712"/>
            <a:ext cx="1440160" cy="55446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/>
              <a:t>cancer</a:t>
            </a:r>
            <a:endParaRPr lang="cs-CZ" sz="2400" dirty="0" smtClean="0"/>
          </a:p>
          <a:p>
            <a:r>
              <a:rPr lang="cs-CZ" sz="2400" dirty="0" err="1" smtClean="0"/>
              <a:t>melting</a:t>
            </a:r>
            <a:r>
              <a:rPr lang="cs-CZ" sz="2400" dirty="0" smtClean="0"/>
              <a:t> </a:t>
            </a:r>
            <a:r>
              <a:rPr lang="cs-CZ" sz="2400" dirty="0" err="1" smtClean="0"/>
              <a:t>freons</a:t>
            </a:r>
            <a:r>
              <a:rPr lang="cs-CZ" sz="2400" dirty="0" smtClean="0"/>
              <a:t> </a:t>
            </a:r>
            <a:r>
              <a:rPr lang="cs-CZ" sz="2400" dirty="0" err="1" smtClean="0"/>
              <a:t>resourcesspills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rays</a:t>
            </a:r>
            <a:r>
              <a:rPr lang="cs-CZ" sz="2400" dirty="0" smtClean="0"/>
              <a:t> </a:t>
            </a:r>
            <a:r>
              <a:rPr lang="cs-CZ" sz="2400" dirty="0" err="1" smtClean="0"/>
              <a:t>pesticidesvapour</a:t>
            </a:r>
            <a:r>
              <a:rPr lang="cs-CZ" sz="2400" dirty="0" smtClean="0"/>
              <a:t> </a:t>
            </a:r>
            <a:r>
              <a:rPr lang="cs-CZ" sz="2400" dirty="0" err="1" smtClean="0"/>
              <a:t>carbon</a:t>
            </a:r>
            <a:r>
              <a:rPr lang="cs-CZ" sz="2400" dirty="0" smtClean="0"/>
              <a:t> </a:t>
            </a:r>
            <a:r>
              <a:rPr lang="cs-CZ" sz="2400" dirty="0" err="1" smtClean="0"/>
              <a:t>acid</a:t>
            </a:r>
            <a:r>
              <a:rPr lang="cs-CZ" sz="2400" dirty="0" smtClean="0"/>
              <a:t> </a:t>
            </a:r>
            <a:r>
              <a:rPr lang="cs-CZ" sz="2400" dirty="0" err="1" smtClean="0"/>
              <a:t>habitats</a:t>
            </a:r>
            <a:r>
              <a:rPr lang="cs-CZ" sz="2400" dirty="0" smtClean="0"/>
              <a:t> </a:t>
            </a:r>
            <a:r>
              <a:rPr lang="cs-CZ" sz="2400" dirty="0" err="1" smtClean="0"/>
              <a:t>changes</a:t>
            </a:r>
            <a:endParaRPr lang="cs-CZ" sz="2400" dirty="0" smtClean="0"/>
          </a:p>
          <a:p>
            <a:r>
              <a:rPr lang="cs-CZ" sz="2000" dirty="0" smtClean="0"/>
              <a:t> </a:t>
            </a: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2267744" y="836712"/>
            <a:ext cx="6624736" cy="5544616"/>
          </a:xfrm>
          <a:prstGeom prst="actionButtonBlank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air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pollution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in </a:t>
            </a:r>
            <a:r>
              <a:rPr lang="cs-CZ" sz="2400" dirty="0" err="1" smtClean="0">
                <a:solidFill>
                  <a:schemeClr val="tx1"/>
                </a:solidFill>
              </a:rPr>
              <a:t>large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cities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with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industrial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production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dirty="0" err="1" smtClean="0">
                <a:solidFill>
                  <a:schemeClr val="tx1"/>
                </a:solidFill>
              </a:rPr>
              <a:t>there</a:t>
            </a:r>
            <a:r>
              <a:rPr lang="cs-CZ" sz="2400" dirty="0" smtClean="0">
                <a:solidFill>
                  <a:schemeClr val="tx1"/>
                </a:solidFill>
              </a:rPr>
              <a:t> are </a:t>
            </a:r>
            <a:r>
              <a:rPr lang="cs-CZ" sz="2400" dirty="0" err="1" smtClean="0">
                <a:solidFill>
                  <a:schemeClr val="tx1"/>
                </a:solidFill>
              </a:rPr>
              <a:t>smoke</a:t>
            </a:r>
            <a:r>
              <a:rPr lang="cs-CZ" sz="2400" dirty="0" smtClean="0">
                <a:solidFill>
                  <a:schemeClr val="tx1"/>
                </a:solidFill>
              </a:rPr>
              <a:t>(smog), </a:t>
            </a:r>
            <a:r>
              <a:rPr lang="cs-CZ" sz="2400" dirty="0" err="1" smtClean="0">
                <a:solidFill>
                  <a:schemeClr val="tx1"/>
                </a:solidFill>
              </a:rPr>
              <a:t>dust</a:t>
            </a:r>
            <a:r>
              <a:rPr lang="cs-CZ" sz="2400" dirty="0" smtClean="0">
                <a:solidFill>
                  <a:schemeClr val="tx1"/>
                </a:solidFill>
              </a:rPr>
              <a:t>, car </a:t>
            </a:r>
            <a:r>
              <a:rPr lang="cs-CZ" sz="2400" dirty="0" err="1" smtClean="0">
                <a:solidFill>
                  <a:schemeClr val="tx1"/>
                </a:solidFill>
              </a:rPr>
              <a:t>exhausts</a:t>
            </a:r>
            <a:r>
              <a:rPr lang="cs-CZ" sz="2400" dirty="0" smtClean="0">
                <a:solidFill>
                  <a:schemeClr val="tx1"/>
                </a:solidFill>
              </a:rPr>
              <a:t> – these </a:t>
            </a:r>
            <a:r>
              <a:rPr lang="cs-CZ" sz="2400" dirty="0" err="1" smtClean="0">
                <a:solidFill>
                  <a:schemeClr val="tx1"/>
                </a:solidFill>
              </a:rPr>
              <a:t>substances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mixed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with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water</a:t>
            </a:r>
            <a:r>
              <a:rPr lang="cs-CZ" sz="2400" dirty="0" smtClean="0">
                <a:solidFill>
                  <a:schemeClr val="tx1"/>
                </a:solidFill>
              </a:rPr>
              <a:t> …………… </a:t>
            </a:r>
            <a:r>
              <a:rPr lang="cs-CZ" sz="2400" dirty="0" err="1" smtClean="0">
                <a:solidFill>
                  <a:schemeClr val="tx1"/>
                </a:solidFill>
              </a:rPr>
              <a:t>change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into</a:t>
            </a:r>
            <a:r>
              <a:rPr lang="cs-CZ" sz="2400" dirty="0" smtClean="0">
                <a:solidFill>
                  <a:schemeClr val="tx1"/>
                </a:solidFill>
              </a:rPr>
              <a:t> ………….. </a:t>
            </a:r>
            <a:r>
              <a:rPr lang="cs-CZ" sz="2400" dirty="0" err="1" smtClean="0">
                <a:solidFill>
                  <a:schemeClr val="tx1"/>
                </a:solidFill>
              </a:rPr>
              <a:t>rain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cause </a:t>
            </a:r>
            <a:r>
              <a:rPr lang="cs-CZ" sz="2400" dirty="0" err="1" smtClean="0">
                <a:solidFill>
                  <a:schemeClr val="tx1"/>
                </a:solidFill>
              </a:rPr>
              <a:t>temperature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rising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ice</a:t>
            </a:r>
            <a:r>
              <a:rPr lang="cs-CZ" sz="2400" dirty="0" smtClean="0">
                <a:solidFill>
                  <a:schemeClr val="tx1"/>
                </a:solidFill>
              </a:rPr>
              <a:t> ………….. </a:t>
            </a:r>
            <a:r>
              <a:rPr lang="cs-CZ" sz="2400" dirty="0" err="1" smtClean="0">
                <a:solidFill>
                  <a:schemeClr val="tx1"/>
                </a:solidFill>
              </a:rPr>
              <a:t>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Poles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  <a:r>
              <a:rPr lang="cs-CZ" sz="2400" dirty="0" err="1" smtClean="0">
                <a:solidFill>
                  <a:schemeClr val="tx1"/>
                </a:solidFill>
              </a:rPr>
              <a:t>floods</a:t>
            </a:r>
            <a:r>
              <a:rPr lang="cs-CZ" sz="2400" dirty="0" smtClean="0">
                <a:solidFill>
                  <a:schemeClr val="tx1"/>
                </a:solidFill>
              </a:rPr>
              <a:t>…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water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pollution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caused</a:t>
            </a:r>
            <a:r>
              <a:rPr lang="cs-CZ" sz="2400" dirty="0" smtClean="0">
                <a:solidFill>
                  <a:schemeClr val="tx1"/>
                </a:solidFill>
              </a:rPr>
              <a:t> by </a:t>
            </a:r>
            <a:r>
              <a:rPr lang="cs-CZ" sz="2400" dirty="0" err="1" smtClean="0">
                <a:solidFill>
                  <a:schemeClr val="tx1"/>
                </a:solidFill>
              </a:rPr>
              <a:t>harmful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industrial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processes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households</a:t>
            </a:r>
            <a:r>
              <a:rPr lang="cs-CZ" sz="2400" dirty="0" smtClean="0">
                <a:solidFill>
                  <a:schemeClr val="tx1"/>
                </a:solidFill>
              </a:rPr>
              <a:t>, by ……………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fertilizers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used</a:t>
            </a:r>
            <a:r>
              <a:rPr lang="cs-CZ" sz="2400" dirty="0" smtClean="0">
                <a:solidFill>
                  <a:schemeClr val="tx1"/>
                </a:solidFill>
              </a:rPr>
              <a:t> in </a:t>
            </a:r>
            <a:r>
              <a:rPr lang="cs-CZ" sz="2400" dirty="0" err="1" smtClean="0">
                <a:solidFill>
                  <a:schemeClr val="tx1"/>
                </a:solidFill>
              </a:rPr>
              <a:t>agriculture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oil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tankers</a:t>
            </a:r>
            <a:r>
              <a:rPr lang="cs-CZ" sz="2400" dirty="0" smtClean="0">
                <a:solidFill>
                  <a:schemeClr val="tx1"/>
                </a:solidFill>
              </a:rPr>
              <a:t>‘ </a:t>
            </a:r>
            <a:r>
              <a:rPr lang="cs-CZ" sz="2400" dirty="0" err="1" smtClean="0">
                <a:solidFill>
                  <a:schemeClr val="tx1"/>
                </a:solidFill>
              </a:rPr>
              <a:t>accidents</a:t>
            </a:r>
            <a:r>
              <a:rPr lang="cs-CZ" sz="2400" dirty="0" smtClean="0">
                <a:solidFill>
                  <a:schemeClr val="tx1"/>
                </a:solidFill>
              </a:rPr>
              <a:t> in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oceans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  <a:r>
              <a:rPr lang="cs-CZ" sz="2400" dirty="0" err="1" smtClean="0">
                <a:solidFill>
                  <a:schemeClr val="tx1"/>
                </a:solidFill>
              </a:rPr>
              <a:t>oil</a:t>
            </a:r>
            <a:r>
              <a:rPr lang="cs-CZ" sz="2400" dirty="0" smtClean="0">
                <a:solidFill>
                  <a:schemeClr val="tx1"/>
                </a:solidFill>
              </a:rPr>
              <a:t> ……………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soil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pollution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soil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contaminated</a:t>
            </a:r>
            <a:r>
              <a:rPr lang="cs-CZ" sz="2400" dirty="0" smtClean="0">
                <a:solidFill>
                  <a:schemeClr val="tx1"/>
                </a:solidFill>
              </a:rPr>
              <a:t> by </a:t>
            </a:r>
            <a:r>
              <a:rPr lang="cs-CZ" sz="2400" dirty="0" err="1" smtClean="0">
                <a:solidFill>
                  <a:schemeClr val="tx1"/>
                </a:solidFill>
              </a:rPr>
              <a:t>industrial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waste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domestic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rubbish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disposing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fertilizers</a:t>
            </a:r>
            <a:r>
              <a:rPr lang="cs-CZ" sz="2400" dirty="0" smtClean="0">
                <a:solidFill>
                  <a:schemeClr val="tx1"/>
                </a:solidFill>
              </a:rPr>
              <a:t>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836712"/>
            <a:ext cx="1440160" cy="55446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/>
              <a:t>cancer</a:t>
            </a:r>
            <a:endParaRPr lang="cs-CZ" sz="2400" dirty="0" smtClean="0"/>
          </a:p>
          <a:p>
            <a:r>
              <a:rPr lang="cs-CZ" sz="2400" dirty="0" err="1" smtClean="0"/>
              <a:t>melting</a:t>
            </a:r>
            <a:r>
              <a:rPr lang="cs-CZ" sz="2400" dirty="0" smtClean="0"/>
              <a:t> </a:t>
            </a:r>
            <a:r>
              <a:rPr lang="cs-CZ" sz="2400" dirty="0" err="1" smtClean="0"/>
              <a:t>freons</a:t>
            </a:r>
            <a:r>
              <a:rPr lang="cs-CZ" sz="2400" dirty="0" smtClean="0"/>
              <a:t> </a:t>
            </a:r>
            <a:r>
              <a:rPr lang="cs-CZ" sz="2400" dirty="0" err="1" smtClean="0"/>
              <a:t>resourcesspills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rays</a:t>
            </a:r>
            <a:r>
              <a:rPr lang="cs-CZ" sz="2400" dirty="0" smtClean="0"/>
              <a:t> </a:t>
            </a:r>
            <a:r>
              <a:rPr lang="cs-CZ" sz="2400" dirty="0" err="1" smtClean="0"/>
              <a:t>pesticidesvapour</a:t>
            </a:r>
            <a:r>
              <a:rPr lang="cs-CZ" sz="2400" dirty="0" smtClean="0"/>
              <a:t> </a:t>
            </a:r>
            <a:r>
              <a:rPr lang="cs-CZ" sz="2400" dirty="0" err="1" smtClean="0"/>
              <a:t>carbon</a:t>
            </a:r>
            <a:r>
              <a:rPr lang="cs-CZ" sz="2400" dirty="0" smtClean="0"/>
              <a:t> </a:t>
            </a:r>
            <a:r>
              <a:rPr lang="cs-CZ" sz="2400" dirty="0" err="1" smtClean="0"/>
              <a:t>acid</a:t>
            </a:r>
            <a:r>
              <a:rPr lang="cs-CZ" sz="2400" dirty="0" smtClean="0"/>
              <a:t> </a:t>
            </a:r>
            <a:r>
              <a:rPr lang="cs-CZ" sz="2400" dirty="0" err="1" smtClean="0"/>
              <a:t>habitats</a:t>
            </a:r>
            <a:r>
              <a:rPr lang="cs-CZ" sz="2400" dirty="0" smtClean="0"/>
              <a:t> </a:t>
            </a:r>
            <a:r>
              <a:rPr lang="cs-CZ" sz="2400" dirty="0" err="1" smtClean="0"/>
              <a:t>changes</a:t>
            </a:r>
            <a:endParaRPr lang="cs-CZ" sz="2400" dirty="0" smtClean="0"/>
          </a:p>
          <a:p>
            <a:r>
              <a:rPr lang="cs-CZ" sz="2000" dirty="0" smtClean="0"/>
              <a:t> </a:t>
            </a: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2267744" y="836712"/>
            <a:ext cx="6624736" cy="5544616"/>
          </a:xfrm>
          <a:prstGeom prst="actionButtonBlank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air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pollution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in </a:t>
            </a:r>
            <a:r>
              <a:rPr lang="cs-CZ" sz="2400" dirty="0" err="1" smtClean="0">
                <a:solidFill>
                  <a:schemeClr val="tx1"/>
                </a:solidFill>
              </a:rPr>
              <a:t>large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cities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with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industrial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production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dirty="0" err="1" smtClean="0">
                <a:solidFill>
                  <a:schemeClr val="tx1"/>
                </a:solidFill>
              </a:rPr>
              <a:t>there</a:t>
            </a:r>
            <a:r>
              <a:rPr lang="cs-CZ" sz="2400" dirty="0" smtClean="0">
                <a:solidFill>
                  <a:schemeClr val="tx1"/>
                </a:solidFill>
              </a:rPr>
              <a:t> are </a:t>
            </a:r>
            <a:r>
              <a:rPr lang="cs-CZ" sz="2400" dirty="0" err="1" smtClean="0">
                <a:solidFill>
                  <a:schemeClr val="tx1"/>
                </a:solidFill>
              </a:rPr>
              <a:t>smoke</a:t>
            </a:r>
            <a:r>
              <a:rPr lang="cs-CZ" sz="2400" dirty="0" smtClean="0">
                <a:solidFill>
                  <a:schemeClr val="tx1"/>
                </a:solidFill>
              </a:rPr>
              <a:t>(smog), </a:t>
            </a:r>
            <a:r>
              <a:rPr lang="cs-CZ" sz="2400" dirty="0" err="1" smtClean="0">
                <a:solidFill>
                  <a:schemeClr val="tx1"/>
                </a:solidFill>
              </a:rPr>
              <a:t>dust</a:t>
            </a:r>
            <a:r>
              <a:rPr lang="cs-CZ" sz="2400" dirty="0" smtClean="0">
                <a:solidFill>
                  <a:schemeClr val="tx1"/>
                </a:solidFill>
              </a:rPr>
              <a:t>, car </a:t>
            </a:r>
            <a:r>
              <a:rPr lang="cs-CZ" sz="2400" dirty="0" err="1" smtClean="0">
                <a:solidFill>
                  <a:schemeClr val="tx1"/>
                </a:solidFill>
              </a:rPr>
              <a:t>exhausts</a:t>
            </a:r>
            <a:r>
              <a:rPr lang="cs-CZ" sz="2400" dirty="0" smtClean="0">
                <a:solidFill>
                  <a:schemeClr val="tx1"/>
                </a:solidFill>
              </a:rPr>
              <a:t> – these </a:t>
            </a:r>
            <a:r>
              <a:rPr lang="cs-CZ" sz="2400" dirty="0" err="1" smtClean="0">
                <a:solidFill>
                  <a:schemeClr val="tx1"/>
                </a:solidFill>
              </a:rPr>
              <a:t>substances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mixed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with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water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vapour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change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into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acid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rain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cause </a:t>
            </a:r>
            <a:r>
              <a:rPr lang="cs-CZ" sz="2400" dirty="0" err="1" smtClean="0">
                <a:solidFill>
                  <a:schemeClr val="tx1"/>
                </a:solidFill>
              </a:rPr>
              <a:t>temperature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rising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ice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melting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Poles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  <a:r>
              <a:rPr lang="cs-CZ" sz="2400" dirty="0" err="1" smtClean="0">
                <a:solidFill>
                  <a:schemeClr val="tx1"/>
                </a:solidFill>
              </a:rPr>
              <a:t>floods</a:t>
            </a:r>
            <a:r>
              <a:rPr lang="cs-CZ" sz="2400" dirty="0" smtClean="0">
                <a:solidFill>
                  <a:schemeClr val="tx1"/>
                </a:solidFill>
              </a:rPr>
              <a:t>…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water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pollution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caused</a:t>
            </a:r>
            <a:r>
              <a:rPr lang="cs-CZ" sz="2400" dirty="0" smtClean="0">
                <a:solidFill>
                  <a:schemeClr val="tx1"/>
                </a:solidFill>
              </a:rPr>
              <a:t> by </a:t>
            </a:r>
            <a:r>
              <a:rPr lang="cs-CZ" sz="2400" dirty="0" err="1" smtClean="0">
                <a:solidFill>
                  <a:schemeClr val="tx1"/>
                </a:solidFill>
              </a:rPr>
              <a:t>harmful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industrial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processes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households</a:t>
            </a:r>
            <a:r>
              <a:rPr lang="cs-CZ" sz="2400" dirty="0" smtClean="0">
                <a:solidFill>
                  <a:schemeClr val="tx1"/>
                </a:solidFill>
              </a:rPr>
              <a:t>, by </a:t>
            </a:r>
            <a:r>
              <a:rPr lang="cs-CZ" sz="2400" dirty="0" err="1" smtClean="0">
                <a:solidFill>
                  <a:srgbClr val="002060"/>
                </a:solidFill>
              </a:rPr>
              <a:t>pesticides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fertilizers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used</a:t>
            </a:r>
            <a:r>
              <a:rPr lang="cs-CZ" sz="2400" dirty="0" smtClean="0">
                <a:solidFill>
                  <a:schemeClr val="tx1"/>
                </a:solidFill>
              </a:rPr>
              <a:t> in </a:t>
            </a:r>
            <a:r>
              <a:rPr lang="cs-CZ" sz="2400" dirty="0" err="1" smtClean="0">
                <a:solidFill>
                  <a:schemeClr val="tx1"/>
                </a:solidFill>
              </a:rPr>
              <a:t>agriculture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oil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tankers</a:t>
            </a:r>
            <a:r>
              <a:rPr lang="cs-CZ" sz="2400" dirty="0" smtClean="0">
                <a:solidFill>
                  <a:schemeClr val="tx1"/>
                </a:solidFill>
              </a:rPr>
              <a:t>‘ </a:t>
            </a:r>
            <a:r>
              <a:rPr lang="cs-CZ" sz="2400" dirty="0" err="1" smtClean="0">
                <a:solidFill>
                  <a:schemeClr val="tx1"/>
                </a:solidFill>
              </a:rPr>
              <a:t>accidents</a:t>
            </a:r>
            <a:r>
              <a:rPr lang="cs-CZ" sz="2400" dirty="0" smtClean="0">
                <a:solidFill>
                  <a:schemeClr val="tx1"/>
                </a:solidFill>
              </a:rPr>
              <a:t> in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oceans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  <a:r>
              <a:rPr lang="cs-CZ" sz="2400" dirty="0" err="1" smtClean="0">
                <a:solidFill>
                  <a:schemeClr val="tx1"/>
                </a:solidFill>
              </a:rPr>
              <a:t>oil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spills</a:t>
            </a:r>
            <a:endParaRPr lang="cs-CZ" sz="2400" dirty="0" smtClean="0">
              <a:solidFill>
                <a:srgbClr val="00206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soil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pollution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sz="2400" dirty="0" err="1" smtClean="0">
                <a:solidFill>
                  <a:schemeClr val="tx1"/>
                </a:solidFill>
              </a:rPr>
              <a:t>soil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contaminated</a:t>
            </a:r>
            <a:r>
              <a:rPr lang="cs-CZ" sz="2400" dirty="0" smtClean="0">
                <a:solidFill>
                  <a:schemeClr val="tx1"/>
                </a:solidFill>
              </a:rPr>
              <a:t> by </a:t>
            </a:r>
            <a:r>
              <a:rPr lang="cs-CZ" sz="2400" dirty="0" err="1" smtClean="0">
                <a:solidFill>
                  <a:schemeClr val="tx1"/>
                </a:solidFill>
              </a:rPr>
              <a:t>industrial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waste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domestic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rubbish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disposing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fertilizers</a:t>
            </a:r>
            <a:r>
              <a:rPr lang="cs-CZ" sz="2400" dirty="0" smtClean="0">
                <a:solidFill>
                  <a:schemeClr val="tx1"/>
                </a:solidFill>
              </a:rPr>
              <a:t>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PART 4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Energy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production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problems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err="1" smtClean="0"/>
              <a:t>Types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power</a:t>
            </a:r>
            <a:r>
              <a:rPr lang="cs-CZ" b="1" dirty="0" smtClean="0"/>
              <a:t> </a:t>
            </a:r>
            <a:r>
              <a:rPr lang="cs-CZ" b="1" dirty="0" err="1" smtClean="0"/>
              <a:t>plants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problems</a:t>
            </a:r>
            <a:r>
              <a:rPr lang="cs-CZ" b="1" dirty="0" smtClean="0"/>
              <a:t> </a:t>
            </a:r>
            <a:r>
              <a:rPr lang="cs-CZ" b="1" dirty="0" err="1" smtClean="0"/>
              <a:t>they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cause – </a:t>
            </a:r>
            <a:r>
              <a:rPr lang="cs-CZ" b="1" dirty="0" err="1" smtClean="0"/>
              <a:t>guess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missing</a:t>
            </a:r>
            <a:r>
              <a:rPr lang="cs-CZ" b="1" dirty="0" smtClean="0"/>
              <a:t> </a:t>
            </a:r>
            <a:r>
              <a:rPr lang="cs-CZ" b="1" dirty="0" err="1" smtClean="0"/>
              <a:t>word</a:t>
            </a:r>
            <a:r>
              <a:rPr lang="cs-CZ" b="1" dirty="0" smtClean="0"/>
              <a:t>:</a:t>
            </a:r>
            <a:endParaRPr lang="cs-CZ" dirty="0" smtClean="0"/>
          </a:p>
          <a:p>
            <a:r>
              <a:rPr lang="cs-CZ" dirty="0" smtClean="0"/>
              <a:t>……….–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burn</a:t>
            </a:r>
            <a:r>
              <a:rPr lang="cs-CZ" dirty="0" smtClean="0"/>
              <a:t> </a:t>
            </a:r>
            <a:r>
              <a:rPr lang="cs-CZ" dirty="0" err="1" smtClean="0"/>
              <a:t>coal</a:t>
            </a:r>
            <a:r>
              <a:rPr lang="cs-CZ" dirty="0" smtClean="0"/>
              <a:t> – </a:t>
            </a:r>
            <a:r>
              <a:rPr lang="cs-CZ" dirty="0" err="1" smtClean="0"/>
              <a:t>pollute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flyash</a:t>
            </a:r>
            <a:r>
              <a:rPr lang="cs-CZ" dirty="0" smtClean="0"/>
              <a:t>, cause smog</a:t>
            </a:r>
          </a:p>
          <a:p>
            <a:r>
              <a:rPr lang="cs-CZ" dirty="0" smtClean="0"/>
              <a:t>……….–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destroy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landscape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lifesystem</a:t>
            </a:r>
            <a:endParaRPr lang="cs-CZ" dirty="0" smtClean="0"/>
          </a:p>
          <a:p>
            <a:r>
              <a:rPr lang="cs-CZ" dirty="0" smtClean="0"/>
              <a:t>……….– </a:t>
            </a:r>
            <a:r>
              <a:rPr lang="cs-CZ" dirty="0" err="1" smtClean="0"/>
              <a:t>they</a:t>
            </a:r>
            <a:r>
              <a:rPr lang="cs-CZ" dirty="0" smtClean="0"/>
              <a:t> don’t </a:t>
            </a:r>
            <a:r>
              <a:rPr lang="cs-CZ" dirty="0" err="1" smtClean="0"/>
              <a:t>pollute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waste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more </a:t>
            </a:r>
            <a:r>
              <a:rPr lang="cs-CZ" dirty="0" err="1" smtClean="0"/>
              <a:t>ecological</a:t>
            </a:r>
            <a:r>
              <a:rPr lang="cs-CZ" dirty="0" smtClean="0"/>
              <a:t>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err="1" smtClean="0"/>
              <a:t>plants</a:t>
            </a:r>
            <a:r>
              <a:rPr lang="cs-CZ" dirty="0" smtClean="0"/>
              <a:t> are – ………………….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PART 4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Energy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production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problems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err="1" smtClean="0"/>
              <a:t>Types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power</a:t>
            </a:r>
            <a:r>
              <a:rPr lang="cs-CZ" b="1" dirty="0" smtClean="0"/>
              <a:t> </a:t>
            </a:r>
            <a:r>
              <a:rPr lang="cs-CZ" b="1" dirty="0" err="1" smtClean="0"/>
              <a:t>plants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problems</a:t>
            </a:r>
            <a:r>
              <a:rPr lang="cs-CZ" b="1" dirty="0" smtClean="0"/>
              <a:t> </a:t>
            </a:r>
            <a:r>
              <a:rPr lang="cs-CZ" b="1" dirty="0" err="1" smtClean="0"/>
              <a:t>they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cause – </a:t>
            </a:r>
            <a:r>
              <a:rPr lang="cs-CZ" b="1" dirty="0" err="1" smtClean="0"/>
              <a:t>guess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missing</a:t>
            </a:r>
            <a:r>
              <a:rPr lang="cs-CZ" b="1" dirty="0" smtClean="0"/>
              <a:t> </a:t>
            </a:r>
            <a:r>
              <a:rPr lang="cs-CZ" b="1" dirty="0" err="1" smtClean="0"/>
              <a:t>word</a:t>
            </a:r>
            <a:r>
              <a:rPr lang="cs-CZ" b="1" dirty="0" smtClean="0"/>
              <a:t>:</a:t>
            </a:r>
            <a:endParaRPr lang="cs-CZ" dirty="0" smtClean="0"/>
          </a:p>
          <a:p>
            <a:r>
              <a:rPr lang="cs-CZ" b="1" dirty="0" err="1" smtClean="0">
                <a:solidFill>
                  <a:srgbClr val="009900"/>
                </a:solidFill>
              </a:rPr>
              <a:t>Thermal</a:t>
            </a:r>
            <a:r>
              <a:rPr lang="cs-CZ" b="1" dirty="0" smtClean="0">
                <a:solidFill>
                  <a:srgbClr val="0099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burn</a:t>
            </a:r>
            <a:r>
              <a:rPr lang="cs-CZ" dirty="0" smtClean="0"/>
              <a:t> </a:t>
            </a:r>
            <a:r>
              <a:rPr lang="cs-CZ" dirty="0" err="1" smtClean="0"/>
              <a:t>coal</a:t>
            </a:r>
            <a:r>
              <a:rPr lang="cs-CZ" dirty="0" smtClean="0"/>
              <a:t> – </a:t>
            </a:r>
            <a:r>
              <a:rPr lang="cs-CZ" dirty="0" err="1" smtClean="0"/>
              <a:t>pollute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flyash</a:t>
            </a:r>
            <a:r>
              <a:rPr lang="cs-CZ" dirty="0" smtClean="0"/>
              <a:t>, cause smog</a:t>
            </a:r>
          </a:p>
          <a:p>
            <a:r>
              <a:rPr lang="cs-CZ" b="1" dirty="0" err="1" smtClean="0">
                <a:solidFill>
                  <a:srgbClr val="009900"/>
                </a:solidFill>
              </a:rPr>
              <a:t>Water</a:t>
            </a:r>
            <a:r>
              <a:rPr lang="cs-CZ" b="1" dirty="0" smtClean="0">
                <a:solidFill>
                  <a:srgbClr val="0099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destroy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landscape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lifesystem</a:t>
            </a:r>
            <a:endParaRPr lang="cs-CZ" dirty="0" smtClean="0"/>
          </a:p>
          <a:p>
            <a:r>
              <a:rPr lang="cs-CZ" b="1" dirty="0" err="1" smtClean="0">
                <a:solidFill>
                  <a:srgbClr val="009900"/>
                </a:solidFill>
              </a:rPr>
              <a:t>Nuclear</a:t>
            </a:r>
            <a:r>
              <a:rPr lang="cs-CZ" dirty="0" smtClean="0"/>
              <a:t> – </a:t>
            </a:r>
            <a:r>
              <a:rPr lang="cs-CZ" dirty="0" err="1" smtClean="0"/>
              <a:t>they</a:t>
            </a:r>
            <a:r>
              <a:rPr lang="cs-CZ" dirty="0" smtClean="0"/>
              <a:t> don’t </a:t>
            </a:r>
            <a:r>
              <a:rPr lang="cs-CZ" dirty="0" err="1" smtClean="0"/>
              <a:t>pollute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waste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more </a:t>
            </a:r>
            <a:r>
              <a:rPr lang="cs-CZ" dirty="0" err="1" smtClean="0"/>
              <a:t>ecological</a:t>
            </a:r>
            <a:r>
              <a:rPr lang="cs-CZ" dirty="0" smtClean="0"/>
              <a:t>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err="1" smtClean="0"/>
              <a:t>plants</a:t>
            </a:r>
            <a:r>
              <a:rPr lang="cs-CZ" dirty="0" smtClean="0"/>
              <a:t> are – </a:t>
            </a:r>
            <a:r>
              <a:rPr lang="cs-CZ" b="1" dirty="0" err="1" smtClean="0">
                <a:solidFill>
                  <a:srgbClr val="009900"/>
                </a:solidFill>
              </a:rPr>
              <a:t>solar</a:t>
            </a:r>
            <a:r>
              <a:rPr lang="cs-CZ" b="1" dirty="0" smtClean="0">
                <a:solidFill>
                  <a:srgbClr val="009900"/>
                </a:solidFill>
              </a:rPr>
              <a:t>, </a:t>
            </a:r>
            <a:r>
              <a:rPr lang="cs-CZ" b="1" dirty="0" err="1" smtClean="0">
                <a:solidFill>
                  <a:srgbClr val="009900"/>
                </a:solidFill>
              </a:rPr>
              <a:t>wind</a:t>
            </a:r>
            <a:r>
              <a:rPr lang="cs-CZ" b="1" dirty="0" smtClean="0">
                <a:solidFill>
                  <a:srgbClr val="009900"/>
                </a:solidFill>
              </a:rPr>
              <a:t>, </a:t>
            </a:r>
            <a:r>
              <a:rPr lang="cs-CZ" b="1" dirty="0" err="1" smtClean="0">
                <a:solidFill>
                  <a:srgbClr val="009900"/>
                </a:solidFill>
              </a:rPr>
              <a:t>tidal</a:t>
            </a:r>
            <a:endParaRPr lang="cs-CZ" b="1" dirty="0" smtClean="0">
              <a:solidFill>
                <a:srgbClr val="0099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PART 5</a:t>
            </a:r>
          </a:p>
          <a:p>
            <a:pPr>
              <a:buNone/>
            </a:pP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do to </a:t>
            </a:r>
            <a:r>
              <a:rPr lang="cs-CZ" b="1" dirty="0" err="1" smtClean="0"/>
              <a:t>protect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environment</a:t>
            </a:r>
            <a:r>
              <a:rPr lang="cs-CZ" b="1" dirty="0" smtClean="0"/>
              <a:t> –</a:t>
            </a:r>
          </a:p>
          <a:p>
            <a:pPr>
              <a:buNone/>
            </a:pPr>
            <a:r>
              <a:rPr lang="cs-CZ" b="1" dirty="0" err="1" smtClean="0"/>
              <a:t>discuss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</a:t>
            </a:r>
            <a:r>
              <a:rPr lang="cs-CZ" b="1" dirty="0" smtClean="0"/>
              <a:t> in </a:t>
            </a:r>
            <a:r>
              <a:rPr lang="cs-CZ" b="1" dirty="0" err="1" smtClean="0"/>
              <a:t>groups</a:t>
            </a:r>
            <a:r>
              <a:rPr lang="cs-CZ" b="1" dirty="0" smtClean="0"/>
              <a:t>, 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pictures</a:t>
            </a: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might</a:t>
            </a:r>
            <a:r>
              <a:rPr lang="cs-CZ" b="1" dirty="0" smtClean="0"/>
              <a:t> help </a:t>
            </a:r>
            <a:r>
              <a:rPr lang="cs-CZ" b="1" dirty="0" err="1" smtClean="0"/>
              <a:t>you</a:t>
            </a:r>
            <a:r>
              <a:rPr lang="cs-CZ" b="1" dirty="0" smtClean="0"/>
              <a:t>:</a:t>
            </a:r>
          </a:p>
          <a:p>
            <a:pPr>
              <a:buNone/>
            </a:pPr>
            <a:endParaRPr lang="cs-CZ" b="1" dirty="0"/>
          </a:p>
        </p:txBody>
      </p:sp>
      <p:pic>
        <p:nvPicPr>
          <p:cNvPr id="1028" name="Picture 4" descr="C:\Users\Petra\AppData\Local\Microsoft\Windows\Temporary Internet Files\Content.IE5\N5KWTAK9\MC900290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564904"/>
            <a:ext cx="1588883" cy="1674891"/>
          </a:xfrm>
          <a:prstGeom prst="rect">
            <a:avLst/>
          </a:prstGeom>
          <a:noFill/>
        </p:spPr>
      </p:pic>
      <p:pic>
        <p:nvPicPr>
          <p:cNvPr id="1033" name="Picture 9" descr="C:\Users\Petra\AppData\Local\Microsoft\Windows\Temporary Internet Files\Content.IE5\RXCJVGF6\MM90039571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564904"/>
            <a:ext cx="952500" cy="809625"/>
          </a:xfrm>
          <a:prstGeom prst="rect">
            <a:avLst/>
          </a:prstGeom>
          <a:noFill/>
        </p:spPr>
      </p:pic>
      <p:pic>
        <p:nvPicPr>
          <p:cNvPr id="1038" name="Picture 14" descr="C:\Users\Petra\AppData\Local\Microsoft\Windows\Temporary Internet Files\Content.IE5\RXCJVGF6\MM90004093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645024"/>
            <a:ext cx="1009650" cy="952500"/>
          </a:xfrm>
          <a:prstGeom prst="rect">
            <a:avLst/>
          </a:prstGeom>
          <a:noFill/>
        </p:spPr>
      </p:pic>
      <p:pic>
        <p:nvPicPr>
          <p:cNvPr id="1039" name="Picture 15" descr="C:\Users\Petra\AppData\Local\Microsoft\Windows\Temporary Internet Files\Content.IE5\N5KWTAK9\MC9004133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492896"/>
            <a:ext cx="1584176" cy="1440160"/>
          </a:xfrm>
          <a:prstGeom prst="rect">
            <a:avLst/>
          </a:prstGeom>
          <a:noFill/>
        </p:spPr>
      </p:pic>
      <p:pic>
        <p:nvPicPr>
          <p:cNvPr id="1041" name="Picture 17" descr="C:\Users\Petra\AppData\Local\Microsoft\Windows\Temporary Internet Files\Content.IE5\LJS1M6MT\MC9002383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2636912"/>
            <a:ext cx="1291826" cy="1296144"/>
          </a:xfrm>
          <a:prstGeom prst="rect">
            <a:avLst/>
          </a:prstGeom>
          <a:noFill/>
        </p:spPr>
      </p:pic>
      <p:pic>
        <p:nvPicPr>
          <p:cNvPr id="1043" name="Picture 19" descr="C:\Users\Petra\AppData\Local\Microsoft\Windows\Temporary Internet Files\Content.IE5\LJS1M6MT\MC9004418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4653136"/>
            <a:ext cx="1271910" cy="1566168"/>
          </a:xfrm>
          <a:prstGeom prst="rect">
            <a:avLst/>
          </a:prstGeom>
          <a:noFill/>
        </p:spPr>
      </p:pic>
      <p:pic>
        <p:nvPicPr>
          <p:cNvPr id="1047" name="Picture 23" descr="C:\Users\Petra\AppData\Local\Microsoft\Windows\Temporary Internet Files\Content.IE5\RXCJVGF6\MP90044217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4437112"/>
            <a:ext cx="1368152" cy="1872208"/>
          </a:xfrm>
          <a:prstGeom prst="rect">
            <a:avLst/>
          </a:prstGeom>
          <a:noFill/>
        </p:spPr>
      </p:pic>
      <p:pic>
        <p:nvPicPr>
          <p:cNvPr id="1054" name="Picture 30" descr="C:\Users\Petra\AppData\Local\Microsoft\Windows\Temporary Internet Files\Content.IE5\RXCJVGF6\MC90043766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47864" y="4941168"/>
            <a:ext cx="1008112" cy="1296144"/>
          </a:xfrm>
          <a:prstGeom prst="rect">
            <a:avLst/>
          </a:prstGeom>
          <a:noFill/>
        </p:spPr>
      </p:pic>
      <p:pic>
        <p:nvPicPr>
          <p:cNvPr id="1065" name="Picture 41" descr="C:\Users\Petra\AppData\Local\Microsoft\Windows\Temporary Internet Files\Content.IE5\MGRWS2OS\MC90020036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148064" y="4437112"/>
            <a:ext cx="1120144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do to </a:t>
            </a:r>
            <a:r>
              <a:rPr lang="cs-CZ" b="1" dirty="0" err="1" smtClean="0"/>
              <a:t>protect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environment</a:t>
            </a:r>
            <a:r>
              <a:rPr lang="cs-CZ" b="1" dirty="0" smtClean="0"/>
              <a:t>?</a:t>
            </a:r>
            <a:endParaRPr lang="cs-CZ" dirty="0" smtClean="0"/>
          </a:p>
          <a:p>
            <a:pPr lvl="0"/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electricity</a:t>
            </a:r>
            <a:r>
              <a:rPr lang="cs-CZ" dirty="0" smtClean="0"/>
              <a:t>-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lights</a:t>
            </a:r>
            <a:r>
              <a:rPr lang="cs-CZ" dirty="0" smtClean="0"/>
              <a:t>, </a:t>
            </a:r>
            <a:r>
              <a:rPr lang="cs-CZ" dirty="0" err="1" smtClean="0"/>
              <a:t>refridgerators</a:t>
            </a:r>
            <a:r>
              <a:rPr lang="cs-CZ" dirty="0" smtClean="0"/>
              <a:t>,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machines</a:t>
            </a:r>
            <a:r>
              <a:rPr lang="cs-CZ" dirty="0" smtClean="0"/>
              <a:t>..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energy</a:t>
            </a:r>
            <a:r>
              <a:rPr lang="cs-CZ" dirty="0" smtClean="0"/>
              <a:t>(</a:t>
            </a:r>
            <a:r>
              <a:rPr lang="cs-CZ" dirty="0" err="1" smtClean="0"/>
              <a:t>nature</a:t>
            </a:r>
            <a:r>
              <a:rPr lang="cs-CZ" dirty="0" smtClean="0"/>
              <a:t>-</a:t>
            </a:r>
            <a:r>
              <a:rPr lang="cs-CZ" dirty="0" err="1" smtClean="0"/>
              <a:t>friendly</a:t>
            </a:r>
            <a:r>
              <a:rPr lang="cs-CZ" dirty="0" smtClean="0"/>
              <a:t>),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unused</a:t>
            </a:r>
            <a:r>
              <a:rPr lang="cs-CZ" dirty="0" smtClean="0"/>
              <a:t> </a:t>
            </a:r>
            <a:r>
              <a:rPr lang="cs-CZ" dirty="0" err="1" smtClean="0"/>
              <a:t>electrical</a:t>
            </a:r>
            <a:r>
              <a:rPr lang="cs-CZ" dirty="0" smtClean="0"/>
              <a:t> </a:t>
            </a:r>
            <a:r>
              <a:rPr lang="cs-CZ" dirty="0" err="1" smtClean="0"/>
              <a:t>appliances</a:t>
            </a:r>
            <a:endParaRPr lang="cs-CZ" dirty="0" smtClean="0"/>
          </a:p>
          <a:p>
            <a:pPr lvl="0"/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petrol</a:t>
            </a:r>
            <a:r>
              <a:rPr lang="cs-CZ" dirty="0" smtClean="0"/>
              <a:t>/</a:t>
            </a:r>
            <a:r>
              <a:rPr lang="cs-CZ" dirty="0" err="1" smtClean="0"/>
              <a:t>gas</a:t>
            </a:r>
            <a:r>
              <a:rPr lang="cs-CZ" dirty="0" smtClean="0"/>
              <a:t> – use public </a:t>
            </a:r>
            <a:r>
              <a:rPr lang="cs-CZ" dirty="0" err="1" smtClean="0"/>
              <a:t>transportation</a:t>
            </a:r>
            <a:r>
              <a:rPr lang="cs-CZ" dirty="0" smtClean="0"/>
              <a:t>, </a:t>
            </a:r>
            <a:r>
              <a:rPr lang="cs-CZ" dirty="0" err="1" smtClean="0"/>
              <a:t>walk</a:t>
            </a:r>
            <a:r>
              <a:rPr lang="cs-CZ" dirty="0" smtClean="0"/>
              <a:t>,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bike</a:t>
            </a:r>
            <a:r>
              <a:rPr lang="cs-CZ" dirty="0" smtClean="0"/>
              <a:t>, do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shopping</a:t>
            </a:r>
            <a:endParaRPr lang="cs-CZ" dirty="0" smtClean="0"/>
          </a:p>
          <a:p>
            <a:pPr lvl="0"/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oil</a:t>
            </a:r>
            <a:r>
              <a:rPr lang="cs-CZ" dirty="0" smtClean="0"/>
              <a:t> – </a:t>
            </a:r>
            <a:r>
              <a:rPr lang="cs-CZ" dirty="0" err="1" smtClean="0"/>
              <a:t>recycle</a:t>
            </a:r>
            <a:r>
              <a:rPr lang="cs-CZ" dirty="0" smtClean="0"/>
              <a:t> </a:t>
            </a:r>
            <a:r>
              <a:rPr lang="cs-CZ" dirty="0" err="1" smtClean="0"/>
              <a:t>plastic</a:t>
            </a:r>
            <a:endParaRPr lang="cs-CZ" dirty="0" smtClean="0"/>
          </a:p>
          <a:p>
            <a:pPr lvl="0"/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endParaRPr lang="cs-CZ" dirty="0" smtClean="0"/>
          </a:p>
          <a:p>
            <a:pPr lvl="0"/>
            <a:r>
              <a:rPr lang="cs-CZ" dirty="0" smtClean="0"/>
              <a:t>sort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domestic</a:t>
            </a:r>
            <a:r>
              <a:rPr lang="cs-CZ" dirty="0" smtClean="0"/>
              <a:t> </a:t>
            </a:r>
            <a:r>
              <a:rPr lang="cs-CZ" dirty="0" err="1" smtClean="0"/>
              <a:t>waste</a:t>
            </a:r>
            <a:endParaRPr lang="cs-CZ" dirty="0" smtClean="0"/>
          </a:p>
          <a:p>
            <a:pPr lvl="0"/>
            <a:r>
              <a:rPr lang="cs-CZ" dirty="0" smtClean="0"/>
              <a:t>not to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smtClean="0"/>
              <a:t>and</a:t>
            </a:r>
            <a:r>
              <a:rPr lang="cs-CZ" smtClean="0"/>
              <a:t> </a:t>
            </a:r>
            <a:r>
              <a:rPr lang="cs-CZ" dirty="0" err="1" smtClean="0"/>
              <a:t>throw</a:t>
            </a:r>
            <a:r>
              <a:rPr lang="cs-CZ" dirty="0" smtClean="0"/>
              <a:t> </a:t>
            </a:r>
            <a:r>
              <a:rPr lang="cs-CZ" dirty="0" err="1" smtClean="0"/>
              <a:t>rubbish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nature</a:t>
            </a:r>
            <a:endParaRPr lang="cs-CZ" dirty="0" smtClean="0"/>
          </a:p>
          <a:p>
            <a:pPr lvl="0"/>
            <a:r>
              <a:rPr lang="cs-CZ" dirty="0" err="1" smtClean="0"/>
              <a:t>keep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towns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country </a:t>
            </a:r>
            <a:r>
              <a:rPr lang="cs-CZ" dirty="0" err="1" smtClean="0"/>
              <a:t>clean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i="1" dirty="0" smtClean="0"/>
              <a:t>Ilustrace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838</Words>
  <Application>Microsoft Office PowerPoint</Application>
  <PresentationFormat>Předvádění na obrazovce (4:3)</PresentationFormat>
  <Paragraphs>101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ENVIRONMENT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23</cp:revision>
  <dcterms:created xsi:type="dcterms:W3CDTF">2013-03-18T17:51:39Z</dcterms:created>
  <dcterms:modified xsi:type="dcterms:W3CDTF">2013-03-21T21:32:21Z</dcterms:modified>
</cp:coreProperties>
</file>