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4" r:id="rId3"/>
    <p:sldId id="262" r:id="rId4"/>
    <p:sldId id="257" r:id="rId5"/>
    <p:sldId id="263" r:id="rId6"/>
    <p:sldId id="258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6FBCA-F940-4DDA-B5A0-8B64C69259CA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48F0-402B-4D2F-B17F-827F66E9A2BD}" type="slidenum">
              <a:rPr lang="cs-CZ" smtClean="0"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6FBCA-F940-4DDA-B5A0-8B64C69259CA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48F0-402B-4D2F-B17F-827F66E9A2B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6FBCA-F940-4DDA-B5A0-8B64C69259CA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48F0-402B-4D2F-B17F-827F66E9A2B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6FBCA-F940-4DDA-B5A0-8B64C69259CA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48F0-402B-4D2F-B17F-827F66E9A2B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6FBCA-F940-4DDA-B5A0-8B64C69259CA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48F0-402B-4D2F-B17F-827F66E9A2B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6FBCA-F940-4DDA-B5A0-8B64C69259CA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48F0-402B-4D2F-B17F-827F66E9A2B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6FBCA-F940-4DDA-B5A0-8B64C69259CA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48F0-402B-4D2F-B17F-827F66E9A2B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6FBCA-F940-4DDA-B5A0-8B64C69259CA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48F0-402B-4D2F-B17F-827F66E9A2BD}" type="slidenum">
              <a:rPr lang="cs-CZ" smtClean="0"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6FBCA-F940-4DDA-B5A0-8B64C69259CA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48F0-402B-4D2F-B17F-827F66E9A2BD}" type="slidenum">
              <a:rPr lang="cs-CZ" smtClean="0"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6FBCA-F940-4DDA-B5A0-8B64C69259CA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48F0-402B-4D2F-B17F-827F66E9A2B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6FBCA-F940-4DDA-B5A0-8B64C69259CA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48F0-402B-4D2F-B17F-827F66E9A2B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3D56FBCA-F940-4DDA-B5A0-8B64C69259CA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31F148F0-402B-4D2F-B17F-827F66E9A2BD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263" y="225425"/>
            <a:ext cx="8497887" cy="1700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538919" y="2132856"/>
            <a:ext cx="806457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>
                <a:solidFill>
                  <a:srgbClr val="000096"/>
                </a:solidFill>
                <a:latin typeface="Times New Roman" pitchFamily="18" charset="0"/>
                <a:cs typeface="Times New Roman" pitchFamily="18" charset="0"/>
              </a:rPr>
              <a:t>Základní škola a Mateřská škola Libáň, okres Jičín</a:t>
            </a:r>
            <a:endParaRPr lang="cs-CZ" sz="2800" dirty="0"/>
          </a:p>
        </p:txBody>
      </p:sp>
      <p:sp>
        <p:nvSpPr>
          <p:cNvPr id="5" name="Obdélník 4"/>
          <p:cNvSpPr/>
          <p:nvPr/>
        </p:nvSpPr>
        <p:spPr>
          <a:xfrm>
            <a:off x="1619672" y="3765045"/>
            <a:ext cx="321594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rgbClr val="000096"/>
                </a:solidFill>
                <a:latin typeface="Times New Roman" pitchFamily="18" charset="0"/>
                <a:cs typeface="Times New Roman" pitchFamily="18" charset="0"/>
              </a:rPr>
              <a:t>Moderní škola 2010</a:t>
            </a:r>
          </a:p>
        </p:txBody>
      </p:sp>
      <p:sp>
        <p:nvSpPr>
          <p:cNvPr id="6" name="Obdélník 5"/>
          <p:cNvSpPr/>
          <p:nvPr/>
        </p:nvSpPr>
        <p:spPr>
          <a:xfrm>
            <a:off x="179512" y="5979416"/>
            <a:ext cx="9143999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>
                <a:solidFill>
                  <a:srgbClr val="000096"/>
                </a:solidFill>
                <a:latin typeface="Times New Roman" pitchFamily="18" charset="0"/>
                <a:cs typeface="Times New Roman" pitchFamily="18" charset="0"/>
              </a:rPr>
              <a:t>VY_32_INOVACE_E </a:t>
            </a:r>
            <a:r>
              <a:rPr lang="cs-CZ" sz="2800" b="1" dirty="0" smtClean="0">
                <a:solidFill>
                  <a:srgbClr val="000096"/>
                </a:solidFill>
                <a:latin typeface="Times New Roman" pitchFamily="18" charset="0"/>
                <a:cs typeface="Times New Roman" pitchFamily="18" charset="0"/>
              </a:rPr>
              <a:t>20-42 </a:t>
            </a:r>
            <a:r>
              <a:rPr lang="cs-CZ" sz="2800" b="1" dirty="0">
                <a:solidFill>
                  <a:srgbClr val="000096"/>
                </a:solidFill>
                <a:latin typeface="Times New Roman" pitchFamily="18" charset="0"/>
                <a:cs typeface="Times New Roman" pitchFamily="18" charset="0"/>
              </a:rPr>
              <a:t>– Př4 – </a:t>
            </a:r>
            <a:r>
              <a:rPr lang="cs-CZ" sz="2800" b="1" dirty="0" smtClean="0">
                <a:solidFill>
                  <a:srgbClr val="000096"/>
                </a:solidFill>
                <a:latin typeface="Times New Roman" pitchFamily="18" charset="0"/>
                <a:cs typeface="Times New Roman" pitchFamily="18" charset="0"/>
              </a:rPr>
              <a:t>délka a hmotnost</a:t>
            </a:r>
            <a:endParaRPr lang="cs-CZ" sz="2800" b="1" dirty="0">
              <a:solidFill>
                <a:srgbClr val="000096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397881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1978" y="272664"/>
            <a:ext cx="4345288" cy="2016224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28600" y="2564904"/>
            <a:ext cx="4419600" cy="1165848"/>
          </a:xfrm>
        </p:spPr>
        <p:txBody>
          <a:bodyPr>
            <a:normAutofit/>
          </a:bodyPr>
          <a:lstStyle/>
          <a:p>
            <a:r>
              <a:rPr lang="cs-CZ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Měření</a:t>
            </a:r>
            <a:endParaRPr lang="cs-CZ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0072" y="188640"/>
            <a:ext cx="3745624" cy="4201272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0429" y="4617682"/>
            <a:ext cx="4288387" cy="201622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02235" y="4725144"/>
            <a:ext cx="3381297" cy="1801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62724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7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600" decel="100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6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6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6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400" accel="1000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400" accel="1000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600" decel="100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6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6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6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400" accel="1000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400" accel="1000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600" decel="100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6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6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6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400" accel="1000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400" accel="1000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600" decel="100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6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6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6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400" accel="1000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400" accel="1000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229600" cy="45259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Vše můžeme změřit.</a:t>
            </a:r>
          </a:p>
          <a:p>
            <a:pPr marL="0" indent="0">
              <a:buNone/>
            </a:pPr>
            <a:r>
              <a:rPr lang="cs-CZ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 měření používáme různé </a:t>
            </a:r>
            <a:r>
              <a:rPr lang="cs-CZ" sz="28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měřící přístroje </a:t>
            </a:r>
            <a:r>
              <a:rPr lang="cs-CZ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např. </a:t>
            </a:r>
            <a:r>
              <a:rPr lang="cs-CZ" sz="2800" i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váha</a:t>
            </a:r>
            <a:r>
              <a:rPr lang="cs-CZ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hmotnost, </a:t>
            </a:r>
            <a:r>
              <a:rPr lang="cs-CZ" sz="2800" i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hodinky</a:t>
            </a:r>
            <a:r>
              <a:rPr lang="cs-CZ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čas, </a:t>
            </a:r>
            <a:r>
              <a:rPr lang="cs-CZ" sz="2800" i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teploměr</a:t>
            </a:r>
            <a:r>
              <a:rPr lang="cs-CZ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teplotu… </a:t>
            </a:r>
            <a:endParaRPr lang="cs-CZ" sz="28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Měříme </a:t>
            </a:r>
            <a:r>
              <a:rPr lang="cs-CZ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vždy určitou </a:t>
            </a:r>
            <a:r>
              <a:rPr lang="cs-CZ" sz="28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velikost</a:t>
            </a:r>
            <a:r>
              <a:rPr lang="cs-CZ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</a:t>
            </a:r>
            <a:r>
              <a:rPr lang="cs-CZ" sz="28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délku, čas…</a:t>
            </a:r>
            <a:r>
              <a:rPr lang="cs-CZ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), hovoříme o </a:t>
            </a:r>
            <a:r>
              <a:rPr lang="cs-CZ" sz="28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veličinách. </a:t>
            </a:r>
            <a:endParaRPr lang="cs-CZ" sz="2800" b="1" i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Když </a:t>
            </a:r>
            <a:r>
              <a:rPr lang="cs-CZ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něco 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měříme</a:t>
            </a:r>
            <a:r>
              <a:rPr lang="cs-CZ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porovnáváme 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měřenou </a:t>
            </a:r>
            <a:r>
              <a:rPr lang="cs-CZ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veličinu s pevně 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stanovenou </a:t>
            </a:r>
            <a:r>
              <a:rPr lang="cs-CZ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jednotkou.</a:t>
            </a:r>
          </a:p>
          <a:p>
            <a:pPr marL="0" indent="0">
              <a:buNone/>
            </a:pPr>
            <a:r>
              <a:rPr lang="cs-CZ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celém světě se užívá </a:t>
            </a:r>
            <a:r>
              <a:rPr lang="cs-CZ" sz="28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Mezinárodní soustava jednotek </a:t>
            </a:r>
            <a:r>
              <a:rPr lang="cs-CZ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</a:t>
            </a:r>
            <a:r>
              <a:rPr lang="cs-CZ" sz="2800" i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</a:t>
            </a:r>
            <a:r>
              <a:rPr lang="cs-CZ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), která pevně stanovuje </a:t>
            </a:r>
            <a:r>
              <a:rPr lang="cs-CZ" sz="28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základní </a:t>
            </a:r>
            <a:r>
              <a:rPr lang="cs-CZ" sz="28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jednotky 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 všechny veličiny.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7081909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Autofit/>
          </a:bodyPr>
          <a:lstStyle/>
          <a:p>
            <a:r>
              <a:rPr lang="cs-CZ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Délka</a:t>
            </a:r>
            <a:endParaRPr lang="cs-CZ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3"/>
            <a:ext cx="8229600" cy="252028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</a:t>
            </a:r>
            <a:r>
              <a:rPr lang="cs-CZ" sz="28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</a:t>
            </a:r>
            <a:r>
              <a:rPr lang="cs-CZ" sz="28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ákladní jednotka - </a:t>
            </a:r>
            <a:r>
              <a:rPr lang="cs-CZ" sz="28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metr</a:t>
            </a:r>
            <a:r>
              <a:rPr lang="cs-CZ" sz="28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(1m)</a:t>
            </a:r>
          </a:p>
          <a:p>
            <a:pPr>
              <a:buFontTx/>
              <a:buChar char="-"/>
            </a:pPr>
            <a:r>
              <a:rPr lang="cs-CZ" sz="28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další jednotky – </a:t>
            </a:r>
            <a:r>
              <a:rPr lang="cs-CZ" sz="28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milimetr 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(mm), </a:t>
            </a:r>
            <a:r>
              <a:rPr lang="cs-CZ" sz="28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centimetr 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(cm), </a:t>
            </a:r>
            <a:r>
              <a:rPr lang="cs-CZ" sz="28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decimetr 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(dm), </a:t>
            </a:r>
            <a:r>
              <a:rPr lang="cs-CZ" sz="28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kilometr 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(km)</a:t>
            </a:r>
          </a:p>
          <a:p>
            <a:pPr>
              <a:buFontTx/>
              <a:buChar char="-"/>
            </a:pPr>
            <a:r>
              <a:rPr lang="cs-CZ" sz="28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</a:t>
            </a:r>
            <a:r>
              <a:rPr lang="cs-CZ" sz="28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měření 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používáme např. </a:t>
            </a:r>
            <a:r>
              <a:rPr lang="cs-CZ" sz="2800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krejčovský metr, kovové pás-</a:t>
            </a:r>
            <a:r>
              <a:rPr lang="cs-CZ" sz="2800" b="1" i="1" u="sng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</a:t>
            </a:r>
            <a:r>
              <a:rPr lang="cs-CZ" sz="2800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plastové pravítko…</a:t>
            </a:r>
            <a:endParaRPr lang="cs-CZ" sz="2800" b="1" i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FontTx/>
              <a:buChar char="-"/>
            </a:pPr>
            <a:endParaRPr lang="cs-CZ" sz="28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37351" y="4293096"/>
            <a:ext cx="8136904" cy="16921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1cm=10mm                1m=10dm           1km=1 000m</a:t>
            </a:r>
          </a:p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1dm=10cm                 1m=100cm</a:t>
            </a:r>
          </a:p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1dm=100mm              1m=1 000mm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4423854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3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600" decel="100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6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6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6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400" accel="1000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400" accel="1000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260648"/>
            <a:ext cx="8280920" cy="6336704"/>
          </a:xfrm>
        </p:spPr>
      </p:pic>
    </p:spTree>
    <p:extLst>
      <p:ext uri="{BB962C8B-B14F-4D97-AF65-F5344CB8AC3E}">
        <p14:creationId xmlns:p14="http://schemas.microsoft.com/office/powerpoint/2010/main" val="17613816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600" decel="100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6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6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6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400" accel="1000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400" accel="1000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Autofit/>
          </a:bodyPr>
          <a:lstStyle/>
          <a:p>
            <a:r>
              <a:rPr lang="cs-CZ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Hmotnost</a:t>
            </a:r>
            <a:endParaRPr lang="cs-CZ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1512168"/>
          </a:xfrm>
        </p:spPr>
        <p:txBody>
          <a:bodyPr>
            <a:normAutofit lnSpcReduction="10000"/>
          </a:bodyPr>
          <a:lstStyle/>
          <a:p>
            <a:pPr>
              <a:buFontTx/>
              <a:buChar char="-"/>
            </a:pPr>
            <a:r>
              <a:rPr lang="cs-CZ" sz="2800" b="1" i="1" dirty="0" smtClean="0"/>
              <a:t>základní jednotka – </a:t>
            </a:r>
            <a:r>
              <a:rPr lang="cs-CZ" sz="2800" i="1" u="sng" dirty="0" smtClean="0"/>
              <a:t>kilogram </a:t>
            </a:r>
            <a:r>
              <a:rPr lang="cs-CZ" sz="2800" i="1" dirty="0" smtClean="0"/>
              <a:t>(1kg)</a:t>
            </a:r>
          </a:p>
          <a:p>
            <a:pPr>
              <a:buFontTx/>
              <a:buChar char="-"/>
            </a:pPr>
            <a:r>
              <a:rPr lang="cs-CZ" sz="2800" b="1" i="1" dirty="0" smtClean="0"/>
              <a:t>další jednotky - </a:t>
            </a:r>
            <a:r>
              <a:rPr lang="cs-CZ" sz="2800" b="1" dirty="0" smtClean="0"/>
              <a:t> </a:t>
            </a:r>
            <a:r>
              <a:rPr lang="cs-CZ" sz="2800" i="1" dirty="0" smtClean="0"/>
              <a:t>gram </a:t>
            </a:r>
            <a:r>
              <a:rPr lang="cs-CZ" sz="2800" dirty="0" smtClean="0"/>
              <a:t>(g), </a:t>
            </a:r>
            <a:r>
              <a:rPr lang="cs-CZ" sz="2800" i="1" dirty="0" smtClean="0"/>
              <a:t>metrický cent </a:t>
            </a:r>
            <a:r>
              <a:rPr lang="cs-CZ" sz="2800" dirty="0" smtClean="0"/>
              <a:t>(q), </a:t>
            </a:r>
            <a:r>
              <a:rPr lang="cs-CZ" sz="2800" i="1" dirty="0" smtClean="0"/>
              <a:t>tuna </a:t>
            </a:r>
            <a:r>
              <a:rPr lang="cs-CZ" sz="2800" dirty="0" smtClean="0"/>
              <a:t>(t)</a:t>
            </a:r>
          </a:p>
          <a:p>
            <a:pPr>
              <a:buFontTx/>
              <a:buChar char="-"/>
            </a:pPr>
            <a:r>
              <a:rPr lang="cs-CZ" sz="2800" b="1" i="1" dirty="0"/>
              <a:t>k</a:t>
            </a:r>
            <a:r>
              <a:rPr lang="cs-CZ" sz="2800" b="1" i="1" dirty="0" smtClean="0"/>
              <a:t> měření </a:t>
            </a:r>
            <a:r>
              <a:rPr lang="cs-CZ" sz="2800" dirty="0" smtClean="0"/>
              <a:t>hmotnosti používáme různé </a:t>
            </a:r>
            <a:r>
              <a:rPr lang="cs-CZ" sz="2800" b="1" i="1" u="sng" dirty="0" smtClean="0"/>
              <a:t>váhy</a:t>
            </a:r>
            <a:endParaRPr lang="cs-CZ" sz="2800" dirty="0"/>
          </a:p>
        </p:txBody>
      </p:sp>
      <p:sp>
        <p:nvSpPr>
          <p:cNvPr id="5" name="Obdélník 4"/>
          <p:cNvSpPr/>
          <p:nvPr/>
        </p:nvSpPr>
        <p:spPr>
          <a:xfrm>
            <a:off x="683568" y="2895867"/>
            <a:ext cx="777686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1kg=1 000g              1q=100kg            1t=1 000kg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3962534"/>
            <a:ext cx="2664296" cy="255814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3962534"/>
            <a:ext cx="2654959" cy="255814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9852" y="3962534"/>
            <a:ext cx="2664296" cy="25581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38330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600" decel="100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6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6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6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400" accel="1000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400" accel="1000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600" decel="100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6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6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6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400" accel="1000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400" accel="1000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600" decel="100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6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6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6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400" accel="1000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400" accel="1000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600" decel="100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6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6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400" accel="1000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400" accel="1000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obrázky:</a:t>
            </a:r>
            <a:endParaRPr lang="cs-CZ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sz="3200" dirty="0"/>
              <a:t>[</a:t>
            </a:r>
            <a:r>
              <a:rPr lang="cs-CZ" sz="3200" dirty="0"/>
              <a:t>1</a:t>
            </a:r>
            <a:r>
              <a:rPr lang="en-US" sz="3200" dirty="0"/>
              <a:t>] </a:t>
            </a:r>
            <a:r>
              <a:rPr lang="cs-CZ" sz="3200" dirty="0"/>
              <a:t>KOŠKOVÁ, S.</a:t>
            </a:r>
          </a:p>
          <a:p>
            <a:pPr marL="0" indent="0">
              <a:buNone/>
            </a:pP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0251877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91</TotalTime>
  <Words>186</Words>
  <Application>Microsoft Office PowerPoint</Application>
  <PresentationFormat>Předvádění na obrazovce (4:3)</PresentationFormat>
  <Paragraphs>23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Došky</vt:lpstr>
      <vt:lpstr>Prezentace aplikace PowerPoint</vt:lpstr>
      <vt:lpstr>Měření</vt:lpstr>
      <vt:lpstr>Prezentace aplikace PowerPoint</vt:lpstr>
      <vt:lpstr>Délka</vt:lpstr>
      <vt:lpstr>Prezentace aplikace PowerPoint</vt:lpstr>
      <vt:lpstr>Hmotnost</vt:lpstr>
      <vt:lpstr>Použité obrázky: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Měření</dc:title>
  <dc:creator>Stanislava Košková</dc:creator>
  <cp:lastModifiedBy>Stanislava Košková</cp:lastModifiedBy>
  <cp:revision>20</cp:revision>
  <dcterms:created xsi:type="dcterms:W3CDTF">2011-08-07T09:17:17Z</dcterms:created>
  <dcterms:modified xsi:type="dcterms:W3CDTF">2012-03-05T11:03:47Z</dcterms:modified>
</cp:coreProperties>
</file>