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9" r:id="rId2"/>
    <p:sldId id="268" r:id="rId3"/>
    <p:sldId id="269" r:id="rId4"/>
    <p:sldId id="270" r:id="rId5"/>
    <p:sldId id="271" r:id="rId6"/>
    <p:sldId id="272" r:id="rId7"/>
    <p:sldId id="273" r:id="rId8"/>
    <p:sldId id="274" r:id="rId9"/>
    <p:sldId id="275" r:id="rId10"/>
    <p:sldId id="276" r:id="rId11"/>
    <p:sldId id="281" r:id="rId12"/>
    <p:sldId id="282" r:id="rId13"/>
    <p:sldId id="280" r:id="rId14"/>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4" autoAdjust="0"/>
    <p:restoredTop sz="94624" autoAdjust="0"/>
  </p:normalViewPr>
  <p:slideViewPr>
    <p:cSldViewPr snapToGrid="0">
      <p:cViewPr varScale="1">
        <p:scale>
          <a:sx n="103" d="100"/>
          <a:sy n="103" d="100"/>
        </p:scale>
        <p:origin x="-204"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1A4ED73D-91D1-4DFC-95A8-538CE4855F38}" type="datetimeFigureOut">
              <a:rPr lang="cs-CZ" smtClean="0"/>
              <a:pPr/>
              <a:t>21.4.2013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E7F439A-7482-418B-9C4F-8B186014BC01}"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A4ED73D-91D1-4DFC-95A8-538CE4855F38}" type="datetimeFigureOut">
              <a:rPr lang="cs-CZ" smtClean="0"/>
              <a:pPr/>
              <a:t>21.4.2013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E7F439A-7482-418B-9C4F-8B186014BC01}"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1A4ED73D-91D1-4DFC-95A8-538CE4855F38}" type="datetimeFigureOut">
              <a:rPr lang="cs-CZ" smtClean="0"/>
              <a:pPr/>
              <a:t>21.4.2013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E7F439A-7482-418B-9C4F-8B186014BC01}"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1A4ED73D-91D1-4DFC-95A8-538CE4855F38}" type="datetimeFigureOut">
              <a:rPr lang="cs-CZ" smtClean="0"/>
              <a:pPr/>
              <a:t>21.4.2013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CE7F439A-7482-418B-9C4F-8B186014BC01}"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1A4ED73D-91D1-4DFC-95A8-538CE4855F38}" type="datetimeFigureOut">
              <a:rPr lang="cs-CZ" smtClean="0"/>
              <a:pPr/>
              <a:t>21.4.2013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CE7F439A-7482-418B-9C4F-8B186014BC01}"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1A4ED73D-91D1-4DFC-95A8-538CE4855F38}" type="datetimeFigureOut">
              <a:rPr lang="cs-CZ" smtClean="0"/>
              <a:pPr/>
              <a:t>21.4.2013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CE7F439A-7482-418B-9C4F-8B186014BC01}"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1A4ED73D-91D1-4DFC-95A8-538CE4855F38}" type="datetimeFigureOut">
              <a:rPr lang="cs-CZ" smtClean="0"/>
              <a:pPr/>
              <a:t>21.4.2013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CE7F439A-7482-418B-9C4F-8B186014BC01}"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1A4ED73D-91D1-4DFC-95A8-538CE4855F38}" type="datetimeFigureOut">
              <a:rPr lang="cs-CZ" smtClean="0"/>
              <a:pPr/>
              <a:t>21.4.2013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CE7F439A-7482-418B-9C4F-8B186014BC01}"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1A4ED73D-91D1-4DFC-95A8-538CE4855F38}" type="datetimeFigureOut">
              <a:rPr lang="cs-CZ" smtClean="0"/>
              <a:pPr/>
              <a:t>21.4.2013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CE7F439A-7482-418B-9C4F-8B186014BC01}"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A4ED73D-91D1-4DFC-95A8-538CE4855F38}" type="datetimeFigureOut">
              <a:rPr lang="cs-CZ" smtClean="0"/>
              <a:pPr/>
              <a:t>21.4.2013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E7F439A-7482-418B-9C4F-8B186014BC01}"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A4ED73D-91D1-4DFC-95A8-538CE4855F38}" type="datetimeFigureOut">
              <a:rPr lang="cs-CZ" smtClean="0"/>
              <a:pPr/>
              <a:t>21.4.2013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E7F439A-7482-418B-9C4F-8B186014BC01}"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4ED73D-91D1-4DFC-95A8-538CE4855F38}" type="datetimeFigureOut">
              <a:rPr lang="cs-CZ" smtClean="0"/>
              <a:pPr/>
              <a:t>21.4.2013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7F439A-7482-418B-9C4F-8B186014BC01}"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screen"/>
          <a:srcRect/>
          <a:stretch>
            <a:fillRect/>
          </a:stretch>
        </p:blipFill>
        <p:spPr bwMode="auto">
          <a:xfrm>
            <a:off x="611561" y="404664"/>
            <a:ext cx="3294915" cy="720000"/>
          </a:xfrm>
          <a:prstGeom prst="rect">
            <a:avLst/>
          </a:prstGeom>
          <a:noFill/>
          <a:ln w="9525">
            <a:noFill/>
            <a:miter lim="800000"/>
            <a:headEnd/>
            <a:tailEnd/>
          </a:ln>
        </p:spPr>
      </p:pic>
      <p:sp>
        <p:nvSpPr>
          <p:cNvPr id="3" name="TextovéPole 2"/>
          <p:cNvSpPr txBox="1"/>
          <p:nvPr/>
        </p:nvSpPr>
        <p:spPr>
          <a:xfrm>
            <a:off x="1979713" y="1124745"/>
            <a:ext cx="4559261" cy="584775"/>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cs-CZ"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Digitální učební materiál</a:t>
            </a:r>
            <a:endParaRPr lang="cs-CZ"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graphicFrame>
        <p:nvGraphicFramePr>
          <p:cNvPr id="5" name="Tabulka 4"/>
          <p:cNvGraphicFramePr>
            <a:graphicFrameLocks noGrp="1"/>
          </p:cNvGraphicFramePr>
          <p:nvPr/>
        </p:nvGraphicFramePr>
        <p:xfrm>
          <a:off x="539552" y="1628800"/>
          <a:ext cx="8064896" cy="2880320"/>
        </p:xfrm>
        <a:graphic>
          <a:graphicData uri="http://schemas.openxmlformats.org/drawingml/2006/table">
            <a:tbl>
              <a:tblPr firstRow="1" bandRow="1">
                <a:effectLst>
                  <a:outerShdw blurRad="50800" dist="38100" dir="5400000" algn="t" rotWithShape="0">
                    <a:prstClr val="black">
                      <a:alpha val="40000"/>
                    </a:prstClr>
                  </a:outerShdw>
                </a:effectLst>
                <a:tableStyleId>{5940675A-B579-460E-94D1-54222C63F5DA}</a:tableStyleId>
              </a:tblPr>
              <a:tblGrid>
                <a:gridCol w="1980220"/>
                <a:gridCol w="6084676"/>
              </a:tblGrid>
              <a:tr h="571500">
                <a:tc>
                  <a:txBody>
                    <a:bodyPr/>
                    <a:lstStyle/>
                    <a:p>
                      <a:r>
                        <a:rPr lang="cs-CZ" sz="1600" dirty="0" smtClean="0">
                          <a:latin typeface="Times New Roman" pitchFamily="18" charset="0"/>
                          <a:cs typeface="Times New Roman" pitchFamily="18" charset="0"/>
                        </a:rPr>
                        <a:t>Číslo projektu</a:t>
                      </a:r>
                      <a:endParaRPr lang="cs-CZ" sz="1600"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1">
                        <a:lumMod val="20000"/>
                        <a:lumOff val="80000"/>
                      </a:schemeClr>
                    </a:solidFill>
                  </a:tcPr>
                </a:tc>
                <a:tc>
                  <a:txBody>
                    <a:bodyPr/>
                    <a:lstStyle/>
                    <a:p>
                      <a:r>
                        <a:rPr lang="cs-CZ" sz="1800" b="1" dirty="0" smtClean="0"/>
                        <a:t>CZ.1.07/1.5.00/34.0891</a:t>
                      </a:r>
                      <a:endParaRPr lang="cs-CZ"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tcPr>
                </a:tc>
              </a:tr>
              <a:tr h="364604">
                <a:tc>
                  <a:txBody>
                    <a:bodyPr/>
                    <a:lstStyle/>
                    <a:p>
                      <a:r>
                        <a:rPr lang="cs-CZ" sz="1600" dirty="0" smtClean="0">
                          <a:latin typeface="Times New Roman" pitchFamily="18" charset="0"/>
                          <a:cs typeface="Times New Roman" pitchFamily="18" charset="0"/>
                        </a:rPr>
                        <a:t>Číslo materiálu</a:t>
                      </a:r>
                      <a:endParaRPr lang="cs-CZ" sz="1600"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1">
                        <a:lumMod val="20000"/>
                        <a:lumOff val="80000"/>
                      </a:schemeClr>
                    </a:solidFill>
                  </a:tcPr>
                </a:tc>
                <a:tc>
                  <a:txBody>
                    <a:bodyPr/>
                    <a:lstStyle/>
                    <a:p>
                      <a:r>
                        <a:rPr lang="cs-CZ" sz="1800" dirty="0" smtClean="0"/>
                        <a:t>VYS_32_INOVACE_11_Rozvodná zařízení - přípojky</a:t>
                      </a:r>
                      <a:endParaRPr lang="cs-CZ"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tcPr>
                </a:tc>
              </a:tr>
              <a:tr h="441176">
                <a:tc>
                  <a:txBody>
                    <a:bodyPr/>
                    <a:lstStyle/>
                    <a:p>
                      <a:r>
                        <a:rPr lang="cs-CZ" sz="1600" dirty="0" smtClean="0">
                          <a:latin typeface="Times New Roman" pitchFamily="18" charset="0"/>
                          <a:cs typeface="Times New Roman" pitchFamily="18" charset="0"/>
                        </a:rPr>
                        <a:t>Název školy</a:t>
                      </a:r>
                      <a:endParaRPr lang="cs-CZ" sz="1600"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1">
                        <a:lumMod val="20000"/>
                        <a:lumOff val="80000"/>
                      </a:schemeClr>
                    </a:solidFill>
                  </a:tcPr>
                </a:tc>
                <a:tc>
                  <a:txBody>
                    <a:bodyPr/>
                    <a:lstStyle/>
                    <a:p>
                      <a:r>
                        <a:rPr lang="cs-CZ" sz="1200" dirty="0" smtClean="0"/>
                        <a:t>Vyšší odborná škola, Střední průmyslová škola a Střední odborná</a:t>
                      </a:r>
                      <a:r>
                        <a:rPr lang="cs-CZ" sz="1200" baseline="0" dirty="0" smtClean="0"/>
                        <a:t> škola řemesel a služeb, Strakonice, Zvolenská 934</a:t>
                      </a:r>
                      <a:endParaRPr lang="cs-CZ"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tcPr>
                </a:tc>
              </a:tr>
              <a:tr h="370840">
                <a:tc>
                  <a:txBody>
                    <a:bodyPr/>
                    <a:lstStyle/>
                    <a:p>
                      <a:r>
                        <a:rPr lang="cs-CZ" sz="1600" dirty="0" smtClean="0">
                          <a:latin typeface="Times New Roman" pitchFamily="18" charset="0"/>
                          <a:cs typeface="Times New Roman" pitchFamily="18" charset="0"/>
                        </a:rPr>
                        <a:t>Autor</a:t>
                      </a:r>
                      <a:endParaRPr lang="cs-CZ" sz="1600"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1">
                        <a:lumMod val="20000"/>
                        <a:lumOff val="80000"/>
                      </a:schemeClr>
                    </a:solidFill>
                  </a:tcPr>
                </a:tc>
                <a:tc>
                  <a:txBody>
                    <a:bodyPr/>
                    <a:lstStyle/>
                    <a:p>
                      <a:r>
                        <a:rPr lang="cs-CZ" sz="1800" dirty="0" smtClean="0"/>
                        <a:t>Ing. Václav Opatrný</a:t>
                      </a:r>
                      <a:endParaRPr lang="cs-CZ"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tcPr>
                </a:tc>
              </a:tr>
              <a:tr h="366360">
                <a:tc>
                  <a:txBody>
                    <a:bodyPr/>
                    <a:lstStyle/>
                    <a:p>
                      <a:r>
                        <a:rPr lang="cs-CZ" sz="1600" dirty="0" smtClean="0">
                          <a:latin typeface="Times New Roman" pitchFamily="18" charset="0"/>
                          <a:cs typeface="Times New Roman" pitchFamily="18" charset="0"/>
                        </a:rPr>
                        <a:t>Tematický</a:t>
                      </a:r>
                      <a:r>
                        <a:rPr lang="cs-CZ" sz="1600" baseline="0" dirty="0" smtClean="0">
                          <a:latin typeface="Times New Roman" pitchFamily="18" charset="0"/>
                          <a:cs typeface="Times New Roman" pitchFamily="18" charset="0"/>
                        </a:rPr>
                        <a:t> celek</a:t>
                      </a:r>
                      <a:endParaRPr lang="cs-CZ" sz="1600"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1">
                        <a:lumMod val="20000"/>
                        <a:lumOff val="80000"/>
                      </a:schemeClr>
                    </a:solidFill>
                  </a:tcPr>
                </a:tc>
                <a:tc>
                  <a:txBody>
                    <a:bodyPr/>
                    <a:lstStyle/>
                    <a:p>
                      <a:r>
                        <a:rPr lang="cs-CZ" sz="1800" dirty="0" smtClean="0"/>
                        <a:t>Rozvodná zařízení</a:t>
                      </a:r>
                      <a:endParaRPr lang="cs-CZ"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tcPr>
                </a:tc>
              </a:tr>
              <a:tr h="370840">
                <a:tc>
                  <a:txBody>
                    <a:bodyPr/>
                    <a:lstStyle/>
                    <a:p>
                      <a:r>
                        <a:rPr lang="cs-CZ" sz="1600" dirty="0" smtClean="0">
                          <a:latin typeface="Times New Roman" pitchFamily="18" charset="0"/>
                          <a:cs typeface="Times New Roman" pitchFamily="18" charset="0"/>
                        </a:rPr>
                        <a:t>Ročník</a:t>
                      </a:r>
                      <a:endParaRPr lang="cs-CZ" sz="1600"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1">
                        <a:lumMod val="20000"/>
                        <a:lumOff val="80000"/>
                      </a:schemeClr>
                    </a:solidFill>
                  </a:tcPr>
                </a:tc>
                <a:tc>
                  <a:txBody>
                    <a:bodyPr/>
                    <a:lstStyle/>
                    <a:p>
                      <a:r>
                        <a:rPr lang="cs-CZ" sz="1800" dirty="0" smtClean="0"/>
                        <a:t>1. ročník</a:t>
                      </a:r>
                      <a:endParaRPr lang="cs-CZ"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tcPr>
                </a:tc>
              </a:tr>
              <a:tr h="377820">
                <a:tc>
                  <a:txBody>
                    <a:bodyPr/>
                    <a:lstStyle/>
                    <a:p>
                      <a:r>
                        <a:rPr lang="cs-CZ" sz="1600" dirty="0" smtClean="0">
                          <a:latin typeface="Times New Roman" pitchFamily="18" charset="0"/>
                          <a:cs typeface="Times New Roman" pitchFamily="18" charset="0"/>
                        </a:rPr>
                        <a:t>Datum tvorby</a:t>
                      </a:r>
                      <a:endParaRPr lang="cs-CZ" sz="1600"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1">
                        <a:lumMod val="20000"/>
                        <a:lumOff val="80000"/>
                      </a:schemeClr>
                    </a:solidFill>
                  </a:tcPr>
                </a:tc>
                <a:tc>
                  <a:txBody>
                    <a:bodyPr/>
                    <a:lstStyle/>
                    <a:p>
                      <a:r>
                        <a:rPr lang="cs-CZ" sz="1800" dirty="0" smtClean="0"/>
                        <a:t>23.1. 2013</a:t>
                      </a:r>
                      <a:endParaRPr lang="cs-CZ"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tcPr>
                </a:tc>
              </a:tr>
            </a:tbl>
          </a:graphicData>
        </a:graphic>
      </p:graphicFrame>
      <p:pic>
        <p:nvPicPr>
          <p:cNvPr id="6" name="Obrázek 5" descr="logo.png"/>
          <p:cNvPicPr>
            <a:picLocks noChangeAspect="1"/>
          </p:cNvPicPr>
          <p:nvPr/>
        </p:nvPicPr>
        <p:blipFill>
          <a:blip r:embed="rId3" cstate="screen"/>
          <a:stretch>
            <a:fillRect/>
          </a:stretch>
        </p:blipFill>
        <p:spPr>
          <a:xfrm>
            <a:off x="4644009" y="332656"/>
            <a:ext cx="3800475" cy="781050"/>
          </a:xfrm>
          <a:prstGeom prst="rect">
            <a:avLst/>
          </a:prstGeom>
        </p:spPr>
      </p:pic>
      <p:graphicFrame>
        <p:nvGraphicFramePr>
          <p:cNvPr id="7" name="Tabulka 6"/>
          <p:cNvGraphicFramePr>
            <a:graphicFrameLocks noGrp="1"/>
          </p:cNvGraphicFramePr>
          <p:nvPr/>
        </p:nvGraphicFramePr>
        <p:xfrm>
          <a:off x="539552" y="4509120"/>
          <a:ext cx="8064896" cy="1905000"/>
        </p:xfrm>
        <a:graphic>
          <a:graphicData uri="http://schemas.openxmlformats.org/drawingml/2006/table">
            <a:tbl>
              <a:tblPr firstRow="1" bandRow="1">
                <a:tableStyleId>{5940675A-B579-460E-94D1-54222C63F5DA}</a:tableStyleId>
              </a:tblPr>
              <a:tblGrid>
                <a:gridCol w="4032448"/>
                <a:gridCol w="4032448"/>
              </a:tblGrid>
              <a:tr h="136530">
                <a:tc>
                  <a:txBody>
                    <a:bodyPr/>
                    <a:lstStyle/>
                    <a:p>
                      <a:pPr algn="l"/>
                      <a:r>
                        <a:rPr lang="cs-CZ" sz="1400" dirty="0" smtClean="0"/>
                        <a:t>Anotace</a:t>
                      </a:r>
                      <a:endParaRPr lang="cs-CZ" sz="1400" dirty="0"/>
                    </a:p>
                  </a:txBody>
                  <a:tcPr anchor="ctr">
                    <a:cell3D prstMaterial="dkEdge">
                      <a:bevel/>
                      <a:lightRig rig="flood" dir="t"/>
                    </a:cell3D>
                    <a:solidFill>
                      <a:schemeClr val="accent1">
                        <a:lumMod val="20000"/>
                        <a:lumOff val="80000"/>
                      </a:schemeClr>
                    </a:solidFill>
                  </a:tcPr>
                </a:tc>
                <a:tc>
                  <a:txBody>
                    <a:bodyPr/>
                    <a:lstStyle/>
                    <a:p>
                      <a:pPr algn="l"/>
                      <a:r>
                        <a:rPr lang="cs-CZ" sz="1400" dirty="0" smtClean="0"/>
                        <a:t>Metodický pokyn</a:t>
                      </a:r>
                      <a:endParaRPr lang="cs-CZ" sz="1400" dirty="0"/>
                    </a:p>
                  </a:txBody>
                  <a:tcPr anchor="ctr">
                    <a:cell3D prstMaterial="dkEdge">
                      <a:bevel/>
                      <a:lightRig rig="flood" dir="t"/>
                    </a:cell3D>
                    <a:solidFill>
                      <a:schemeClr val="accent1">
                        <a:lumMod val="20000"/>
                        <a:lumOff val="80000"/>
                      </a:schemeClr>
                    </a:solidFill>
                  </a:tcPr>
                </a:tc>
              </a:tr>
              <a:tr h="1567408">
                <a:tc>
                  <a:txBody>
                    <a:bodyPr/>
                    <a:lstStyle/>
                    <a:p>
                      <a:pPr algn="l"/>
                      <a:r>
                        <a:rPr lang="cs-CZ" sz="1100" b="0" i="0" kern="1200" dirty="0" smtClean="0">
                          <a:solidFill>
                            <a:schemeClr val="tx1"/>
                          </a:solidFill>
                          <a:latin typeface="+mn-lt"/>
                          <a:ea typeface="+mn-ea"/>
                          <a:cs typeface="+mn-cs"/>
                        </a:rPr>
                        <a:t>Prezentace, obsahující test znalostí z elektrických přípojek.</a:t>
                      </a:r>
                      <a:r>
                        <a:rPr lang="cs-CZ" sz="1100" b="0" i="0" kern="1200" baseline="0" dirty="0" smtClean="0">
                          <a:solidFill>
                            <a:schemeClr val="tx1"/>
                          </a:solidFill>
                          <a:latin typeface="+mn-lt"/>
                          <a:ea typeface="+mn-ea"/>
                          <a:cs typeface="+mn-cs"/>
                        </a:rPr>
                        <a:t> </a:t>
                      </a:r>
                      <a:r>
                        <a:rPr lang="cs-CZ" sz="1100" b="0" i="0" kern="1200" baseline="0" dirty="0" smtClean="0">
                          <a:solidFill>
                            <a:schemeClr val="tx1"/>
                          </a:solidFill>
                          <a:latin typeface="+mn-lt"/>
                          <a:ea typeface="+mn-ea"/>
                          <a:cs typeface="+mn-cs"/>
                        </a:rPr>
                        <a:t>                              </a:t>
                      </a:r>
                      <a:r>
                        <a:rPr lang="cs-CZ" sz="1100" b="0" i="0" kern="1200" dirty="0" smtClean="0">
                          <a:solidFill>
                            <a:schemeClr val="tx1"/>
                          </a:solidFill>
                          <a:latin typeface="+mn-lt"/>
                          <a:ea typeface="+mn-ea"/>
                          <a:cs typeface="+mn-cs"/>
                        </a:rPr>
                        <a:t>Na </a:t>
                      </a:r>
                      <a:r>
                        <a:rPr lang="cs-CZ" sz="1100" b="0" i="0" kern="1200" dirty="0" smtClean="0">
                          <a:solidFill>
                            <a:schemeClr val="tx1"/>
                          </a:solidFill>
                          <a:latin typeface="+mn-lt"/>
                          <a:ea typeface="+mn-ea"/>
                          <a:cs typeface="+mn-cs"/>
                        </a:rPr>
                        <a:t>třinácti snímcích rozebírá základní problematiku stavby přípojky v sítích </a:t>
                      </a:r>
                      <a:r>
                        <a:rPr lang="cs-CZ" sz="1100" b="0" i="0" kern="1200" dirty="0" err="1" smtClean="0">
                          <a:solidFill>
                            <a:schemeClr val="tx1"/>
                          </a:solidFill>
                          <a:latin typeface="+mn-lt"/>
                          <a:ea typeface="+mn-ea"/>
                          <a:cs typeface="+mn-cs"/>
                        </a:rPr>
                        <a:t>nn</a:t>
                      </a:r>
                      <a:r>
                        <a:rPr lang="cs-CZ" sz="1100" b="0" i="0" kern="1200" dirty="0" smtClean="0">
                          <a:solidFill>
                            <a:schemeClr val="tx1"/>
                          </a:solidFill>
                          <a:latin typeface="+mn-lt"/>
                          <a:ea typeface="+mn-ea"/>
                          <a:cs typeface="+mn-cs"/>
                        </a:rPr>
                        <a:t>. Snímky jsou doplněny animací otázek, odpovědi žáci doplňují do pracovních listů. Materiál je určen žákům k opakování učiva. </a:t>
                      </a:r>
                      <a:r>
                        <a:rPr lang="cs-CZ" sz="1100" b="0" i="0" kern="1200" baseline="0" dirty="0" smtClean="0">
                          <a:solidFill>
                            <a:schemeClr val="tx1"/>
                          </a:solidFill>
                          <a:latin typeface="+mn-lt"/>
                          <a:ea typeface="+mn-ea"/>
                          <a:cs typeface="+mn-cs"/>
                        </a:rPr>
                        <a:t>Může být také použit při výkladu učiva, kdy si žáci zapisují své postřehy do pracovních sešitů, které jim pak slouží k opakování látky. Součástí materiálu je ukázka čtyř pracovních listů, které slouží k zaznamenávání odpovědí žáků.</a:t>
                      </a:r>
                      <a:endParaRPr lang="cs-CZ" sz="800" dirty="0"/>
                    </a:p>
                  </a:txBody>
                  <a:tcPr anchor="ctr"/>
                </a:tc>
                <a:tc>
                  <a:txBody>
                    <a:bodyPr/>
                    <a:lstStyle/>
                    <a:p>
                      <a:pPr algn="l"/>
                      <a:r>
                        <a:rPr lang="cs-CZ" sz="1100" dirty="0" smtClean="0"/>
                        <a:t>Jednotlivé snímky </a:t>
                      </a:r>
                      <a:r>
                        <a:rPr lang="cs-CZ" sz="1100" baseline="0" dirty="0" smtClean="0"/>
                        <a:t> lze promítat na plátno, lépe však na interaktivní tabuli. Test je určen pro bezprostřední opakování látky frontálně se všemi žáky nebo po skupinách. Při ověřování tohoto materiálu jsem raději preferoval jednotlivé žáky s pracovními listy pro zápis odpovědí. Zde pak může vyučující zvýrazňovačem  označit správně zapsané odpovědi jinou barvou pak upozornit na chyby. Zápis odpovědí v pracovních listech si žáci následně uchovají. Kromě písemné formy lze tuto problematiku zkoušet vyplněním pracovního listu v elektronické podobě (dokument MS WORD)</a:t>
                      </a:r>
                      <a:endParaRPr lang="cs-CZ" sz="1100" dirty="0"/>
                    </a:p>
                  </a:txBody>
                  <a:tcPr anchor="ctr"/>
                </a:tc>
              </a:tr>
            </a:tbl>
          </a:graphicData>
        </a:graphic>
      </p:graphicFrame>
      <p:sp>
        <p:nvSpPr>
          <p:cNvPr id="8" name="Zástupný symbol pro zápatí 7"/>
          <p:cNvSpPr>
            <a:spLocks noGrp="1"/>
          </p:cNvSpPr>
          <p:nvPr>
            <p:ph type="ftr" sz="quarter" idx="11"/>
          </p:nvPr>
        </p:nvSpPr>
        <p:spPr>
          <a:xfrm>
            <a:off x="3131840" y="6492876"/>
            <a:ext cx="2895600" cy="365125"/>
          </a:xfrm>
        </p:spPr>
        <p:txBody>
          <a:bodyPr/>
          <a:lstStyle/>
          <a:p>
            <a:r>
              <a:rPr lang="cs-CZ" dirty="0" smtClean="0"/>
              <a:t>všechny animace a obrázky - archiv autora </a:t>
            </a:r>
            <a:endParaRPr lang="cs-CZ" dirty="0"/>
          </a:p>
        </p:txBody>
      </p:sp>
    </p:spTree>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3" name="Rectangle 4"/>
          <p:cNvSpPr>
            <a:spLocks noGrp="1" noChangeArrowheads="1"/>
          </p:cNvSpPr>
          <p:nvPr>
            <p:ph type="title" idx="4294967295"/>
          </p:nvPr>
        </p:nvSpPr>
        <p:spPr>
          <a:xfrm>
            <a:off x="684213" y="476250"/>
            <a:ext cx="7772400" cy="587375"/>
          </a:xfrm>
          <a:solidFill>
            <a:srgbClr val="FFC000"/>
          </a:solidFill>
        </p:spPr>
        <p:txBody>
          <a:bodyPr>
            <a:normAutofit fontScale="90000"/>
          </a:bodyPr>
          <a:lstStyle/>
          <a:p>
            <a:pPr eaLnBrk="1" hangingPunct="1"/>
            <a:r>
              <a:rPr lang="cs-CZ" sz="3600" smtClean="0"/>
              <a:t>Montáž vedení – vodiče a izolátory</a:t>
            </a:r>
          </a:p>
        </p:txBody>
      </p:sp>
      <p:sp>
        <p:nvSpPr>
          <p:cNvPr id="2055" name="Text Box 12"/>
          <p:cNvSpPr txBox="1">
            <a:spLocks noChangeArrowheads="1"/>
          </p:cNvSpPr>
          <p:nvPr/>
        </p:nvSpPr>
        <p:spPr bwMode="auto">
          <a:xfrm>
            <a:off x="3419872" y="4005064"/>
            <a:ext cx="4845050" cy="646331"/>
          </a:xfrm>
          <a:prstGeom prst="rect">
            <a:avLst/>
          </a:prstGeom>
          <a:solidFill>
            <a:srgbClr val="FFFF99"/>
          </a:solidFill>
          <a:ln w="9525">
            <a:noFill/>
            <a:miter lim="800000"/>
            <a:headEnd/>
            <a:tailEnd/>
          </a:ln>
        </p:spPr>
        <p:txBody>
          <a:bodyPr wrap="square">
            <a:spAutoFit/>
          </a:bodyPr>
          <a:lstStyle/>
          <a:p>
            <a:r>
              <a:rPr lang="cs-CZ" dirty="0"/>
              <a:t>Ukončení vodiče lehkou kotevní konzolou do zdi (závěsné kabelové přípojky)</a:t>
            </a:r>
          </a:p>
        </p:txBody>
      </p:sp>
      <p:sp>
        <p:nvSpPr>
          <p:cNvPr id="2057" name="Text Box 17"/>
          <p:cNvSpPr txBox="1">
            <a:spLocks noChangeArrowheads="1"/>
          </p:cNvSpPr>
          <p:nvPr/>
        </p:nvSpPr>
        <p:spPr bwMode="auto">
          <a:xfrm>
            <a:off x="3184525" y="4770438"/>
            <a:ext cx="5132388" cy="1723549"/>
          </a:xfrm>
          <a:prstGeom prst="borderCallout2">
            <a:avLst>
              <a:gd name="adj1" fmla="val 18750"/>
              <a:gd name="adj2" fmla="val 438"/>
              <a:gd name="adj3" fmla="val 19566"/>
              <a:gd name="adj4" fmla="val -7074"/>
              <a:gd name="adj5" fmla="val -49109"/>
              <a:gd name="adj6" fmla="val -22821"/>
            </a:avLst>
          </a:prstGeom>
          <a:ln>
            <a:headEnd/>
            <a:tailEnd/>
          </a:ln>
        </p:spPr>
        <p:style>
          <a:lnRef idx="2">
            <a:schemeClr val="accent6"/>
          </a:lnRef>
          <a:fillRef idx="1">
            <a:schemeClr val="lt1"/>
          </a:fillRef>
          <a:effectRef idx="0">
            <a:schemeClr val="accent6"/>
          </a:effectRef>
          <a:fontRef idx="minor">
            <a:schemeClr val="dk1"/>
          </a:fontRef>
        </p:style>
        <p:txBody>
          <a:bodyPr wrap="square">
            <a:spAutoFit/>
          </a:bodyPr>
          <a:lstStyle/>
          <a:p>
            <a:r>
              <a:rPr lang="cs-CZ" sz="1600" b="1" dirty="0"/>
              <a:t>Použití polyuretanového vazu – PUR</a:t>
            </a:r>
          </a:p>
          <a:p>
            <a:pPr>
              <a:buFontTx/>
              <a:buChar char="•"/>
            </a:pPr>
            <a:r>
              <a:rPr lang="cs-CZ" dirty="0"/>
              <a:t>Používá se jen pro roubíkové izolátory</a:t>
            </a:r>
          </a:p>
          <a:p>
            <a:pPr>
              <a:buFontTx/>
              <a:buChar char="•"/>
            </a:pPr>
            <a:r>
              <a:rPr lang="cs-CZ" dirty="0"/>
              <a:t>Vaz se navlékne kruhovým otvorem na izolátor. Pak se do krčku izolátoru a rozšířené části vazu vloží vodič a protější část vazu se pomocí speciální „lžíce“ zaklesne přes vodič do krčku izolátoru</a:t>
            </a:r>
          </a:p>
        </p:txBody>
      </p:sp>
      <p:sp>
        <p:nvSpPr>
          <p:cNvPr id="2071" name="Rectangle 2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cs-CZ"/>
          </a:p>
        </p:txBody>
      </p:sp>
      <p:grpSp>
        <p:nvGrpSpPr>
          <p:cNvPr id="69" name="Skupina 68"/>
          <p:cNvGrpSpPr/>
          <p:nvPr/>
        </p:nvGrpSpPr>
        <p:grpSpPr>
          <a:xfrm>
            <a:off x="3779912" y="1124744"/>
            <a:ext cx="5040560" cy="2808312"/>
            <a:chOff x="3779912" y="1124744"/>
            <a:chExt cx="5040560" cy="2808312"/>
          </a:xfrm>
        </p:grpSpPr>
        <p:sp>
          <p:nvSpPr>
            <p:cNvPr id="31" name="Obdélník 30"/>
            <p:cNvSpPr/>
            <p:nvPr/>
          </p:nvSpPr>
          <p:spPr>
            <a:xfrm>
              <a:off x="3779912" y="1340768"/>
              <a:ext cx="720080" cy="252028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cs-CZ"/>
            </a:p>
          </p:txBody>
        </p:sp>
        <p:sp>
          <p:nvSpPr>
            <p:cNvPr id="32" name="Obdélník 31"/>
            <p:cNvSpPr/>
            <p:nvPr/>
          </p:nvSpPr>
          <p:spPr>
            <a:xfrm>
              <a:off x="4067944" y="1700808"/>
              <a:ext cx="432048" cy="720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nvGrpSpPr>
            <p:cNvPr id="37" name="Skupina 36"/>
            <p:cNvGrpSpPr/>
            <p:nvPr/>
          </p:nvGrpSpPr>
          <p:grpSpPr>
            <a:xfrm>
              <a:off x="4067944" y="1628800"/>
              <a:ext cx="720080" cy="360040"/>
              <a:chOff x="4067944" y="1628800"/>
              <a:chExt cx="720080" cy="360040"/>
            </a:xfrm>
          </p:grpSpPr>
          <p:sp>
            <p:nvSpPr>
              <p:cNvPr id="33" name="Obdélník 32"/>
              <p:cNvSpPr/>
              <p:nvPr/>
            </p:nvSpPr>
            <p:spPr>
              <a:xfrm>
                <a:off x="4067944" y="1844824"/>
                <a:ext cx="432048" cy="720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4" name="Ohnutý pruh 33"/>
              <p:cNvSpPr/>
              <p:nvPr/>
            </p:nvSpPr>
            <p:spPr>
              <a:xfrm rot="5400000">
                <a:off x="4391980" y="1592796"/>
                <a:ext cx="360040" cy="432048"/>
              </a:xfrm>
              <a:prstGeom prst="blockArc">
                <a:avLst>
                  <a:gd name="adj1" fmla="val 7555586"/>
                  <a:gd name="adj2" fmla="val 3216628"/>
                  <a:gd name="adj3" fmla="val 2029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grpSp>
        <p:sp>
          <p:nvSpPr>
            <p:cNvPr id="36" name="Zaoblený obdélník 35"/>
            <p:cNvSpPr/>
            <p:nvPr/>
          </p:nvSpPr>
          <p:spPr>
            <a:xfrm>
              <a:off x="4932040" y="1628800"/>
              <a:ext cx="936104" cy="360040"/>
            </a:xfrm>
            <a:prstGeom prst="roundRect">
              <a:avLst>
                <a:gd name="adj" fmla="val 50000"/>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nvGrpSpPr>
            <p:cNvPr id="38" name="Skupina 37"/>
            <p:cNvGrpSpPr/>
            <p:nvPr/>
          </p:nvGrpSpPr>
          <p:grpSpPr>
            <a:xfrm>
              <a:off x="5652120" y="1556792"/>
              <a:ext cx="720080" cy="360040"/>
              <a:chOff x="4067944" y="1628800"/>
              <a:chExt cx="720080" cy="360040"/>
            </a:xfrm>
          </p:grpSpPr>
          <p:sp>
            <p:nvSpPr>
              <p:cNvPr id="39" name="Obdélník 38"/>
              <p:cNvSpPr/>
              <p:nvPr/>
            </p:nvSpPr>
            <p:spPr>
              <a:xfrm>
                <a:off x="4067944" y="1844824"/>
                <a:ext cx="432048" cy="720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0" name="Ohnutý pruh 39"/>
              <p:cNvSpPr/>
              <p:nvPr/>
            </p:nvSpPr>
            <p:spPr>
              <a:xfrm rot="5400000">
                <a:off x="4391980" y="1592796"/>
                <a:ext cx="360040" cy="432048"/>
              </a:xfrm>
              <a:prstGeom prst="blockArc">
                <a:avLst>
                  <a:gd name="adj1" fmla="val 7555586"/>
                  <a:gd name="adj2" fmla="val 3216628"/>
                  <a:gd name="adj3" fmla="val 2029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grpSp>
        <p:sp>
          <p:nvSpPr>
            <p:cNvPr id="41" name="Obdélník 40"/>
            <p:cNvSpPr/>
            <p:nvPr/>
          </p:nvSpPr>
          <p:spPr>
            <a:xfrm>
              <a:off x="4644008" y="1772816"/>
              <a:ext cx="432048" cy="720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2" name="Zaoblený obdélník 41"/>
            <p:cNvSpPr/>
            <p:nvPr/>
          </p:nvSpPr>
          <p:spPr>
            <a:xfrm>
              <a:off x="6156176" y="1700808"/>
              <a:ext cx="1080120" cy="144016"/>
            </a:xfrm>
            <a:prstGeom prst="roundRect">
              <a:avLst/>
            </a:prstGeom>
            <a:solidFill>
              <a:schemeClr val="tx1">
                <a:lumMod val="65000"/>
                <a:lumOff val="3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3" name="Zaoblený obdélník 42"/>
            <p:cNvSpPr/>
            <p:nvPr/>
          </p:nvSpPr>
          <p:spPr>
            <a:xfrm>
              <a:off x="6156176" y="1700808"/>
              <a:ext cx="2304256" cy="72008"/>
            </a:xfrm>
            <a:prstGeom prst="roundRect">
              <a:avLst/>
            </a:prstGeom>
            <a:solidFill>
              <a:schemeClr val="tx1">
                <a:lumMod val="65000"/>
                <a:lumOff val="3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4" name="Zaoblený obdélník 43"/>
            <p:cNvSpPr/>
            <p:nvPr/>
          </p:nvSpPr>
          <p:spPr>
            <a:xfrm>
              <a:off x="6948264" y="1628800"/>
              <a:ext cx="144016" cy="28803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cs-CZ"/>
            </a:p>
          </p:txBody>
        </p:sp>
        <p:sp>
          <p:nvSpPr>
            <p:cNvPr id="45" name="Volný tvar 44"/>
            <p:cNvSpPr/>
            <p:nvPr/>
          </p:nvSpPr>
          <p:spPr>
            <a:xfrm>
              <a:off x="4105422" y="1786597"/>
              <a:ext cx="4335193" cy="1195754"/>
            </a:xfrm>
            <a:custGeom>
              <a:avLst/>
              <a:gdLst>
                <a:gd name="connsiteX0" fmla="*/ 4335193 w 4335193"/>
                <a:gd name="connsiteY0" fmla="*/ 0 h 1195754"/>
                <a:gd name="connsiteX1" fmla="*/ 3406726 w 4335193"/>
                <a:gd name="connsiteY1" fmla="*/ 112541 h 1195754"/>
                <a:gd name="connsiteX2" fmla="*/ 2351649 w 4335193"/>
                <a:gd name="connsiteY2" fmla="*/ 450166 h 1195754"/>
                <a:gd name="connsiteX3" fmla="*/ 1634196 w 4335193"/>
                <a:gd name="connsiteY3" fmla="*/ 984738 h 1195754"/>
                <a:gd name="connsiteX4" fmla="*/ 987083 w 4335193"/>
                <a:gd name="connsiteY4" fmla="*/ 1069145 h 1195754"/>
                <a:gd name="connsiteX5" fmla="*/ 579120 w 4335193"/>
                <a:gd name="connsiteY5" fmla="*/ 689317 h 1195754"/>
                <a:gd name="connsiteX6" fmla="*/ 199292 w 4335193"/>
                <a:gd name="connsiteY6" fmla="*/ 661181 h 1195754"/>
                <a:gd name="connsiteX7" fmla="*/ 30480 w 4335193"/>
                <a:gd name="connsiteY7" fmla="*/ 829994 h 1195754"/>
                <a:gd name="connsiteX8" fmla="*/ 16412 w 4335193"/>
                <a:gd name="connsiteY8" fmla="*/ 1195754 h 1195754"/>
                <a:gd name="connsiteX9" fmla="*/ 16412 w 4335193"/>
                <a:gd name="connsiteY9" fmla="*/ 1195754 h 1195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335193" h="1195754">
                  <a:moveTo>
                    <a:pt x="4335193" y="0"/>
                  </a:moveTo>
                  <a:cubicBezTo>
                    <a:pt x="4036255" y="18756"/>
                    <a:pt x="3737317" y="37513"/>
                    <a:pt x="3406726" y="112541"/>
                  </a:cubicBezTo>
                  <a:cubicBezTo>
                    <a:pt x="3076135" y="187569"/>
                    <a:pt x="2647071" y="304800"/>
                    <a:pt x="2351649" y="450166"/>
                  </a:cubicBezTo>
                  <a:cubicBezTo>
                    <a:pt x="2056227" y="595532"/>
                    <a:pt x="1861624" y="881575"/>
                    <a:pt x="1634196" y="984738"/>
                  </a:cubicBezTo>
                  <a:cubicBezTo>
                    <a:pt x="1406768" y="1087901"/>
                    <a:pt x="1162929" y="1118382"/>
                    <a:pt x="987083" y="1069145"/>
                  </a:cubicBezTo>
                  <a:cubicBezTo>
                    <a:pt x="811237" y="1019908"/>
                    <a:pt x="710418" y="757311"/>
                    <a:pt x="579120" y="689317"/>
                  </a:cubicBezTo>
                  <a:cubicBezTo>
                    <a:pt x="447822" y="621323"/>
                    <a:pt x="290732" y="637735"/>
                    <a:pt x="199292" y="661181"/>
                  </a:cubicBezTo>
                  <a:cubicBezTo>
                    <a:pt x="107852" y="684627"/>
                    <a:pt x="60960" y="740899"/>
                    <a:pt x="30480" y="829994"/>
                  </a:cubicBezTo>
                  <a:cubicBezTo>
                    <a:pt x="0" y="919090"/>
                    <a:pt x="16412" y="1195754"/>
                    <a:pt x="16412" y="1195754"/>
                  </a:cubicBezTo>
                  <a:lnTo>
                    <a:pt x="16412" y="1195754"/>
                  </a:lnTo>
                </a:path>
              </a:pathLst>
            </a:custGeom>
            <a:ln w="127000"/>
          </p:spPr>
          <p:style>
            <a:lnRef idx="3">
              <a:schemeClr val="dk1"/>
            </a:lnRef>
            <a:fillRef idx="0">
              <a:schemeClr val="dk1"/>
            </a:fillRef>
            <a:effectRef idx="2">
              <a:schemeClr val="dk1"/>
            </a:effectRef>
            <a:fontRef idx="minor">
              <a:schemeClr val="tx1"/>
            </a:fontRef>
          </p:style>
          <p:txBody>
            <a:bodyPr rtlCol="0" anchor="ctr"/>
            <a:lstStyle/>
            <a:p>
              <a:pPr algn="ctr"/>
              <a:endParaRPr lang="cs-CZ"/>
            </a:p>
          </p:txBody>
        </p:sp>
        <p:sp>
          <p:nvSpPr>
            <p:cNvPr id="46" name="Zaoblený obdélník 45"/>
            <p:cNvSpPr/>
            <p:nvPr/>
          </p:nvSpPr>
          <p:spPr>
            <a:xfrm>
              <a:off x="8172400" y="1628800"/>
              <a:ext cx="144016" cy="28803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cs-CZ"/>
            </a:p>
          </p:txBody>
        </p:sp>
        <p:sp>
          <p:nvSpPr>
            <p:cNvPr id="47" name="Obdélník 46"/>
            <p:cNvSpPr/>
            <p:nvPr/>
          </p:nvSpPr>
          <p:spPr>
            <a:xfrm>
              <a:off x="3923928" y="2996952"/>
              <a:ext cx="432048" cy="936104"/>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cs-CZ"/>
            </a:p>
          </p:txBody>
        </p:sp>
        <p:sp>
          <p:nvSpPr>
            <p:cNvPr id="48" name="Obdélník 47"/>
            <p:cNvSpPr/>
            <p:nvPr/>
          </p:nvSpPr>
          <p:spPr>
            <a:xfrm>
              <a:off x="3995936" y="2852936"/>
              <a:ext cx="207640" cy="135632"/>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cs-CZ"/>
            </a:p>
          </p:txBody>
        </p:sp>
        <p:sp>
          <p:nvSpPr>
            <p:cNvPr id="49" name="Volný tvar 48"/>
            <p:cNvSpPr/>
            <p:nvPr/>
          </p:nvSpPr>
          <p:spPr>
            <a:xfrm>
              <a:off x="5148064" y="2924945"/>
              <a:ext cx="216024" cy="576064"/>
            </a:xfrm>
            <a:custGeom>
              <a:avLst/>
              <a:gdLst>
                <a:gd name="connsiteX0" fmla="*/ 0 w 432048"/>
                <a:gd name="connsiteY0" fmla="*/ 396044 h 792088"/>
                <a:gd name="connsiteX1" fmla="*/ 26378 w 432048"/>
                <a:gd name="connsiteY1" fmla="*/ 206397 h 792088"/>
                <a:gd name="connsiteX2" fmla="*/ 216025 w 432048"/>
                <a:gd name="connsiteY2" fmla="*/ 0 h 792088"/>
                <a:gd name="connsiteX3" fmla="*/ 405671 w 432048"/>
                <a:gd name="connsiteY3" fmla="*/ 206398 h 792088"/>
                <a:gd name="connsiteX4" fmla="*/ 432048 w 432048"/>
                <a:gd name="connsiteY4" fmla="*/ 396044 h 792088"/>
                <a:gd name="connsiteX5" fmla="*/ 405670 w 432048"/>
                <a:gd name="connsiteY5" fmla="*/ 585691 h 792088"/>
                <a:gd name="connsiteX6" fmla="*/ 216023 w 432048"/>
                <a:gd name="connsiteY6" fmla="*/ 792088 h 792088"/>
                <a:gd name="connsiteX7" fmla="*/ 26377 w 432048"/>
                <a:gd name="connsiteY7" fmla="*/ 585690 h 792088"/>
                <a:gd name="connsiteX8" fmla="*/ 0 w 432048"/>
                <a:gd name="connsiteY8" fmla="*/ 396043 h 792088"/>
                <a:gd name="connsiteX9" fmla="*/ 0 w 432048"/>
                <a:gd name="connsiteY9" fmla="*/ 396044 h 792088"/>
                <a:gd name="connsiteX0" fmla="*/ 0 w 432048"/>
                <a:gd name="connsiteY0" fmla="*/ 397648 h 793693"/>
                <a:gd name="connsiteX1" fmla="*/ 144016 w 432048"/>
                <a:gd name="connsiteY1" fmla="*/ 217628 h 793693"/>
                <a:gd name="connsiteX2" fmla="*/ 216025 w 432048"/>
                <a:gd name="connsiteY2" fmla="*/ 1604 h 793693"/>
                <a:gd name="connsiteX3" fmla="*/ 405671 w 432048"/>
                <a:gd name="connsiteY3" fmla="*/ 208002 h 793693"/>
                <a:gd name="connsiteX4" fmla="*/ 432048 w 432048"/>
                <a:gd name="connsiteY4" fmla="*/ 397648 h 793693"/>
                <a:gd name="connsiteX5" fmla="*/ 405670 w 432048"/>
                <a:gd name="connsiteY5" fmla="*/ 587295 h 793693"/>
                <a:gd name="connsiteX6" fmla="*/ 216023 w 432048"/>
                <a:gd name="connsiteY6" fmla="*/ 793692 h 793693"/>
                <a:gd name="connsiteX7" fmla="*/ 26377 w 432048"/>
                <a:gd name="connsiteY7" fmla="*/ 587294 h 793693"/>
                <a:gd name="connsiteX8" fmla="*/ 0 w 432048"/>
                <a:gd name="connsiteY8" fmla="*/ 397647 h 793693"/>
                <a:gd name="connsiteX9" fmla="*/ 0 w 432048"/>
                <a:gd name="connsiteY9" fmla="*/ 397648 h 793693"/>
                <a:gd name="connsiteX0" fmla="*/ 0 w 451654"/>
                <a:gd name="connsiteY0" fmla="*/ 396044 h 792089"/>
                <a:gd name="connsiteX1" fmla="*/ 144016 w 451654"/>
                <a:gd name="connsiteY1" fmla="*/ 216024 h 792089"/>
                <a:gd name="connsiteX2" fmla="*/ 216025 w 451654"/>
                <a:gd name="connsiteY2" fmla="*/ 0 h 792089"/>
                <a:gd name="connsiteX3" fmla="*/ 288032 w 451654"/>
                <a:gd name="connsiteY3" fmla="*/ 216024 h 792089"/>
                <a:gd name="connsiteX4" fmla="*/ 432048 w 451654"/>
                <a:gd name="connsiteY4" fmla="*/ 396044 h 792089"/>
                <a:gd name="connsiteX5" fmla="*/ 405670 w 451654"/>
                <a:gd name="connsiteY5" fmla="*/ 585691 h 792089"/>
                <a:gd name="connsiteX6" fmla="*/ 216023 w 451654"/>
                <a:gd name="connsiteY6" fmla="*/ 792088 h 792089"/>
                <a:gd name="connsiteX7" fmla="*/ 26377 w 451654"/>
                <a:gd name="connsiteY7" fmla="*/ 585690 h 792089"/>
                <a:gd name="connsiteX8" fmla="*/ 0 w 451654"/>
                <a:gd name="connsiteY8" fmla="*/ 396043 h 792089"/>
                <a:gd name="connsiteX9" fmla="*/ 0 w 451654"/>
                <a:gd name="connsiteY9" fmla="*/ 396044 h 792089"/>
                <a:gd name="connsiteX0" fmla="*/ 72008 w 451654"/>
                <a:gd name="connsiteY0" fmla="*/ 432048 h 792089"/>
                <a:gd name="connsiteX1" fmla="*/ 144016 w 451654"/>
                <a:gd name="connsiteY1" fmla="*/ 216024 h 792089"/>
                <a:gd name="connsiteX2" fmla="*/ 216025 w 451654"/>
                <a:gd name="connsiteY2" fmla="*/ 0 h 792089"/>
                <a:gd name="connsiteX3" fmla="*/ 288032 w 451654"/>
                <a:gd name="connsiteY3" fmla="*/ 216024 h 792089"/>
                <a:gd name="connsiteX4" fmla="*/ 432048 w 451654"/>
                <a:gd name="connsiteY4" fmla="*/ 396044 h 792089"/>
                <a:gd name="connsiteX5" fmla="*/ 405670 w 451654"/>
                <a:gd name="connsiteY5" fmla="*/ 585691 h 792089"/>
                <a:gd name="connsiteX6" fmla="*/ 216023 w 451654"/>
                <a:gd name="connsiteY6" fmla="*/ 792088 h 792089"/>
                <a:gd name="connsiteX7" fmla="*/ 26377 w 451654"/>
                <a:gd name="connsiteY7" fmla="*/ 585690 h 792089"/>
                <a:gd name="connsiteX8" fmla="*/ 0 w 451654"/>
                <a:gd name="connsiteY8" fmla="*/ 396043 h 792089"/>
                <a:gd name="connsiteX9" fmla="*/ 72008 w 451654"/>
                <a:gd name="connsiteY9" fmla="*/ 432048 h 792089"/>
                <a:gd name="connsiteX0" fmla="*/ 72008 w 422979"/>
                <a:gd name="connsiteY0" fmla="*/ 432048 h 792089"/>
                <a:gd name="connsiteX1" fmla="*/ 144016 w 422979"/>
                <a:gd name="connsiteY1" fmla="*/ 216024 h 792089"/>
                <a:gd name="connsiteX2" fmla="*/ 216025 w 422979"/>
                <a:gd name="connsiteY2" fmla="*/ 0 h 792089"/>
                <a:gd name="connsiteX3" fmla="*/ 288032 w 422979"/>
                <a:gd name="connsiteY3" fmla="*/ 216024 h 792089"/>
                <a:gd name="connsiteX4" fmla="*/ 360040 w 422979"/>
                <a:gd name="connsiteY4" fmla="*/ 360040 h 792089"/>
                <a:gd name="connsiteX5" fmla="*/ 405670 w 422979"/>
                <a:gd name="connsiteY5" fmla="*/ 585691 h 792089"/>
                <a:gd name="connsiteX6" fmla="*/ 216023 w 422979"/>
                <a:gd name="connsiteY6" fmla="*/ 792088 h 792089"/>
                <a:gd name="connsiteX7" fmla="*/ 26377 w 422979"/>
                <a:gd name="connsiteY7" fmla="*/ 585690 h 792089"/>
                <a:gd name="connsiteX8" fmla="*/ 0 w 422979"/>
                <a:gd name="connsiteY8" fmla="*/ 396043 h 792089"/>
                <a:gd name="connsiteX9" fmla="*/ 72008 w 422979"/>
                <a:gd name="connsiteY9" fmla="*/ 432048 h 792089"/>
                <a:gd name="connsiteX0" fmla="*/ 72009 w 422979"/>
                <a:gd name="connsiteY0" fmla="*/ 576064 h 792089"/>
                <a:gd name="connsiteX1" fmla="*/ 144016 w 422979"/>
                <a:gd name="connsiteY1" fmla="*/ 216024 h 792089"/>
                <a:gd name="connsiteX2" fmla="*/ 216025 w 422979"/>
                <a:gd name="connsiteY2" fmla="*/ 0 h 792089"/>
                <a:gd name="connsiteX3" fmla="*/ 288032 w 422979"/>
                <a:gd name="connsiteY3" fmla="*/ 216024 h 792089"/>
                <a:gd name="connsiteX4" fmla="*/ 360040 w 422979"/>
                <a:gd name="connsiteY4" fmla="*/ 360040 h 792089"/>
                <a:gd name="connsiteX5" fmla="*/ 405670 w 422979"/>
                <a:gd name="connsiteY5" fmla="*/ 585691 h 792089"/>
                <a:gd name="connsiteX6" fmla="*/ 216023 w 422979"/>
                <a:gd name="connsiteY6" fmla="*/ 792088 h 792089"/>
                <a:gd name="connsiteX7" fmla="*/ 26377 w 422979"/>
                <a:gd name="connsiteY7" fmla="*/ 585690 h 792089"/>
                <a:gd name="connsiteX8" fmla="*/ 0 w 422979"/>
                <a:gd name="connsiteY8" fmla="*/ 396043 h 792089"/>
                <a:gd name="connsiteX9" fmla="*/ 72009 w 422979"/>
                <a:gd name="connsiteY9" fmla="*/ 576064 h 792089"/>
                <a:gd name="connsiteX0" fmla="*/ 62940 w 413910"/>
                <a:gd name="connsiteY0" fmla="*/ 576064 h 792089"/>
                <a:gd name="connsiteX1" fmla="*/ 134947 w 413910"/>
                <a:gd name="connsiteY1" fmla="*/ 216024 h 792089"/>
                <a:gd name="connsiteX2" fmla="*/ 206956 w 413910"/>
                <a:gd name="connsiteY2" fmla="*/ 0 h 792089"/>
                <a:gd name="connsiteX3" fmla="*/ 278963 w 413910"/>
                <a:gd name="connsiteY3" fmla="*/ 216024 h 792089"/>
                <a:gd name="connsiteX4" fmla="*/ 350971 w 413910"/>
                <a:gd name="connsiteY4" fmla="*/ 360040 h 792089"/>
                <a:gd name="connsiteX5" fmla="*/ 396601 w 413910"/>
                <a:gd name="connsiteY5" fmla="*/ 585691 h 792089"/>
                <a:gd name="connsiteX6" fmla="*/ 206954 w 413910"/>
                <a:gd name="connsiteY6" fmla="*/ 792088 h 792089"/>
                <a:gd name="connsiteX7" fmla="*/ 17308 w 413910"/>
                <a:gd name="connsiteY7" fmla="*/ 585690 h 792089"/>
                <a:gd name="connsiteX8" fmla="*/ 62940 w 413910"/>
                <a:gd name="connsiteY8" fmla="*/ 648072 h 792089"/>
                <a:gd name="connsiteX9" fmla="*/ 62940 w 413910"/>
                <a:gd name="connsiteY9" fmla="*/ 576064 h 792089"/>
                <a:gd name="connsiteX0" fmla="*/ 17309 w 368279"/>
                <a:gd name="connsiteY0" fmla="*/ 576064 h 793692"/>
                <a:gd name="connsiteX1" fmla="*/ 89316 w 368279"/>
                <a:gd name="connsiteY1" fmla="*/ 216024 h 793692"/>
                <a:gd name="connsiteX2" fmla="*/ 161325 w 368279"/>
                <a:gd name="connsiteY2" fmla="*/ 0 h 793692"/>
                <a:gd name="connsiteX3" fmla="*/ 233332 w 368279"/>
                <a:gd name="connsiteY3" fmla="*/ 216024 h 793692"/>
                <a:gd name="connsiteX4" fmla="*/ 305340 w 368279"/>
                <a:gd name="connsiteY4" fmla="*/ 360040 h 793692"/>
                <a:gd name="connsiteX5" fmla="*/ 350970 w 368279"/>
                <a:gd name="connsiteY5" fmla="*/ 585691 h 793692"/>
                <a:gd name="connsiteX6" fmla="*/ 161323 w 368279"/>
                <a:gd name="connsiteY6" fmla="*/ 792088 h 793692"/>
                <a:gd name="connsiteX7" fmla="*/ 17308 w 368279"/>
                <a:gd name="connsiteY7" fmla="*/ 576064 h 793692"/>
                <a:gd name="connsiteX8" fmla="*/ 17309 w 368279"/>
                <a:gd name="connsiteY8" fmla="*/ 648072 h 793692"/>
                <a:gd name="connsiteX9" fmla="*/ 17309 w 368279"/>
                <a:gd name="connsiteY9" fmla="*/ 576064 h 793692"/>
                <a:gd name="connsiteX0" fmla="*/ 0 w 350970"/>
                <a:gd name="connsiteY0" fmla="*/ 576064 h 802485"/>
                <a:gd name="connsiteX1" fmla="*/ 72007 w 350970"/>
                <a:gd name="connsiteY1" fmla="*/ 216024 h 802485"/>
                <a:gd name="connsiteX2" fmla="*/ 144016 w 350970"/>
                <a:gd name="connsiteY2" fmla="*/ 0 h 802485"/>
                <a:gd name="connsiteX3" fmla="*/ 216023 w 350970"/>
                <a:gd name="connsiteY3" fmla="*/ 216024 h 802485"/>
                <a:gd name="connsiteX4" fmla="*/ 288031 w 350970"/>
                <a:gd name="connsiteY4" fmla="*/ 360040 h 802485"/>
                <a:gd name="connsiteX5" fmla="*/ 333661 w 350970"/>
                <a:gd name="connsiteY5" fmla="*/ 585691 h 802485"/>
                <a:gd name="connsiteX6" fmla="*/ 144014 w 350970"/>
                <a:gd name="connsiteY6" fmla="*/ 792088 h 802485"/>
                <a:gd name="connsiteX7" fmla="*/ 0 w 350970"/>
                <a:gd name="connsiteY7" fmla="*/ 648072 h 802485"/>
                <a:gd name="connsiteX8" fmla="*/ 0 w 350970"/>
                <a:gd name="connsiteY8" fmla="*/ 576064 h 802485"/>
                <a:gd name="connsiteX0" fmla="*/ 0 w 350972"/>
                <a:gd name="connsiteY0" fmla="*/ 504055 h 802485"/>
                <a:gd name="connsiteX1" fmla="*/ 72009 w 350972"/>
                <a:gd name="connsiteY1" fmla="*/ 216024 h 802485"/>
                <a:gd name="connsiteX2" fmla="*/ 144018 w 350972"/>
                <a:gd name="connsiteY2" fmla="*/ 0 h 802485"/>
                <a:gd name="connsiteX3" fmla="*/ 216025 w 350972"/>
                <a:gd name="connsiteY3" fmla="*/ 216024 h 802485"/>
                <a:gd name="connsiteX4" fmla="*/ 288033 w 350972"/>
                <a:gd name="connsiteY4" fmla="*/ 360040 h 802485"/>
                <a:gd name="connsiteX5" fmla="*/ 333663 w 350972"/>
                <a:gd name="connsiteY5" fmla="*/ 585691 h 802485"/>
                <a:gd name="connsiteX6" fmla="*/ 144016 w 350972"/>
                <a:gd name="connsiteY6" fmla="*/ 792088 h 802485"/>
                <a:gd name="connsiteX7" fmla="*/ 2 w 350972"/>
                <a:gd name="connsiteY7" fmla="*/ 648072 h 802485"/>
                <a:gd name="connsiteX8" fmla="*/ 0 w 350972"/>
                <a:gd name="connsiteY8" fmla="*/ 504055 h 802485"/>
                <a:gd name="connsiteX0" fmla="*/ 0 w 350972"/>
                <a:gd name="connsiteY0" fmla="*/ 504055 h 802485"/>
                <a:gd name="connsiteX1" fmla="*/ 72009 w 350972"/>
                <a:gd name="connsiteY1" fmla="*/ 216024 h 802485"/>
                <a:gd name="connsiteX2" fmla="*/ 144018 w 350972"/>
                <a:gd name="connsiteY2" fmla="*/ 0 h 802485"/>
                <a:gd name="connsiteX3" fmla="*/ 216025 w 350972"/>
                <a:gd name="connsiteY3" fmla="*/ 216024 h 802485"/>
                <a:gd name="connsiteX4" fmla="*/ 288032 w 350972"/>
                <a:gd name="connsiteY4" fmla="*/ 432047 h 802485"/>
                <a:gd name="connsiteX5" fmla="*/ 333663 w 350972"/>
                <a:gd name="connsiteY5" fmla="*/ 585691 h 802485"/>
                <a:gd name="connsiteX6" fmla="*/ 144016 w 350972"/>
                <a:gd name="connsiteY6" fmla="*/ 792088 h 802485"/>
                <a:gd name="connsiteX7" fmla="*/ 2 w 350972"/>
                <a:gd name="connsiteY7" fmla="*/ 648072 h 802485"/>
                <a:gd name="connsiteX8" fmla="*/ 0 w 350972"/>
                <a:gd name="connsiteY8" fmla="*/ 504055 h 802485"/>
                <a:gd name="connsiteX0" fmla="*/ 0 w 345664"/>
                <a:gd name="connsiteY0" fmla="*/ 504055 h 802485"/>
                <a:gd name="connsiteX1" fmla="*/ 72009 w 345664"/>
                <a:gd name="connsiteY1" fmla="*/ 216024 h 802485"/>
                <a:gd name="connsiteX2" fmla="*/ 144018 w 345664"/>
                <a:gd name="connsiteY2" fmla="*/ 0 h 802485"/>
                <a:gd name="connsiteX3" fmla="*/ 216025 w 345664"/>
                <a:gd name="connsiteY3" fmla="*/ 216024 h 802485"/>
                <a:gd name="connsiteX4" fmla="*/ 333663 w 345664"/>
                <a:gd name="connsiteY4" fmla="*/ 585691 h 802485"/>
                <a:gd name="connsiteX5" fmla="*/ 144016 w 345664"/>
                <a:gd name="connsiteY5" fmla="*/ 792088 h 802485"/>
                <a:gd name="connsiteX6" fmla="*/ 2 w 345664"/>
                <a:gd name="connsiteY6" fmla="*/ 648072 h 802485"/>
                <a:gd name="connsiteX7" fmla="*/ 0 w 345664"/>
                <a:gd name="connsiteY7" fmla="*/ 504055 h 802485"/>
                <a:gd name="connsiteX0" fmla="*/ 12001 w 357663"/>
                <a:gd name="connsiteY0" fmla="*/ 648072 h 802485"/>
                <a:gd name="connsiteX1" fmla="*/ 84008 w 357663"/>
                <a:gd name="connsiteY1" fmla="*/ 216024 h 802485"/>
                <a:gd name="connsiteX2" fmla="*/ 156017 w 357663"/>
                <a:gd name="connsiteY2" fmla="*/ 0 h 802485"/>
                <a:gd name="connsiteX3" fmla="*/ 228024 w 357663"/>
                <a:gd name="connsiteY3" fmla="*/ 216024 h 802485"/>
                <a:gd name="connsiteX4" fmla="*/ 345662 w 357663"/>
                <a:gd name="connsiteY4" fmla="*/ 585691 h 802485"/>
                <a:gd name="connsiteX5" fmla="*/ 156015 w 357663"/>
                <a:gd name="connsiteY5" fmla="*/ 792088 h 802485"/>
                <a:gd name="connsiteX6" fmla="*/ 12001 w 357663"/>
                <a:gd name="connsiteY6" fmla="*/ 648072 h 802485"/>
                <a:gd name="connsiteX0" fmla="*/ 12001 w 357664"/>
                <a:gd name="connsiteY0" fmla="*/ 576063 h 793693"/>
                <a:gd name="connsiteX1" fmla="*/ 84009 w 357664"/>
                <a:gd name="connsiteY1" fmla="*/ 216024 h 793693"/>
                <a:gd name="connsiteX2" fmla="*/ 156018 w 357664"/>
                <a:gd name="connsiteY2" fmla="*/ 0 h 793693"/>
                <a:gd name="connsiteX3" fmla="*/ 228025 w 357664"/>
                <a:gd name="connsiteY3" fmla="*/ 216024 h 793693"/>
                <a:gd name="connsiteX4" fmla="*/ 345663 w 357664"/>
                <a:gd name="connsiteY4" fmla="*/ 585691 h 793693"/>
                <a:gd name="connsiteX5" fmla="*/ 156016 w 357664"/>
                <a:gd name="connsiteY5" fmla="*/ 792088 h 793693"/>
                <a:gd name="connsiteX6" fmla="*/ 12001 w 357664"/>
                <a:gd name="connsiteY6" fmla="*/ 576063 h 793693"/>
                <a:gd name="connsiteX0" fmla="*/ 12001 w 357664"/>
                <a:gd name="connsiteY0" fmla="*/ 576063 h 721684"/>
                <a:gd name="connsiteX1" fmla="*/ 84009 w 357664"/>
                <a:gd name="connsiteY1" fmla="*/ 216024 h 721684"/>
                <a:gd name="connsiteX2" fmla="*/ 156018 w 357664"/>
                <a:gd name="connsiteY2" fmla="*/ 0 h 721684"/>
                <a:gd name="connsiteX3" fmla="*/ 228025 w 357664"/>
                <a:gd name="connsiteY3" fmla="*/ 216024 h 721684"/>
                <a:gd name="connsiteX4" fmla="*/ 345663 w 357664"/>
                <a:gd name="connsiteY4" fmla="*/ 585691 h 721684"/>
                <a:gd name="connsiteX5" fmla="*/ 156017 w 357664"/>
                <a:gd name="connsiteY5" fmla="*/ 720079 h 721684"/>
                <a:gd name="connsiteX6" fmla="*/ 12001 w 357664"/>
                <a:gd name="connsiteY6" fmla="*/ 576063 h 721684"/>
                <a:gd name="connsiteX0" fmla="*/ 12001 w 357664"/>
                <a:gd name="connsiteY0" fmla="*/ 648072 h 793693"/>
                <a:gd name="connsiteX1" fmla="*/ 84009 w 357664"/>
                <a:gd name="connsiteY1" fmla="*/ 288033 h 793693"/>
                <a:gd name="connsiteX2" fmla="*/ 156017 w 357664"/>
                <a:gd name="connsiteY2" fmla="*/ 0 h 793693"/>
                <a:gd name="connsiteX3" fmla="*/ 228025 w 357664"/>
                <a:gd name="connsiteY3" fmla="*/ 288033 h 793693"/>
                <a:gd name="connsiteX4" fmla="*/ 345663 w 357664"/>
                <a:gd name="connsiteY4" fmla="*/ 657700 h 793693"/>
                <a:gd name="connsiteX5" fmla="*/ 156017 w 357664"/>
                <a:gd name="connsiteY5" fmla="*/ 792088 h 793693"/>
                <a:gd name="connsiteX6" fmla="*/ 12001 w 357664"/>
                <a:gd name="connsiteY6" fmla="*/ 648072 h 793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7664" h="793693">
                  <a:moveTo>
                    <a:pt x="12001" y="648072"/>
                  </a:moveTo>
                  <a:cubicBezTo>
                    <a:pt x="0" y="552061"/>
                    <a:pt x="60006" y="396045"/>
                    <a:pt x="84009" y="288033"/>
                  </a:cubicBezTo>
                  <a:cubicBezTo>
                    <a:pt x="108012" y="180021"/>
                    <a:pt x="132014" y="0"/>
                    <a:pt x="156017" y="0"/>
                  </a:cubicBezTo>
                  <a:cubicBezTo>
                    <a:pt x="180020" y="0"/>
                    <a:pt x="190171" y="160800"/>
                    <a:pt x="228025" y="288033"/>
                  </a:cubicBezTo>
                  <a:cubicBezTo>
                    <a:pt x="259632" y="385648"/>
                    <a:pt x="357664" y="573691"/>
                    <a:pt x="345663" y="657700"/>
                  </a:cubicBezTo>
                  <a:cubicBezTo>
                    <a:pt x="333662" y="741709"/>
                    <a:pt x="211627" y="793693"/>
                    <a:pt x="156017" y="792088"/>
                  </a:cubicBezTo>
                  <a:cubicBezTo>
                    <a:pt x="100407" y="790483"/>
                    <a:pt x="36003" y="684076"/>
                    <a:pt x="12001" y="648072"/>
                  </a:cubicBezTo>
                  <a:close/>
                </a:path>
              </a:pathLst>
            </a:cu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cs-CZ"/>
            </a:p>
          </p:txBody>
        </p:sp>
        <p:sp>
          <p:nvSpPr>
            <p:cNvPr id="50" name="Čárový popisek 2 49"/>
            <p:cNvSpPr/>
            <p:nvPr/>
          </p:nvSpPr>
          <p:spPr>
            <a:xfrm>
              <a:off x="7308304" y="2420888"/>
              <a:ext cx="432048" cy="360040"/>
            </a:xfrm>
            <a:prstGeom prst="borderCallout2">
              <a:avLst>
                <a:gd name="adj1" fmla="val 18750"/>
                <a:gd name="adj2" fmla="val -8333"/>
                <a:gd name="adj3" fmla="val 18750"/>
                <a:gd name="adj4" fmla="val -16667"/>
                <a:gd name="adj5" fmla="val -118029"/>
                <a:gd name="adj6" fmla="val -639268"/>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cs-CZ" dirty="0" smtClean="0"/>
                <a:t>5</a:t>
              </a:r>
              <a:endParaRPr lang="cs-CZ" dirty="0"/>
            </a:p>
          </p:txBody>
        </p:sp>
        <p:sp>
          <p:nvSpPr>
            <p:cNvPr id="51" name="Čárový popisek 2 50"/>
            <p:cNvSpPr/>
            <p:nvPr/>
          </p:nvSpPr>
          <p:spPr>
            <a:xfrm>
              <a:off x="8388424" y="3356992"/>
              <a:ext cx="432048" cy="360040"/>
            </a:xfrm>
            <a:prstGeom prst="borderCallout2">
              <a:avLst>
                <a:gd name="adj1" fmla="val 18750"/>
                <a:gd name="adj2" fmla="val -8333"/>
                <a:gd name="adj3" fmla="val 18750"/>
                <a:gd name="adj4" fmla="val -16667"/>
                <a:gd name="adj5" fmla="val -407167"/>
                <a:gd name="adj6" fmla="val -619732"/>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cs-CZ" dirty="0" smtClean="0"/>
                <a:t>4</a:t>
              </a:r>
              <a:endParaRPr lang="cs-CZ" dirty="0"/>
            </a:p>
          </p:txBody>
        </p:sp>
        <p:sp>
          <p:nvSpPr>
            <p:cNvPr id="52" name="Čárový popisek 2 51"/>
            <p:cNvSpPr/>
            <p:nvPr/>
          </p:nvSpPr>
          <p:spPr>
            <a:xfrm>
              <a:off x="8388424" y="1124744"/>
              <a:ext cx="432048" cy="360040"/>
            </a:xfrm>
            <a:prstGeom prst="borderCallout2">
              <a:avLst>
                <a:gd name="adj1" fmla="val 18750"/>
                <a:gd name="adj2" fmla="val -8333"/>
                <a:gd name="adj3" fmla="val 18750"/>
                <a:gd name="adj4" fmla="val -16667"/>
                <a:gd name="adj5" fmla="val 163294"/>
                <a:gd name="adj6" fmla="val -313664"/>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cs-CZ" dirty="0" smtClean="0"/>
                <a:t>1</a:t>
              </a:r>
              <a:endParaRPr lang="cs-CZ" dirty="0"/>
            </a:p>
          </p:txBody>
        </p:sp>
        <p:sp>
          <p:nvSpPr>
            <p:cNvPr id="53" name="Čárový popisek 2 52"/>
            <p:cNvSpPr/>
            <p:nvPr/>
          </p:nvSpPr>
          <p:spPr>
            <a:xfrm>
              <a:off x="8388424" y="2204864"/>
              <a:ext cx="432048" cy="360040"/>
            </a:xfrm>
            <a:prstGeom prst="borderCallout2">
              <a:avLst>
                <a:gd name="adj1" fmla="val 18750"/>
                <a:gd name="adj2" fmla="val -8333"/>
                <a:gd name="adj3" fmla="val 18750"/>
                <a:gd name="adj4" fmla="val -16667"/>
                <a:gd name="adj5" fmla="val -90678"/>
                <a:gd name="adj6" fmla="val -36900"/>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cs-CZ" dirty="0" smtClean="0"/>
                <a:t>2</a:t>
              </a:r>
              <a:endParaRPr lang="cs-CZ" dirty="0"/>
            </a:p>
          </p:txBody>
        </p:sp>
        <p:sp>
          <p:nvSpPr>
            <p:cNvPr id="54" name="Čárový popisek 2 53"/>
            <p:cNvSpPr/>
            <p:nvPr/>
          </p:nvSpPr>
          <p:spPr>
            <a:xfrm>
              <a:off x="7308304" y="2924944"/>
              <a:ext cx="432048" cy="360040"/>
            </a:xfrm>
            <a:prstGeom prst="borderCallout2">
              <a:avLst>
                <a:gd name="adj1" fmla="val 18750"/>
                <a:gd name="adj2" fmla="val -8333"/>
                <a:gd name="adj3" fmla="val 18750"/>
                <a:gd name="adj4" fmla="val -16667"/>
                <a:gd name="adj5" fmla="val 69519"/>
                <a:gd name="adj6" fmla="val -707645"/>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cs-CZ" dirty="0" smtClean="0"/>
                <a:t>6</a:t>
              </a:r>
              <a:endParaRPr lang="cs-CZ" dirty="0"/>
            </a:p>
          </p:txBody>
        </p:sp>
        <p:sp>
          <p:nvSpPr>
            <p:cNvPr id="55" name="Čárový popisek 2 54"/>
            <p:cNvSpPr/>
            <p:nvPr/>
          </p:nvSpPr>
          <p:spPr>
            <a:xfrm>
              <a:off x="8388424" y="2780928"/>
              <a:ext cx="432048" cy="360040"/>
            </a:xfrm>
            <a:prstGeom prst="borderCallout2">
              <a:avLst>
                <a:gd name="adj1" fmla="val 18750"/>
                <a:gd name="adj2" fmla="val -8333"/>
                <a:gd name="adj3" fmla="val 18750"/>
                <a:gd name="adj4" fmla="val -16667"/>
                <a:gd name="adj5" fmla="val -266506"/>
                <a:gd name="adj6" fmla="val -391808"/>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cs-CZ" dirty="0" smtClean="0"/>
                <a:t>3</a:t>
              </a:r>
              <a:endParaRPr lang="cs-CZ" dirty="0"/>
            </a:p>
          </p:txBody>
        </p:sp>
      </p:grpSp>
      <p:sp>
        <p:nvSpPr>
          <p:cNvPr id="57" name="TextovéPole 56"/>
          <p:cNvSpPr txBox="1"/>
          <p:nvPr/>
        </p:nvSpPr>
        <p:spPr>
          <a:xfrm>
            <a:off x="251520" y="4509120"/>
            <a:ext cx="2808312" cy="2031325"/>
          </a:xfrm>
          <a:prstGeom prst="rect">
            <a:avLst/>
          </a:prstGeom>
          <a:noFill/>
        </p:spPr>
        <p:txBody>
          <a:bodyPr wrap="square" rtlCol="0">
            <a:spAutoFit/>
          </a:bodyPr>
          <a:lstStyle/>
          <a:p>
            <a:pPr marL="342900" indent="-342900">
              <a:buAutoNum type="arabicPlain"/>
            </a:pPr>
            <a:r>
              <a:rPr lang="cs-CZ" dirty="0" smtClean="0"/>
              <a:t>Svorka pro ukotvení nosného lana</a:t>
            </a:r>
          </a:p>
          <a:p>
            <a:pPr marL="342900" indent="-342900">
              <a:buAutoNum type="arabicPlain"/>
            </a:pPr>
            <a:r>
              <a:rPr lang="cs-CZ" dirty="0" smtClean="0"/>
              <a:t>Hliníkový vázací pásek</a:t>
            </a:r>
          </a:p>
          <a:p>
            <a:pPr marL="342900" indent="-342900">
              <a:buAutoNum type="arabicPlain"/>
            </a:pPr>
            <a:r>
              <a:rPr lang="cs-CZ" dirty="0" smtClean="0"/>
              <a:t>Očnice</a:t>
            </a:r>
          </a:p>
          <a:p>
            <a:pPr marL="342900" indent="-342900">
              <a:buAutoNum type="arabicPlain"/>
            </a:pPr>
            <a:r>
              <a:rPr lang="cs-CZ" dirty="0" smtClean="0"/>
              <a:t>Napínací šroub</a:t>
            </a:r>
          </a:p>
          <a:p>
            <a:pPr marL="342900" indent="-342900">
              <a:buAutoNum type="arabicPlain"/>
            </a:pPr>
            <a:r>
              <a:rPr lang="cs-CZ" dirty="0" smtClean="0"/>
              <a:t>Lehká kotevní konzola</a:t>
            </a:r>
          </a:p>
          <a:p>
            <a:pPr marL="342900" indent="-342900">
              <a:buAutoNum type="arabicPlain"/>
            </a:pPr>
            <a:r>
              <a:rPr lang="cs-CZ" dirty="0" smtClean="0"/>
              <a:t>Přípojková skříň</a:t>
            </a:r>
            <a:endParaRPr lang="cs-CZ" dirty="0"/>
          </a:p>
        </p:txBody>
      </p:sp>
      <p:sp>
        <p:nvSpPr>
          <p:cNvPr id="65" name="Obdélník 64"/>
          <p:cNvSpPr/>
          <p:nvPr/>
        </p:nvSpPr>
        <p:spPr>
          <a:xfrm>
            <a:off x="2339752" y="2420888"/>
            <a:ext cx="216024" cy="1728192"/>
          </a:xfrm>
          <a:prstGeom prst="rect">
            <a:avLst/>
          </a:prstGeom>
          <a:solidFill>
            <a:schemeClr val="bg1">
              <a:lumMod val="7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6" name="Elipsa 65"/>
          <p:cNvSpPr/>
          <p:nvPr/>
        </p:nvSpPr>
        <p:spPr>
          <a:xfrm>
            <a:off x="2757512" y="2968377"/>
            <a:ext cx="648072" cy="64807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7" name="Obdélník 66"/>
          <p:cNvSpPr/>
          <p:nvPr/>
        </p:nvSpPr>
        <p:spPr>
          <a:xfrm>
            <a:off x="295422" y="4403188"/>
            <a:ext cx="8581292" cy="2208627"/>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mj-lt"/>
              <a:buAutoNum type="arabicPeriod"/>
            </a:pPr>
            <a:r>
              <a:rPr lang="cs-CZ" sz="2400" dirty="0" smtClean="0">
                <a:solidFill>
                  <a:schemeClr val="tx1"/>
                </a:solidFill>
              </a:rPr>
              <a:t>Popište jednotlivé části ukončení vodiče pomocí lehké kotevní konzoly.</a:t>
            </a:r>
          </a:p>
          <a:p>
            <a:pPr marL="342900" indent="-342900">
              <a:buFont typeface="+mj-lt"/>
              <a:buAutoNum type="arabicPeriod"/>
            </a:pPr>
            <a:r>
              <a:rPr lang="cs-CZ" sz="2400" dirty="0" smtClean="0">
                <a:solidFill>
                  <a:schemeClr val="tx1"/>
                </a:solidFill>
              </a:rPr>
              <a:t>Kde se používá zavěšení vedení podle obrázku a). Popište jednotlivé části.</a:t>
            </a:r>
          </a:p>
          <a:p>
            <a:pPr marL="342900" indent="-342900">
              <a:buFont typeface="+mj-lt"/>
              <a:buAutoNum type="arabicPeriod"/>
            </a:pPr>
            <a:r>
              <a:rPr lang="cs-CZ" sz="2400" dirty="0" smtClean="0">
                <a:solidFill>
                  <a:schemeClr val="tx1"/>
                </a:solidFill>
              </a:rPr>
              <a:t>Jak se nazývá způsob uchycení vedení podle obrázku b).</a:t>
            </a:r>
            <a:endParaRPr lang="cs-CZ" sz="2400" dirty="0">
              <a:solidFill>
                <a:schemeClr val="tx1"/>
              </a:solidFill>
            </a:endParaRPr>
          </a:p>
        </p:txBody>
      </p:sp>
      <p:grpSp>
        <p:nvGrpSpPr>
          <p:cNvPr id="70" name="Skupina 69"/>
          <p:cNvGrpSpPr/>
          <p:nvPr/>
        </p:nvGrpSpPr>
        <p:grpSpPr>
          <a:xfrm>
            <a:off x="323528" y="1124744"/>
            <a:ext cx="4094163" cy="2997311"/>
            <a:chOff x="323528" y="1124744"/>
            <a:chExt cx="4094163" cy="2997311"/>
          </a:xfrm>
        </p:grpSpPr>
        <p:grpSp>
          <p:nvGrpSpPr>
            <p:cNvPr id="3" name="Group 5"/>
            <p:cNvGrpSpPr>
              <a:grpSpLocks noChangeAspect="1"/>
            </p:cNvGrpSpPr>
            <p:nvPr/>
          </p:nvGrpSpPr>
          <p:grpSpPr bwMode="auto">
            <a:xfrm>
              <a:off x="323528" y="1124744"/>
              <a:ext cx="4094163" cy="1857375"/>
              <a:chOff x="2205" y="4193"/>
              <a:chExt cx="5158" cy="2340"/>
            </a:xfrm>
          </p:grpSpPr>
          <p:sp>
            <p:nvSpPr>
              <p:cNvPr id="2070" name="AutoShape 22"/>
              <p:cNvSpPr>
                <a:spLocks noChangeAspect="1" noChangeArrowheads="1" noTextEdit="1"/>
              </p:cNvSpPr>
              <p:nvPr/>
            </p:nvSpPr>
            <p:spPr bwMode="auto">
              <a:xfrm>
                <a:off x="2205" y="4193"/>
                <a:ext cx="5158" cy="2340"/>
              </a:xfrm>
              <a:prstGeom prst="rect">
                <a:avLst/>
              </a:prstGeom>
              <a:noFill/>
            </p:spPr>
            <p:txBody>
              <a:bodyPr vert="horz" wrap="square" lIns="91440" tIns="45720" rIns="91440" bIns="45720" numCol="1" anchor="t" anchorCtr="0" compatLnSpc="1">
                <a:prstTxWarp prst="textNoShape">
                  <a:avLst/>
                </a:prstTxWarp>
              </a:bodyPr>
              <a:lstStyle/>
              <a:p>
                <a:endParaRPr lang="cs-CZ" dirty="0"/>
              </a:p>
            </p:txBody>
          </p:sp>
          <p:sp>
            <p:nvSpPr>
              <p:cNvPr id="2069" name="Rectangle 21"/>
              <p:cNvSpPr>
                <a:spLocks noChangeArrowheads="1"/>
              </p:cNvSpPr>
              <p:nvPr/>
            </p:nvSpPr>
            <p:spPr bwMode="auto">
              <a:xfrm>
                <a:off x="2659" y="4337"/>
                <a:ext cx="816" cy="1542"/>
              </a:xfrm>
              <a:prstGeom prst="rect">
                <a:avLst/>
              </a:prstGeom>
              <a:solidFill>
                <a:srgbClr val="B2B2B2"/>
              </a:solidFill>
              <a:ln w="9525">
                <a:noFill/>
                <a:miter lim="800000"/>
                <a:headEnd/>
                <a:tailEnd/>
              </a:ln>
            </p:spPr>
            <p:txBody>
              <a:bodyPr vert="horz" wrap="none" lIns="91440" tIns="45720" rIns="91440" bIns="45720" numCol="1" anchor="ctr" anchorCtr="0" compatLnSpc="1">
                <a:prstTxWarp prst="textNoShape">
                  <a:avLst/>
                </a:prstTxWarp>
              </a:bodyPr>
              <a:lstStyle/>
              <a:p>
                <a:endParaRPr lang="cs-CZ"/>
              </a:p>
            </p:txBody>
          </p:sp>
          <p:sp>
            <p:nvSpPr>
              <p:cNvPr id="2068" name="Rectangle 20"/>
              <p:cNvSpPr>
                <a:spLocks noChangeArrowheads="1"/>
              </p:cNvSpPr>
              <p:nvPr/>
            </p:nvSpPr>
            <p:spPr bwMode="auto">
              <a:xfrm>
                <a:off x="2297" y="4609"/>
                <a:ext cx="1542" cy="544"/>
              </a:xfrm>
              <a:prstGeom prst="rect">
                <a:avLst/>
              </a:prstGeom>
              <a:solidFill>
                <a:srgbClr val="CCCCFF"/>
              </a:solidFill>
              <a:ln w="9525">
                <a:solidFill>
                  <a:srgbClr val="000000"/>
                </a:solidFill>
                <a:miter lim="800000"/>
                <a:headEnd/>
                <a:tailEnd/>
              </a:ln>
            </p:spPr>
            <p:txBody>
              <a:bodyPr vert="horz" wrap="none" lIns="91440" tIns="45720" rIns="91440" bIns="45720" numCol="1" anchor="ctr" anchorCtr="0" compatLnSpc="1">
                <a:prstTxWarp prst="textNoShape">
                  <a:avLst/>
                </a:prstTxWarp>
              </a:bodyPr>
              <a:lstStyle/>
              <a:p>
                <a:endParaRPr lang="cs-CZ"/>
              </a:p>
            </p:txBody>
          </p:sp>
          <p:sp>
            <p:nvSpPr>
              <p:cNvPr id="2067" name="Line 19"/>
              <p:cNvSpPr>
                <a:spLocks noChangeShapeType="1"/>
              </p:cNvSpPr>
              <p:nvPr/>
            </p:nvSpPr>
            <p:spPr bwMode="auto">
              <a:xfrm>
                <a:off x="3567" y="4699"/>
                <a:ext cx="0" cy="364"/>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cs-CZ"/>
              </a:p>
            </p:txBody>
          </p:sp>
          <p:sp>
            <p:nvSpPr>
              <p:cNvPr id="2066" name="Line 18"/>
              <p:cNvSpPr>
                <a:spLocks noChangeShapeType="1"/>
              </p:cNvSpPr>
              <p:nvPr/>
            </p:nvSpPr>
            <p:spPr bwMode="auto">
              <a:xfrm>
                <a:off x="2569" y="4699"/>
                <a:ext cx="0" cy="364"/>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cs-CZ"/>
              </a:p>
            </p:txBody>
          </p:sp>
          <p:sp>
            <p:nvSpPr>
              <p:cNvPr id="2065" name="Oval 17"/>
              <p:cNvSpPr>
                <a:spLocks noChangeArrowheads="1"/>
              </p:cNvSpPr>
              <p:nvPr/>
            </p:nvSpPr>
            <p:spPr bwMode="auto">
              <a:xfrm>
                <a:off x="3567" y="4791"/>
                <a:ext cx="183" cy="180"/>
              </a:xfrm>
              <a:prstGeom prst="ellipse">
                <a:avLst/>
              </a:prstGeom>
              <a:solidFill>
                <a:srgbClr val="FFFFFF"/>
              </a:solidFill>
              <a:ln w="9525">
                <a:solidFill>
                  <a:srgbClr val="000000"/>
                </a:solidFill>
                <a:round/>
                <a:headEnd/>
                <a:tailEnd/>
              </a:ln>
            </p:spPr>
            <p:txBody>
              <a:bodyPr vert="horz" wrap="none" lIns="91440" tIns="45720" rIns="91440" bIns="45720" numCol="1" anchor="ctr" anchorCtr="0" compatLnSpc="1">
                <a:prstTxWarp prst="textNoShape">
                  <a:avLst/>
                </a:prstTxWarp>
              </a:bodyPr>
              <a:lstStyle/>
              <a:p>
                <a:endParaRPr lang="cs-CZ"/>
              </a:p>
            </p:txBody>
          </p:sp>
          <p:sp>
            <p:nvSpPr>
              <p:cNvPr id="2064" name="Freeform 16"/>
              <p:cNvSpPr>
                <a:spLocks/>
              </p:cNvSpPr>
              <p:nvPr/>
            </p:nvSpPr>
            <p:spPr bwMode="auto">
              <a:xfrm>
                <a:off x="3537" y="4881"/>
                <a:ext cx="241" cy="666"/>
              </a:xfrm>
              <a:custGeom>
                <a:avLst/>
                <a:gdLst/>
                <a:ahLst/>
                <a:cxnLst>
                  <a:cxn ang="0">
                    <a:pos x="60" y="0"/>
                  </a:cxn>
                  <a:cxn ang="0">
                    <a:pos x="60" y="181"/>
                  </a:cxn>
                  <a:cxn ang="0">
                    <a:pos x="15" y="227"/>
                  </a:cxn>
                  <a:cxn ang="0">
                    <a:pos x="15" y="318"/>
                  </a:cxn>
                  <a:cxn ang="0">
                    <a:pos x="105" y="318"/>
                  </a:cxn>
                  <a:cxn ang="0">
                    <a:pos x="105" y="272"/>
                  </a:cxn>
                </a:cxnLst>
                <a:rect l="0" t="0" r="r" b="b"/>
                <a:pathLst>
                  <a:path w="120" h="333">
                    <a:moveTo>
                      <a:pt x="60" y="0"/>
                    </a:moveTo>
                    <a:cubicBezTo>
                      <a:pt x="63" y="71"/>
                      <a:pt x="67" y="143"/>
                      <a:pt x="60" y="181"/>
                    </a:cubicBezTo>
                    <a:cubicBezTo>
                      <a:pt x="53" y="219"/>
                      <a:pt x="22" y="204"/>
                      <a:pt x="15" y="227"/>
                    </a:cubicBezTo>
                    <a:cubicBezTo>
                      <a:pt x="8" y="250"/>
                      <a:pt x="0" y="303"/>
                      <a:pt x="15" y="318"/>
                    </a:cubicBezTo>
                    <a:cubicBezTo>
                      <a:pt x="30" y="333"/>
                      <a:pt x="90" y="326"/>
                      <a:pt x="105" y="318"/>
                    </a:cubicBezTo>
                    <a:cubicBezTo>
                      <a:pt x="120" y="310"/>
                      <a:pt x="105" y="280"/>
                      <a:pt x="105" y="272"/>
                    </a:cubicBezTo>
                  </a:path>
                </a:pathLst>
              </a:custGeom>
              <a:noFill/>
              <a:ln w="57150">
                <a:solidFill>
                  <a:srgbClr val="808080"/>
                </a:solidFill>
                <a:round/>
                <a:headEnd/>
                <a:tailEnd/>
              </a:ln>
            </p:spPr>
            <p:txBody>
              <a:bodyPr vert="horz" wrap="square" lIns="91440" tIns="45720" rIns="91440" bIns="45720" numCol="1" anchor="t" anchorCtr="0" compatLnSpc="1">
                <a:prstTxWarp prst="textNoShape">
                  <a:avLst/>
                </a:prstTxWarp>
              </a:bodyPr>
              <a:lstStyle/>
              <a:p>
                <a:endParaRPr lang="cs-CZ"/>
              </a:p>
            </p:txBody>
          </p:sp>
          <p:sp>
            <p:nvSpPr>
              <p:cNvPr id="2063" name="Line 15"/>
              <p:cNvSpPr>
                <a:spLocks noChangeShapeType="1"/>
              </p:cNvSpPr>
              <p:nvPr/>
            </p:nvSpPr>
            <p:spPr bwMode="auto">
              <a:xfrm flipV="1">
                <a:off x="2205" y="4791"/>
                <a:ext cx="2722" cy="1360"/>
              </a:xfrm>
              <a:prstGeom prst="line">
                <a:avLst/>
              </a:prstGeom>
              <a:no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cs-CZ"/>
              </a:p>
            </p:txBody>
          </p:sp>
          <p:grpSp>
            <p:nvGrpSpPr>
              <p:cNvPr id="4" name="Group 11"/>
              <p:cNvGrpSpPr>
                <a:grpSpLocks/>
              </p:cNvGrpSpPr>
              <p:nvPr/>
            </p:nvGrpSpPr>
            <p:grpSpPr bwMode="auto">
              <a:xfrm>
                <a:off x="2387" y="4791"/>
                <a:ext cx="2628" cy="1360"/>
                <a:chOff x="295" y="2160"/>
                <a:chExt cx="1314" cy="680"/>
              </a:xfrm>
            </p:grpSpPr>
            <p:sp>
              <p:nvSpPr>
                <p:cNvPr id="2062" name="Line 14"/>
                <p:cNvSpPr>
                  <a:spLocks noChangeShapeType="1"/>
                </p:cNvSpPr>
                <p:nvPr/>
              </p:nvSpPr>
              <p:spPr bwMode="auto">
                <a:xfrm flipV="1">
                  <a:off x="295" y="2614"/>
                  <a:ext cx="498" cy="226"/>
                </a:xfrm>
                <a:prstGeom prst="line">
                  <a:avLst/>
                </a:prstGeom>
                <a:noFill/>
                <a:ln w="76200">
                  <a:solidFill>
                    <a:srgbClr val="000000"/>
                  </a:solidFill>
                  <a:round/>
                  <a:headEnd/>
                  <a:tailEnd/>
                </a:ln>
              </p:spPr>
              <p:txBody>
                <a:bodyPr vert="horz" wrap="square" lIns="91440" tIns="45720" rIns="91440" bIns="45720" numCol="1" anchor="t" anchorCtr="0" compatLnSpc="1">
                  <a:prstTxWarp prst="textNoShape">
                    <a:avLst/>
                  </a:prstTxWarp>
                </a:bodyPr>
                <a:lstStyle/>
                <a:p>
                  <a:endParaRPr lang="cs-CZ"/>
                </a:p>
              </p:txBody>
            </p:sp>
            <p:sp>
              <p:nvSpPr>
                <p:cNvPr id="2061" name="Line 13"/>
                <p:cNvSpPr>
                  <a:spLocks noChangeShapeType="1"/>
                </p:cNvSpPr>
                <p:nvPr/>
              </p:nvSpPr>
              <p:spPr bwMode="auto">
                <a:xfrm flipV="1">
                  <a:off x="1111" y="2160"/>
                  <a:ext cx="498" cy="272"/>
                </a:xfrm>
                <a:prstGeom prst="line">
                  <a:avLst/>
                </a:prstGeom>
                <a:noFill/>
                <a:ln w="76200">
                  <a:solidFill>
                    <a:srgbClr val="000000"/>
                  </a:solidFill>
                  <a:round/>
                  <a:headEnd/>
                  <a:tailEnd/>
                </a:ln>
              </p:spPr>
              <p:txBody>
                <a:bodyPr vert="horz" wrap="square" lIns="91440" tIns="45720" rIns="91440" bIns="45720" numCol="1" anchor="t" anchorCtr="0" compatLnSpc="1">
                  <a:prstTxWarp prst="textNoShape">
                    <a:avLst/>
                  </a:prstTxWarp>
                </a:bodyPr>
                <a:lstStyle/>
                <a:p>
                  <a:endParaRPr lang="cs-CZ"/>
                </a:p>
              </p:txBody>
            </p:sp>
            <p:sp>
              <p:nvSpPr>
                <p:cNvPr id="2060" name="Freeform 12"/>
                <p:cNvSpPr>
                  <a:spLocks/>
                </p:cNvSpPr>
                <p:nvPr/>
              </p:nvSpPr>
              <p:spPr bwMode="auto">
                <a:xfrm>
                  <a:off x="793" y="2432"/>
                  <a:ext cx="318" cy="182"/>
                </a:xfrm>
                <a:custGeom>
                  <a:avLst/>
                  <a:gdLst/>
                  <a:ahLst/>
                  <a:cxnLst>
                    <a:cxn ang="0">
                      <a:pos x="0" y="182"/>
                    </a:cxn>
                    <a:cxn ang="0">
                      <a:pos x="137" y="136"/>
                    </a:cxn>
                    <a:cxn ang="0">
                      <a:pos x="227" y="91"/>
                    </a:cxn>
                    <a:cxn ang="0">
                      <a:pos x="318" y="0"/>
                    </a:cxn>
                  </a:cxnLst>
                  <a:rect l="0" t="0" r="r" b="b"/>
                  <a:pathLst>
                    <a:path w="318" h="182">
                      <a:moveTo>
                        <a:pt x="0" y="182"/>
                      </a:moveTo>
                      <a:cubicBezTo>
                        <a:pt x="49" y="166"/>
                        <a:pt x="99" y="151"/>
                        <a:pt x="137" y="136"/>
                      </a:cubicBezTo>
                      <a:cubicBezTo>
                        <a:pt x="175" y="121"/>
                        <a:pt x="197" y="114"/>
                        <a:pt x="227" y="91"/>
                      </a:cubicBezTo>
                      <a:cubicBezTo>
                        <a:pt x="257" y="68"/>
                        <a:pt x="303" y="15"/>
                        <a:pt x="318" y="0"/>
                      </a:cubicBezTo>
                    </a:path>
                  </a:pathLst>
                </a:custGeom>
                <a:noFill/>
                <a:ln w="76200">
                  <a:solidFill>
                    <a:srgbClr val="000000"/>
                  </a:solidFill>
                  <a:round/>
                  <a:headEnd/>
                  <a:tailEnd/>
                </a:ln>
              </p:spPr>
              <p:txBody>
                <a:bodyPr vert="horz" wrap="square" lIns="91440" tIns="45720" rIns="91440" bIns="45720" numCol="1" anchor="t" anchorCtr="0" compatLnSpc="1">
                  <a:prstTxWarp prst="textNoShape">
                    <a:avLst/>
                  </a:prstTxWarp>
                </a:bodyPr>
                <a:lstStyle/>
                <a:p>
                  <a:endParaRPr lang="cs-CZ"/>
                </a:p>
              </p:txBody>
            </p:sp>
          </p:grpSp>
          <p:sp>
            <p:nvSpPr>
              <p:cNvPr id="5" name="Rectangle 10"/>
              <p:cNvSpPr>
                <a:spLocks noChangeArrowheads="1"/>
              </p:cNvSpPr>
              <p:nvPr/>
            </p:nvSpPr>
            <p:spPr bwMode="auto">
              <a:xfrm rot="3900000">
                <a:off x="2684" y="5838"/>
                <a:ext cx="272" cy="182"/>
              </a:xfrm>
              <a:prstGeom prst="rect">
                <a:avLst/>
              </a:prstGeom>
              <a:solidFill>
                <a:srgbClr val="FFFFFF"/>
              </a:solidFill>
              <a:ln w="9525">
                <a:solidFill>
                  <a:srgbClr val="000000"/>
                </a:solidFill>
                <a:miter lim="800000"/>
                <a:headEnd/>
                <a:tailEnd/>
              </a:ln>
            </p:spPr>
            <p:txBody>
              <a:bodyPr vert="horz" wrap="none" lIns="91440" tIns="45720" rIns="91440" bIns="45720" numCol="1" anchor="ctr" anchorCtr="0" compatLnSpc="1">
                <a:prstTxWarp prst="textNoShape">
                  <a:avLst/>
                </a:prstTxWarp>
              </a:bodyPr>
              <a:lstStyle/>
              <a:p>
                <a:endParaRPr lang="cs-CZ"/>
              </a:p>
            </p:txBody>
          </p:sp>
          <p:sp>
            <p:nvSpPr>
              <p:cNvPr id="6" name="Rectangle 9"/>
              <p:cNvSpPr>
                <a:spLocks noChangeArrowheads="1"/>
              </p:cNvSpPr>
              <p:nvPr/>
            </p:nvSpPr>
            <p:spPr bwMode="auto">
              <a:xfrm rot="3900000">
                <a:off x="4156" y="5108"/>
                <a:ext cx="272" cy="182"/>
              </a:xfrm>
              <a:prstGeom prst="rect">
                <a:avLst/>
              </a:prstGeom>
              <a:solidFill>
                <a:srgbClr val="FFFFFF"/>
              </a:solidFill>
              <a:ln w="9525">
                <a:solidFill>
                  <a:srgbClr val="000000"/>
                </a:solidFill>
                <a:miter lim="800000"/>
                <a:headEnd/>
                <a:tailEnd/>
              </a:ln>
            </p:spPr>
            <p:txBody>
              <a:bodyPr vert="horz" wrap="none" lIns="91440" tIns="45720" rIns="91440" bIns="45720" numCol="1" anchor="ctr" anchorCtr="0" compatLnSpc="1">
                <a:prstTxWarp prst="textNoShape">
                  <a:avLst/>
                </a:prstTxWarp>
              </a:bodyPr>
              <a:lstStyle/>
              <a:p>
                <a:endParaRPr lang="cs-CZ"/>
              </a:p>
            </p:txBody>
          </p:sp>
          <p:sp>
            <p:nvSpPr>
              <p:cNvPr id="7" name="AutoShape 8"/>
              <p:cNvSpPr>
                <a:spLocks/>
              </p:cNvSpPr>
              <p:nvPr/>
            </p:nvSpPr>
            <p:spPr bwMode="auto">
              <a:xfrm>
                <a:off x="5206" y="4193"/>
                <a:ext cx="356" cy="326"/>
              </a:xfrm>
              <a:prstGeom prst="borderCallout1">
                <a:avLst>
                  <a:gd name="adj1" fmla="val 44171"/>
                  <a:gd name="adj2" fmla="val -26968"/>
                  <a:gd name="adj3" fmla="val 155213"/>
                  <a:gd name="adj4" fmla="val -383708"/>
                </a:avLst>
              </a:prstGeom>
              <a:solidFill>
                <a:srgbClr val="00CC99"/>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cs-CZ" sz="1400" b="0" i="0" u="none" strike="noStrike" cap="none" normalizeH="0" baseline="0" smtClean="0">
                    <a:ln>
                      <a:noFill/>
                    </a:ln>
                    <a:solidFill>
                      <a:srgbClr val="000000"/>
                    </a:solidFill>
                    <a:effectLst/>
                    <a:latin typeface="Arial" pitchFamily="34" charset="0"/>
                    <a:ea typeface="Times New Roman" pitchFamily="18" charset="0"/>
                    <a:cs typeface="Arial" pitchFamily="34" charset="0"/>
                  </a:rPr>
                  <a:t>1</a:t>
                </a:r>
                <a:endParaRPr kumimoji="0" lang="cs-CZ" sz="1800" b="0" i="0" u="none" strike="noStrike" cap="none" normalizeH="0" baseline="0" smtClean="0">
                  <a:ln>
                    <a:noFill/>
                  </a:ln>
                  <a:solidFill>
                    <a:schemeClr val="tx1"/>
                  </a:solidFill>
                  <a:effectLst/>
                  <a:latin typeface="Arial" pitchFamily="34" charset="0"/>
                  <a:cs typeface="Arial" pitchFamily="34" charset="0"/>
                </a:endParaRPr>
              </a:p>
            </p:txBody>
          </p:sp>
          <p:sp>
            <p:nvSpPr>
              <p:cNvPr id="8" name="AutoShape 7"/>
              <p:cNvSpPr>
                <a:spLocks/>
              </p:cNvSpPr>
              <p:nvPr/>
            </p:nvSpPr>
            <p:spPr bwMode="auto">
              <a:xfrm>
                <a:off x="5199" y="4609"/>
                <a:ext cx="358" cy="326"/>
              </a:xfrm>
              <a:prstGeom prst="borderCallout1">
                <a:avLst>
                  <a:gd name="adj1" fmla="val 44171"/>
                  <a:gd name="adj2" fmla="val -26815"/>
                  <a:gd name="adj3" fmla="val 144171"/>
                  <a:gd name="adj4" fmla="val -430727"/>
                </a:avLst>
              </a:prstGeom>
              <a:solidFill>
                <a:srgbClr val="00CC99"/>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cs-CZ" sz="1400" b="0" i="0" u="none" strike="noStrike" cap="none" normalizeH="0" baseline="0" smtClean="0">
                    <a:ln>
                      <a:noFill/>
                    </a:ln>
                    <a:solidFill>
                      <a:srgbClr val="000000"/>
                    </a:solidFill>
                    <a:effectLst/>
                    <a:latin typeface="Arial" pitchFamily="34" charset="0"/>
                    <a:ea typeface="Times New Roman" pitchFamily="18" charset="0"/>
                    <a:cs typeface="Arial" pitchFamily="34" charset="0"/>
                  </a:rPr>
                  <a:t>2</a:t>
                </a:r>
                <a:endParaRPr kumimoji="0" lang="cs-CZ" sz="1800" b="0" i="0" u="none" strike="noStrike" cap="none" normalizeH="0" baseline="0" smtClean="0">
                  <a:ln>
                    <a:noFill/>
                  </a:ln>
                  <a:solidFill>
                    <a:schemeClr val="tx1"/>
                  </a:solidFill>
                  <a:effectLst/>
                  <a:latin typeface="Arial" pitchFamily="34" charset="0"/>
                  <a:cs typeface="Arial" pitchFamily="34" charset="0"/>
                </a:endParaRPr>
              </a:p>
            </p:txBody>
          </p:sp>
          <p:sp>
            <p:nvSpPr>
              <p:cNvPr id="2054" name="AutoShape 6"/>
              <p:cNvSpPr>
                <a:spLocks/>
              </p:cNvSpPr>
              <p:nvPr/>
            </p:nvSpPr>
            <p:spPr bwMode="auto">
              <a:xfrm>
                <a:off x="5199" y="5063"/>
                <a:ext cx="358" cy="326"/>
              </a:xfrm>
              <a:prstGeom prst="borderCallout1">
                <a:avLst>
                  <a:gd name="adj1" fmla="val 44171"/>
                  <a:gd name="adj2" fmla="val -26815"/>
                  <a:gd name="adj3" fmla="val 55213"/>
                  <a:gd name="adj4" fmla="val -253630"/>
                </a:avLst>
              </a:prstGeom>
              <a:solidFill>
                <a:srgbClr val="00CC99"/>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cs-CZ" sz="1400" b="0" i="0" u="none" strike="noStrike" cap="none" normalizeH="0" baseline="0" smtClean="0">
                    <a:ln>
                      <a:noFill/>
                    </a:ln>
                    <a:solidFill>
                      <a:srgbClr val="000000"/>
                    </a:solidFill>
                    <a:effectLst/>
                    <a:latin typeface="Arial" pitchFamily="34" charset="0"/>
                    <a:ea typeface="Times New Roman" pitchFamily="18" charset="0"/>
                    <a:cs typeface="Arial" pitchFamily="34" charset="0"/>
                  </a:rPr>
                  <a:t>3</a:t>
                </a:r>
                <a:endParaRPr kumimoji="0" lang="cs-CZ" sz="1800" b="0" i="0" u="none" strike="noStrike" cap="none" normalizeH="0" baseline="0" smtClean="0">
                  <a:ln>
                    <a:noFill/>
                  </a:ln>
                  <a:solidFill>
                    <a:schemeClr val="tx1"/>
                  </a:solidFill>
                  <a:effectLst/>
                  <a:latin typeface="Arial" pitchFamily="34" charset="0"/>
                  <a:cs typeface="Arial" pitchFamily="34" charset="0"/>
                </a:endParaRPr>
              </a:p>
            </p:txBody>
          </p:sp>
        </p:grpSp>
        <p:grpSp>
          <p:nvGrpSpPr>
            <p:cNvPr id="64" name="Skupina 63"/>
            <p:cNvGrpSpPr/>
            <p:nvPr/>
          </p:nvGrpSpPr>
          <p:grpSpPr>
            <a:xfrm>
              <a:off x="1187624" y="2564904"/>
              <a:ext cx="2304256" cy="1512168"/>
              <a:chOff x="323528" y="2636912"/>
              <a:chExt cx="2952328" cy="1800200"/>
            </a:xfrm>
          </p:grpSpPr>
          <p:sp>
            <p:nvSpPr>
              <p:cNvPr id="59" name="Volný tvar 58"/>
              <p:cNvSpPr/>
              <p:nvPr/>
            </p:nvSpPr>
            <p:spPr>
              <a:xfrm>
                <a:off x="395536" y="2636912"/>
                <a:ext cx="2880319" cy="1800200"/>
              </a:xfrm>
              <a:custGeom>
                <a:avLst/>
                <a:gdLst>
                  <a:gd name="connsiteX0" fmla="*/ 0 w 2664296"/>
                  <a:gd name="connsiteY0" fmla="*/ 0 h 1944216"/>
                  <a:gd name="connsiteX1" fmla="*/ 2664296 w 2664296"/>
                  <a:gd name="connsiteY1" fmla="*/ 0 h 1944216"/>
                  <a:gd name="connsiteX2" fmla="*/ 2664296 w 2664296"/>
                  <a:gd name="connsiteY2" fmla="*/ 1944216 h 1944216"/>
                  <a:gd name="connsiteX3" fmla="*/ 0 w 2664296"/>
                  <a:gd name="connsiteY3" fmla="*/ 1944216 h 1944216"/>
                  <a:gd name="connsiteX4" fmla="*/ 0 w 2664296"/>
                  <a:gd name="connsiteY4" fmla="*/ 0 h 1944216"/>
                  <a:gd name="connsiteX0" fmla="*/ 0 w 2664296"/>
                  <a:gd name="connsiteY0" fmla="*/ 0 h 1944216"/>
                  <a:gd name="connsiteX1" fmla="*/ 1798265 w 2664296"/>
                  <a:gd name="connsiteY1" fmla="*/ 2084 h 1944216"/>
                  <a:gd name="connsiteX2" fmla="*/ 2664296 w 2664296"/>
                  <a:gd name="connsiteY2" fmla="*/ 0 h 1944216"/>
                  <a:gd name="connsiteX3" fmla="*/ 2664296 w 2664296"/>
                  <a:gd name="connsiteY3" fmla="*/ 1944216 h 1944216"/>
                  <a:gd name="connsiteX4" fmla="*/ 0 w 2664296"/>
                  <a:gd name="connsiteY4" fmla="*/ 1944216 h 1944216"/>
                  <a:gd name="connsiteX5" fmla="*/ 0 w 2664296"/>
                  <a:gd name="connsiteY5" fmla="*/ 0 h 1944216"/>
                  <a:gd name="connsiteX0" fmla="*/ 0 w 2664296"/>
                  <a:gd name="connsiteY0" fmla="*/ 0 h 1944216"/>
                  <a:gd name="connsiteX1" fmla="*/ 1798265 w 2664296"/>
                  <a:gd name="connsiteY1" fmla="*/ 2084 h 1944216"/>
                  <a:gd name="connsiteX2" fmla="*/ 2664296 w 2664296"/>
                  <a:gd name="connsiteY2" fmla="*/ 648072 h 1944216"/>
                  <a:gd name="connsiteX3" fmla="*/ 2664296 w 2664296"/>
                  <a:gd name="connsiteY3" fmla="*/ 1944216 h 1944216"/>
                  <a:gd name="connsiteX4" fmla="*/ 0 w 2664296"/>
                  <a:gd name="connsiteY4" fmla="*/ 1944216 h 1944216"/>
                  <a:gd name="connsiteX5" fmla="*/ 0 w 2664296"/>
                  <a:gd name="connsiteY5" fmla="*/ 0 h 1944216"/>
                  <a:gd name="connsiteX0" fmla="*/ 0 w 2664296"/>
                  <a:gd name="connsiteY0" fmla="*/ 0 h 1944216"/>
                  <a:gd name="connsiteX1" fmla="*/ 1798265 w 2664296"/>
                  <a:gd name="connsiteY1" fmla="*/ 2084 h 1944216"/>
                  <a:gd name="connsiteX2" fmla="*/ 2664296 w 2664296"/>
                  <a:gd name="connsiteY2" fmla="*/ 648072 h 1944216"/>
                  <a:gd name="connsiteX3" fmla="*/ 2664296 w 2664296"/>
                  <a:gd name="connsiteY3" fmla="*/ 1368152 h 1944216"/>
                  <a:gd name="connsiteX4" fmla="*/ 0 w 2664296"/>
                  <a:gd name="connsiteY4" fmla="*/ 1944216 h 1944216"/>
                  <a:gd name="connsiteX5" fmla="*/ 0 w 2664296"/>
                  <a:gd name="connsiteY5" fmla="*/ 0 h 1944216"/>
                  <a:gd name="connsiteX0" fmla="*/ 0 w 2664296"/>
                  <a:gd name="connsiteY0" fmla="*/ 0 h 1944216"/>
                  <a:gd name="connsiteX1" fmla="*/ 1798265 w 2664296"/>
                  <a:gd name="connsiteY1" fmla="*/ 2084 h 1944216"/>
                  <a:gd name="connsiteX2" fmla="*/ 2664296 w 2664296"/>
                  <a:gd name="connsiteY2" fmla="*/ 648072 h 1944216"/>
                  <a:gd name="connsiteX3" fmla="*/ 2664296 w 2664296"/>
                  <a:gd name="connsiteY3" fmla="*/ 1368152 h 1944216"/>
                  <a:gd name="connsiteX4" fmla="*/ 1907803 w 2664296"/>
                  <a:gd name="connsiteY4" fmla="*/ 1526084 h 1944216"/>
                  <a:gd name="connsiteX5" fmla="*/ 0 w 2664296"/>
                  <a:gd name="connsiteY5" fmla="*/ 1944216 h 1944216"/>
                  <a:gd name="connsiteX6" fmla="*/ 0 w 2664296"/>
                  <a:gd name="connsiteY6" fmla="*/ 0 h 1944216"/>
                  <a:gd name="connsiteX0" fmla="*/ 0 w 2664296"/>
                  <a:gd name="connsiteY0" fmla="*/ 0 h 1944216"/>
                  <a:gd name="connsiteX1" fmla="*/ 1798265 w 2664296"/>
                  <a:gd name="connsiteY1" fmla="*/ 2084 h 1944216"/>
                  <a:gd name="connsiteX2" fmla="*/ 2664296 w 2664296"/>
                  <a:gd name="connsiteY2" fmla="*/ 648072 h 1944216"/>
                  <a:gd name="connsiteX3" fmla="*/ 2664296 w 2664296"/>
                  <a:gd name="connsiteY3" fmla="*/ 1368152 h 1944216"/>
                  <a:gd name="connsiteX4" fmla="*/ 1872208 w 2664296"/>
                  <a:gd name="connsiteY4" fmla="*/ 1944216 h 1944216"/>
                  <a:gd name="connsiteX5" fmla="*/ 0 w 2664296"/>
                  <a:gd name="connsiteY5" fmla="*/ 1944216 h 1944216"/>
                  <a:gd name="connsiteX6" fmla="*/ 0 w 2664296"/>
                  <a:gd name="connsiteY6" fmla="*/ 0 h 1944216"/>
                  <a:gd name="connsiteX0" fmla="*/ 0 w 2664296"/>
                  <a:gd name="connsiteY0" fmla="*/ 0 h 1944216"/>
                  <a:gd name="connsiteX1" fmla="*/ 1798265 w 2664296"/>
                  <a:gd name="connsiteY1" fmla="*/ 2084 h 1944216"/>
                  <a:gd name="connsiteX2" fmla="*/ 2664296 w 2664296"/>
                  <a:gd name="connsiteY2" fmla="*/ 648072 h 1944216"/>
                  <a:gd name="connsiteX3" fmla="*/ 2664296 w 2664296"/>
                  <a:gd name="connsiteY3" fmla="*/ 1152128 h 1944216"/>
                  <a:gd name="connsiteX4" fmla="*/ 1872208 w 2664296"/>
                  <a:gd name="connsiteY4" fmla="*/ 1944216 h 1944216"/>
                  <a:gd name="connsiteX5" fmla="*/ 0 w 2664296"/>
                  <a:gd name="connsiteY5" fmla="*/ 1944216 h 1944216"/>
                  <a:gd name="connsiteX6" fmla="*/ 0 w 2664296"/>
                  <a:gd name="connsiteY6" fmla="*/ 0 h 1944216"/>
                  <a:gd name="connsiteX0" fmla="*/ 0 w 2664296"/>
                  <a:gd name="connsiteY0" fmla="*/ 0 h 1944216"/>
                  <a:gd name="connsiteX1" fmla="*/ 1798265 w 2664296"/>
                  <a:gd name="connsiteY1" fmla="*/ 2084 h 1944216"/>
                  <a:gd name="connsiteX2" fmla="*/ 2664296 w 2664296"/>
                  <a:gd name="connsiteY2" fmla="*/ 720080 h 1944216"/>
                  <a:gd name="connsiteX3" fmla="*/ 2664296 w 2664296"/>
                  <a:gd name="connsiteY3" fmla="*/ 1152128 h 1944216"/>
                  <a:gd name="connsiteX4" fmla="*/ 1872208 w 2664296"/>
                  <a:gd name="connsiteY4" fmla="*/ 1944216 h 1944216"/>
                  <a:gd name="connsiteX5" fmla="*/ 0 w 2664296"/>
                  <a:gd name="connsiteY5" fmla="*/ 1944216 h 1944216"/>
                  <a:gd name="connsiteX6" fmla="*/ 0 w 2664296"/>
                  <a:gd name="connsiteY6" fmla="*/ 0 h 1944216"/>
                  <a:gd name="connsiteX0" fmla="*/ 0 w 2736304"/>
                  <a:gd name="connsiteY0" fmla="*/ 308991 h 1942132"/>
                  <a:gd name="connsiteX1" fmla="*/ 1870273 w 2736304"/>
                  <a:gd name="connsiteY1" fmla="*/ 0 h 1942132"/>
                  <a:gd name="connsiteX2" fmla="*/ 2736304 w 2736304"/>
                  <a:gd name="connsiteY2" fmla="*/ 717996 h 1942132"/>
                  <a:gd name="connsiteX3" fmla="*/ 2736304 w 2736304"/>
                  <a:gd name="connsiteY3" fmla="*/ 1150044 h 1942132"/>
                  <a:gd name="connsiteX4" fmla="*/ 1944216 w 2736304"/>
                  <a:gd name="connsiteY4" fmla="*/ 1942132 h 1942132"/>
                  <a:gd name="connsiteX5" fmla="*/ 72008 w 2736304"/>
                  <a:gd name="connsiteY5" fmla="*/ 1942132 h 1942132"/>
                  <a:gd name="connsiteX6" fmla="*/ 0 w 2736304"/>
                  <a:gd name="connsiteY6" fmla="*/ 308991 h 1942132"/>
                  <a:gd name="connsiteX0" fmla="*/ 0 w 2736304"/>
                  <a:gd name="connsiteY0" fmla="*/ 308991 h 1942132"/>
                  <a:gd name="connsiteX1" fmla="*/ 895353 w 2736304"/>
                  <a:gd name="connsiteY1" fmla="*/ 173479 h 1942132"/>
                  <a:gd name="connsiteX2" fmla="*/ 1870273 w 2736304"/>
                  <a:gd name="connsiteY2" fmla="*/ 0 h 1942132"/>
                  <a:gd name="connsiteX3" fmla="*/ 2736304 w 2736304"/>
                  <a:gd name="connsiteY3" fmla="*/ 717996 h 1942132"/>
                  <a:gd name="connsiteX4" fmla="*/ 2736304 w 2736304"/>
                  <a:gd name="connsiteY4" fmla="*/ 1150044 h 1942132"/>
                  <a:gd name="connsiteX5" fmla="*/ 1944216 w 2736304"/>
                  <a:gd name="connsiteY5" fmla="*/ 1942132 h 1942132"/>
                  <a:gd name="connsiteX6" fmla="*/ 72008 w 2736304"/>
                  <a:gd name="connsiteY6" fmla="*/ 1942132 h 1942132"/>
                  <a:gd name="connsiteX7" fmla="*/ 0 w 2736304"/>
                  <a:gd name="connsiteY7" fmla="*/ 308991 h 1942132"/>
                  <a:gd name="connsiteX0" fmla="*/ 0 w 2736304"/>
                  <a:gd name="connsiteY0" fmla="*/ 311075 h 1944216"/>
                  <a:gd name="connsiteX1" fmla="*/ 720080 w 2736304"/>
                  <a:gd name="connsiteY1" fmla="*/ 0 h 1944216"/>
                  <a:gd name="connsiteX2" fmla="*/ 1870273 w 2736304"/>
                  <a:gd name="connsiteY2" fmla="*/ 2084 h 1944216"/>
                  <a:gd name="connsiteX3" fmla="*/ 2736304 w 2736304"/>
                  <a:gd name="connsiteY3" fmla="*/ 720080 h 1944216"/>
                  <a:gd name="connsiteX4" fmla="*/ 2736304 w 2736304"/>
                  <a:gd name="connsiteY4" fmla="*/ 1152128 h 1944216"/>
                  <a:gd name="connsiteX5" fmla="*/ 1944216 w 2736304"/>
                  <a:gd name="connsiteY5" fmla="*/ 1944216 h 1944216"/>
                  <a:gd name="connsiteX6" fmla="*/ 72008 w 2736304"/>
                  <a:gd name="connsiteY6" fmla="*/ 1944216 h 1944216"/>
                  <a:gd name="connsiteX7" fmla="*/ 0 w 2736304"/>
                  <a:gd name="connsiteY7" fmla="*/ 311075 h 1944216"/>
                  <a:gd name="connsiteX0" fmla="*/ 0 w 2664296"/>
                  <a:gd name="connsiteY0" fmla="*/ 311075 h 1944216"/>
                  <a:gd name="connsiteX1" fmla="*/ 648072 w 2664296"/>
                  <a:gd name="connsiteY1" fmla="*/ 0 h 1944216"/>
                  <a:gd name="connsiteX2" fmla="*/ 1798265 w 2664296"/>
                  <a:gd name="connsiteY2" fmla="*/ 2084 h 1944216"/>
                  <a:gd name="connsiteX3" fmla="*/ 2664296 w 2664296"/>
                  <a:gd name="connsiteY3" fmla="*/ 720080 h 1944216"/>
                  <a:gd name="connsiteX4" fmla="*/ 2664296 w 2664296"/>
                  <a:gd name="connsiteY4" fmla="*/ 1152128 h 1944216"/>
                  <a:gd name="connsiteX5" fmla="*/ 1872208 w 2664296"/>
                  <a:gd name="connsiteY5" fmla="*/ 1944216 h 1944216"/>
                  <a:gd name="connsiteX6" fmla="*/ 0 w 2664296"/>
                  <a:gd name="connsiteY6" fmla="*/ 1944216 h 1944216"/>
                  <a:gd name="connsiteX7" fmla="*/ 0 w 2664296"/>
                  <a:gd name="connsiteY7" fmla="*/ 311075 h 1944216"/>
                  <a:gd name="connsiteX0" fmla="*/ 6649 w 2670945"/>
                  <a:gd name="connsiteY0" fmla="*/ 311075 h 1944216"/>
                  <a:gd name="connsiteX1" fmla="*/ 654721 w 2670945"/>
                  <a:gd name="connsiteY1" fmla="*/ 0 h 1944216"/>
                  <a:gd name="connsiteX2" fmla="*/ 1804914 w 2670945"/>
                  <a:gd name="connsiteY2" fmla="*/ 2084 h 1944216"/>
                  <a:gd name="connsiteX3" fmla="*/ 2670945 w 2670945"/>
                  <a:gd name="connsiteY3" fmla="*/ 720080 h 1944216"/>
                  <a:gd name="connsiteX4" fmla="*/ 2670945 w 2670945"/>
                  <a:gd name="connsiteY4" fmla="*/ 1152128 h 1944216"/>
                  <a:gd name="connsiteX5" fmla="*/ 1878857 w 2670945"/>
                  <a:gd name="connsiteY5" fmla="*/ 1944216 h 1944216"/>
                  <a:gd name="connsiteX6" fmla="*/ 6649 w 2670945"/>
                  <a:gd name="connsiteY6" fmla="*/ 1944216 h 1944216"/>
                  <a:gd name="connsiteX7" fmla="*/ 0 w 2670945"/>
                  <a:gd name="connsiteY7" fmla="*/ 1011185 h 1944216"/>
                  <a:gd name="connsiteX8" fmla="*/ 6649 w 2670945"/>
                  <a:gd name="connsiteY8" fmla="*/ 311075 h 1944216"/>
                  <a:gd name="connsiteX0" fmla="*/ 216023 w 2880319"/>
                  <a:gd name="connsiteY0" fmla="*/ 311075 h 1944216"/>
                  <a:gd name="connsiteX1" fmla="*/ 864095 w 2880319"/>
                  <a:gd name="connsiteY1" fmla="*/ 0 h 1944216"/>
                  <a:gd name="connsiteX2" fmla="*/ 2014288 w 2880319"/>
                  <a:gd name="connsiteY2" fmla="*/ 2084 h 1944216"/>
                  <a:gd name="connsiteX3" fmla="*/ 2880319 w 2880319"/>
                  <a:gd name="connsiteY3" fmla="*/ 720080 h 1944216"/>
                  <a:gd name="connsiteX4" fmla="*/ 2880319 w 2880319"/>
                  <a:gd name="connsiteY4" fmla="*/ 1152128 h 1944216"/>
                  <a:gd name="connsiteX5" fmla="*/ 2088231 w 2880319"/>
                  <a:gd name="connsiteY5" fmla="*/ 1944216 h 1944216"/>
                  <a:gd name="connsiteX6" fmla="*/ 216023 w 2880319"/>
                  <a:gd name="connsiteY6" fmla="*/ 1944216 h 1944216"/>
                  <a:gd name="connsiteX7" fmla="*/ 0 w 2880319"/>
                  <a:gd name="connsiteY7" fmla="*/ 855455 h 1944216"/>
                  <a:gd name="connsiteX8" fmla="*/ 216023 w 2880319"/>
                  <a:gd name="connsiteY8" fmla="*/ 311075 h 1944216"/>
                  <a:gd name="connsiteX0" fmla="*/ 216023 w 2880319"/>
                  <a:gd name="connsiteY0" fmla="*/ 311075 h 1944216"/>
                  <a:gd name="connsiteX1" fmla="*/ 864095 w 2880319"/>
                  <a:gd name="connsiteY1" fmla="*/ 0 h 1944216"/>
                  <a:gd name="connsiteX2" fmla="*/ 2014288 w 2880319"/>
                  <a:gd name="connsiteY2" fmla="*/ 2084 h 1944216"/>
                  <a:gd name="connsiteX3" fmla="*/ 2880319 w 2880319"/>
                  <a:gd name="connsiteY3" fmla="*/ 720080 h 1944216"/>
                  <a:gd name="connsiteX4" fmla="*/ 2880319 w 2880319"/>
                  <a:gd name="connsiteY4" fmla="*/ 1152128 h 1944216"/>
                  <a:gd name="connsiteX5" fmla="*/ 2088231 w 2880319"/>
                  <a:gd name="connsiteY5" fmla="*/ 1944216 h 1944216"/>
                  <a:gd name="connsiteX6" fmla="*/ 701744 w 2880319"/>
                  <a:gd name="connsiteY6" fmla="*/ 1922770 h 1944216"/>
                  <a:gd name="connsiteX7" fmla="*/ 216023 w 2880319"/>
                  <a:gd name="connsiteY7" fmla="*/ 1944216 h 1944216"/>
                  <a:gd name="connsiteX8" fmla="*/ 0 w 2880319"/>
                  <a:gd name="connsiteY8" fmla="*/ 855455 h 1944216"/>
                  <a:gd name="connsiteX9" fmla="*/ 216023 w 2880319"/>
                  <a:gd name="connsiteY9" fmla="*/ 311075 h 1944216"/>
                  <a:gd name="connsiteX0" fmla="*/ 216023 w 2880319"/>
                  <a:gd name="connsiteY0" fmla="*/ 311075 h 1944216"/>
                  <a:gd name="connsiteX1" fmla="*/ 864095 w 2880319"/>
                  <a:gd name="connsiteY1" fmla="*/ 0 h 1944216"/>
                  <a:gd name="connsiteX2" fmla="*/ 2014288 w 2880319"/>
                  <a:gd name="connsiteY2" fmla="*/ 2084 h 1944216"/>
                  <a:gd name="connsiteX3" fmla="*/ 2880319 w 2880319"/>
                  <a:gd name="connsiteY3" fmla="*/ 720080 h 1944216"/>
                  <a:gd name="connsiteX4" fmla="*/ 2880319 w 2880319"/>
                  <a:gd name="connsiteY4" fmla="*/ 1152128 h 1944216"/>
                  <a:gd name="connsiteX5" fmla="*/ 2088231 w 2880319"/>
                  <a:gd name="connsiteY5" fmla="*/ 1944216 h 1944216"/>
                  <a:gd name="connsiteX6" fmla="*/ 864096 w 2880319"/>
                  <a:gd name="connsiteY6" fmla="*/ 1944216 h 1944216"/>
                  <a:gd name="connsiteX7" fmla="*/ 216023 w 2880319"/>
                  <a:gd name="connsiteY7" fmla="*/ 1944216 h 1944216"/>
                  <a:gd name="connsiteX8" fmla="*/ 0 w 2880319"/>
                  <a:gd name="connsiteY8" fmla="*/ 855455 h 1944216"/>
                  <a:gd name="connsiteX9" fmla="*/ 216023 w 2880319"/>
                  <a:gd name="connsiteY9" fmla="*/ 311075 h 1944216"/>
                  <a:gd name="connsiteX0" fmla="*/ 216023 w 2880319"/>
                  <a:gd name="connsiteY0" fmla="*/ 311075 h 1944216"/>
                  <a:gd name="connsiteX1" fmla="*/ 864095 w 2880319"/>
                  <a:gd name="connsiteY1" fmla="*/ 0 h 1944216"/>
                  <a:gd name="connsiteX2" fmla="*/ 2014288 w 2880319"/>
                  <a:gd name="connsiteY2" fmla="*/ 2084 h 1944216"/>
                  <a:gd name="connsiteX3" fmla="*/ 2880319 w 2880319"/>
                  <a:gd name="connsiteY3" fmla="*/ 720080 h 1944216"/>
                  <a:gd name="connsiteX4" fmla="*/ 2880319 w 2880319"/>
                  <a:gd name="connsiteY4" fmla="*/ 1152128 h 1944216"/>
                  <a:gd name="connsiteX5" fmla="*/ 2088231 w 2880319"/>
                  <a:gd name="connsiteY5" fmla="*/ 1944216 h 1944216"/>
                  <a:gd name="connsiteX6" fmla="*/ 864096 w 2880319"/>
                  <a:gd name="connsiteY6" fmla="*/ 1944216 h 1944216"/>
                  <a:gd name="connsiteX7" fmla="*/ 432048 w 2880319"/>
                  <a:gd name="connsiteY7" fmla="*/ 1555373 h 1944216"/>
                  <a:gd name="connsiteX8" fmla="*/ 0 w 2880319"/>
                  <a:gd name="connsiteY8" fmla="*/ 855455 h 1944216"/>
                  <a:gd name="connsiteX9" fmla="*/ 216023 w 2880319"/>
                  <a:gd name="connsiteY9" fmla="*/ 311075 h 1944216"/>
                  <a:gd name="connsiteX0" fmla="*/ 216023 w 2880319"/>
                  <a:gd name="connsiteY0" fmla="*/ 311075 h 1944216"/>
                  <a:gd name="connsiteX1" fmla="*/ 864095 w 2880319"/>
                  <a:gd name="connsiteY1" fmla="*/ 0 h 1944216"/>
                  <a:gd name="connsiteX2" fmla="*/ 2014288 w 2880319"/>
                  <a:gd name="connsiteY2" fmla="*/ 2084 h 1944216"/>
                  <a:gd name="connsiteX3" fmla="*/ 2880319 w 2880319"/>
                  <a:gd name="connsiteY3" fmla="*/ 720080 h 1944216"/>
                  <a:gd name="connsiteX4" fmla="*/ 2880319 w 2880319"/>
                  <a:gd name="connsiteY4" fmla="*/ 1152128 h 1944216"/>
                  <a:gd name="connsiteX5" fmla="*/ 2088231 w 2880319"/>
                  <a:gd name="connsiteY5" fmla="*/ 1944216 h 1944216"/>
                  <a:gd name="connsiteX6" fmla="*/ 864096 w 2880319"/>
                  <a:gd name="connsiteY6" fmla="*/ 1944216 h 1944216"/>
                  <a:gd name="connsiteX7" fmla="*/ 432048 w 2880319"/>
                  <a:gd name="connsiteY7" fmla="*/ 1555373 h 1944216"/>
                  <a:gd name="connsiteX8" fmla="*/ 0 w 2880319"/>
                  <a:gd name="connsiteY8" fmla="*/ 855455 h 1944216"/>
                  <a:gd name="connsiteX9" fmla="*/ 216023 w 2880319"/>
                  <a:gd name="connsiteY9" fmla="*/ 311075 h 1944216"/>
                  <a:gd name="connsiteX0" fmla="*/ 216023 w 2880319"/>
                  <a:gd name="connsiteY0" fmla="*/ 311075 h 1944216"/>
                  <a:gd name="connsiteX1" fmla="*/ 864095 w 2880319"/>
                  <a:gd name="connsiteY1" fmla="*/ 0 h 1944216"/>
                  <a:gd name="connsiteX2" fmla="*/ 2014288 w 2880319"/>
                  <a:gd name="connsiteY2" fmla="*/ 2084 h 1944216"/>
                  <a:gd name="connsiteX3" fmla="*/ 2880319 w 2880319"/>
                  <a:gd name="connsiteY3" fmla="*/ 720080 h 1944216"/>
                  <a:gd name="connsiteX4" fmla="*/ 2880319 w 2880319"/>
                  <a:gd name="connsiteY4" fmla="*/ 1152128 h 1944216"/>
                  <a:gd name="connsiteX5" fmla="*/ 2088231 w 2880319"/>
                  <a:gd name="connsiteY5" fmla="*/ 1944216 h 1944216"/>
                  <a:gd name="connsiteX6" fmla="*/ 1152128 w 2880319"/>
                  <a:gd name="connsiteY6" fmla="*/ 1944216 h 1944216"/>
                  <a:gd name="connsiteX7" fmla="*/ 432048 w 2880319"/>
                  <a:gd name="connsiteY7" fmla="*/ 1555373 h 1944216"/>
                  <a:gd name="connsiteX8" fmla="*/ 0 w 2880319"/>
                  <a:gd name="connsiteY8" fmla="*/ 855455 h 1944216"/>
                  <a:gd name="connsiteX9" fmla="*/ 216023 w 2880319"/>
                  <a:gd name="connsiteY9" fmla="*/ 311075 h 1944216"/>
                  <a:gd name="connsiteX0" fmla="*/ 216023 w 2880319"/>
                  <a:gd name="connsiteY0" fmla="*/ 311075 h 1944216"/>
                  <a:gd name="connsiteX1" fmla="*/ 1152128 w 2880319"/>
                  <a:gd name="connsiteY1" fmla="*/ 0 h 1944216"/>
                  <a:gd name="connsiteX2" fmla="*/ 2014288 w 2880319"/>
                  <a:gd name="connsiteY2" fmla="*/ 2084 h 1944216"/>
                  <a:gd name="connsiteX3" fmla="*/ 2880319 w 2880319"/>
                  <a:gd name="connsiteY3" fmla="*/ 720080 h 1944216"/>
                  <a:gd name="connsiteX4" fmla="*/ 2880319 w 2880319"/>
                  <a:gd name="connsiteY4" fmla="*/ 1152128 h 1944216"/>
                  <a:gd name="connsiteX5" fmla="*/ 2088231 w 2880319"/>
                  <a:gd name="connsiteY5" fmla="*/ 1944216 h 1944216"/>
                  <a:gd name="connsiteX6" fmla="*/ 1152128 w 2880319"/>
                  <a:gd name="connsiteY6" fmla="*/ 1944216 h 1944216"/>
                  <a:gd name="connsiteX7" fmla="*/ 432048 w 2880319"/>
                  <a:gd name="connsiteY7" fmla="*/ 1555373 h 1944216"/>
                  <a:gd name="connsiteX8" fmla="*/ 0 w 2880319"/>
                  <a:gd name="connsiteY8" fmla="*/ 855455 h 1944216"/>
                  <a:gd name="connsiteX9" fmla="*/ 216023 w 2880319"/>
                  <a:gd name="connsiteY9" fmla="*/ 311075 h 1944216"/>
                  <a:gd name="connsiteX0" fmla="*/ 297033 w 2880319"/>
                  <a:gd name="connsiteY0" fmla="*/ 370327 h 1944216"/>
                  <a:gd name="connsiteX1" fmla="*/ 1152128 w 2880319"/>
                  <a:gd name="connsiteY1" fmla="*/ 0 h 1944216"/>
                  <a:gd name="connsiteX2" fmla="*/ 2014288 w 2880319"/>
                  <a:gd name="connsiteY2" fmla="*/ 2084 h 1944216"/>
                  <a:gd name="connsiteX3" fmla="*/ 2880319 w 2880319"/>
                  <a:gd name="connsiteY3" fmla="*/ 720080 h 1944216"/>
                  <a:gd name="connsiteX4" fmla="*/ 2880319 w 2880319"/>
                  <a:gd name="connsiteY4" fmla="*/ 1152128 h 1944216"/>
                  <a:gd name="connsiteX5" fmla="*/ 2088231 w 2880319"/>
                  <a:gd name="connsiteY5" fmla="*/ 1944216 h 1944216"/>
                  <a:gd name="connsiteX6" fmla="*/ 1152128 w 2880319"/>
                  <a:gd name="connsiteY6" fmla="*/ 1944216 h 1944216"/>
                  <a:gd name="connsiteX7" fmla="*/ 432048 w 2880319"/>
                  <a:gd name="connsiteY7" fmla="*/ 1555373 h 1944216"/>
                  <a:gd name="connsiteX8" fmla="*/ 0 w 2880319"/>
                  <a:gd name="connsiteY8" fmla="*/ 855455 h 1944216"/>
                  <a:gd name="connsiteX9" fmla="*/ 297033 w 2880319"/>
                  <a:gd name="connsiteY9" fmla="*/ 370327 h 1944216"/>
                  <a:gd name="connsiteX0" fmla="*/ 297033 w 2880319"/>
                  <a:gd name="connsiteY0" fmla="*/ 370327 h 1944216"/>
                  <a:gd name="connsiteX1" fmla="*/ 1152128 w 2880319"/>
                  <a:gd name="connsiteY1" fmla="*/ 0 h 1944216"/>
                  <a:gd name="connsiteX2" fmla="*/ 2014288 w 2880319"/>
                  <a:gd name="connsiteY2" fmla="*/ 2084 h 1944216"/>
                  <a:gd name="connsiteX3" fmla="*/ 2880319 w 2880319"/>
                  <a:gd name="connsiteY3" fmla="*/ 720080 h 1944216"/>
                  <a:gd name="connsiteX4" fmla="*/ 2880319 w 2880319"/>
                  <a:gd name="connsiteY4" fmla="*/ 1152128 h 1944216"/>
                  <a:gd name="connsiteX5" fmla="*/ 2088231 w 2880319"/>
                  <a:gd name="connsiteY5" fmla="*/ 1944216 h 1944216"/>
                  <a:gd name="connsiteX6" fmla="*/ 1152128 w 2880319"/>
                  <a:gd name="connsiteY6" fmla="*/ 1944216 h 1944216"/>
                  <a:gd name="connsiteX7" fmla="*/ 432048 w 2880319"/>
                  <a:gd name="connsiteY7" fmla="*/ 1555373 h 1944216"/>
                  <a:gd name="connsiteX8" fmla="*/ 0 w 2880319"/>
                  <a:gd name="connsiteY8" fmla="*/ 855455 h 1944216"/>
                  <a:gd name="connsiteX9" fmla="*/ 297033 w 2880319"/>
                  <a:gd name="connsiteY9" fmla="*/ 370327 h 1944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880319" h="1944216">
                    <a:moveTo>
                      <a:pt x="297033" y="370327"/>
                    </a:moveTo>
                    <a:lnTo>
                      <a:pt x="1152128" y="0"/>
                    </a:lnTo>
                    <a:lnTo>
                      <a:pt x="2014288" y="2084"/>
                    </a:lnTo>
                    <a:lnTo>
                      <a:pt x="2880319" y="720080"/>
                    </a:lnTo>
                    <a:lnTo>
                      <a:pt x="2880319" y="1152128"/>
                    </a:lnTo>
                    <a:lnTo>
                      <a:pt x="2088231" y="1944216"/>
                    </a:lnTo>
                    <a:lnTo>
                      <a:pt x="1152128" y="1944216"/>
                    </a:lnTo>
                    <a:lnTo>
                      <a:pt x="432048" y="1555373"/>
                    </a:lnTo>
                    <a:cubicBezTo>
                      <a:pt x="52414" y="1345497"/>
                      <a:pt x="2216" y="1166465"/>
                      <a:pt x="0" y="855455"/>
                    </a:cubicBezTo>
                    <a:cubicBezTo>
                      <a:pt x="2216" y="622085"/>
                      <a:pt x="131409" y="517783"/>
                      <a:pt x="297033" y="370327"/>
                    </a:cubicBezTo>
                    <a:close/>
                  </a:path>
                </a:pathLst>
              </a:custGeom>
              <a:solidFill>
                <a:schemeClr val="bg2">
                  <a:lumMod val="90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8" name="Prstenec 57"/>
              <p:cNvSpPr/>
              <p:nvPr/>
            </p:nvSpPr>
            <p:spPr>
              <a:xfrm>
                <a:off x="2195736" y="2996952"/>
                <a:ext cx="1080120" cy="1008112"/>
              </a:xfrm>
              <a:prstGeom prst="donut">
                <a:avLst>
                  <a:gd name="adj" fmla="val 1095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
            <p:nvSpPr>
              <p:cNvPr id="63" name="Volný tvar 62"/>
              <p:cNvSpPr/>
              <p:nvPr/>
            </p:nvSpPr>
            <p:spPr>
              <a:xfrm>
                <a:off x="395536" y="2965122"/>
                <a:ext cx="1944216" cy="1129508"/>
              </a:xfrm>
              <a:custGeom>
                <a:avLst/>
                <a:gdLst>
                  <a:gd name="connsiteX0" fmla="*/ 0 w 720080"/>
                  <a:gd name="connsiteY0" fmla="*/ 120016 h 1008112"/>
                  <a:gd name="connsiteX1" fmla="*/ 35152 w 720080"/>
                  <a:gd name="connsiteY1" fmla="*/ 35152 h 1008112"/>
                  <a:gd name="connsiteX2" fmla="*/ 120016 w 720080"/>
                  <a:gd name="connsiteY2" fmla="*/ 0 h 1008112"/>
                  <a:gd name="connsiteX3" fmla="*/ 600064 w 720080"/>
                  <a:gd name="connsiteY3" fmla="*/ 0 h 1008112"/>
                  <a:gd name="connsiteX4" fmla="*/ 684928 w 720080"/>
                  <a:gd name="connsiteY4" fmla="*/ 35152 h 1008112"/>
                  <a:gd name="connsiteX5" fmla="*/ 720080 w 720080"/>
                  <a:gd name="connsiteY5" fmla="*/ 120016 h 1008112"/>
                  <a:gd name="connsiteX6" fmla="*/ 720080 w 720080"/>
                  <a:gd name="connsiteY6" fmla="*/ 888096 h 1008112"/>
                  <a:gd name="connsiteX7" fmla="*/ 684928 w 720080"/>
                  <a:gd name="connsiteY7" fmla="*/ 972960 h 1008112"/>
                  <a:gd name="connsiteX8" fmla="*/ 600064 w 720080"/>
                  <a:gd name="connsiteY8" fmla="*/ 1008112 h 1008112"/>
                  <a:gd name="connsiteX9" fmla="*/ 120016 w 720080"/>
                  <a:gd name="connsiteY9" fmla="*/ 1008112 h 1008112"/>
                  <a:gd name="connsiteX10" fmla="*/ 35152 w 720080"/>
                  <a:gd name="connsiteY10" fmla="*/ 972960 h 1008112"/>
                  <a:gd name="connsiteX11" fmla="*/ 0 w 720080"/>
                  <a:gd name="connsiteY11" fmla="*/ 888096 h 1008112"/>
                  <a:gd name="connsiteX12" fmla="*/ 0 w 720080"/>
                  <a:gd name="connsiteY12" fmla="*/ 120016 h 1008112"/>
                  <a:gd name="connsiteX0" fmla="*/ 0 w 720080"/>
                  <a:gd name="connsiteY0" fmla="*/ 120016 h 1008112"/>
                  <a:gd name="connsiteX1" fmla="*/ 35152 w 720080"/>
                  <a:gd name="connsiteY1" fmla="*/ 35152 h 1008112"/>
                  <a:gd name="connsiteX2" fmla="*/ 120016 w 720080"/>
                  <a:gd name="connsiteY2" fmla="*/ 0 h 1008112"/>
                  <a:gd name="connsiteX3" fmla="*/ 600064 w 720080"/>
                  <a:gd name="connsiteY3" fmla="*/ 0 h 1008112"/>
                  <a:gd name="connsiteX4" fmla="*/ 720080 w 720080"/>
                  <a:gd name="connsiteY4" fmla="*/ 72008 h 1008112"/>
                  <a:gd name="connsiteX5" fmla="*/ 720080 w 720080"/>
                  <a:gd name="connsiteY5" fmla="*/ 120016 h 1008112"/>
                  <a:gd name="connsiteX6" fmla="*/ 720080 w 720080"/>
                  <a:gd name="connsiteY6" fmla="*/ 888096 h 1008112"/>
                  <a:gd name="connsiteX7" fmla="*/ 684928 w 720080"/>
                  <a:gd name="connsiteY7" fmla="*/ 972960 h 1008112"/>
                  <a:gd name="connsiteX8" fmla="*/ 600064 w 720080"/>
                  <a:gd name="connsiteY8" fmla="*/ 1008112 h 1008112"/>
                  <a:gd name="connsiteX9" fmla="*/ 120016 w 720080"/>
                  <a:gd name="connsiteY9" fmla="*/ 1008112 h 1008112"/>
                  <a:gd name="connsiteX10" fmla="*/ 35152 w 720080"/>
                  <a:gd name="connsiteY10" fmla="*/ 972960 h 1008112"/>
                  <a:gd name="connsiteX11" fmla="*/ 0 w 720080"/>
                  <a:gd name="connsiteY11" fmla="*/ 888096 h 1008112"/>
                  <a:gd name="connsiteX12" fmla="*/ 0 w 720080"/>
                  <a:gd name="connsiteY12" fmla="*/ 120016 h 1008112"/>
                  <a:gd name="connsiteX0" fmla="*/ 0 w 864096"/>
                  <a:gd name="connsiteY0" fmla="*/ 120016 h 1008112"/>
                  <a:gd name="connsiteX1" fmla="*/ 35152 w 864096"/>
                  <a:gd name="connsiteY1" fmla="*/ 35152 h 1008112"/>
                  <a:gd name="connsiteX2" fmla="*/ 120016 w 864096"/>
                  <a:gd name="connsiteY2" fmla="*/ 0 h 1008112"/>
                  <a:gd name="connsiteX3" fmla="*/ 600064 w 864096"/>
                  <a:gd name="connsiteY3" fmla="*/ 0 h 1008112"/>
                  <a:gd name="connsiteX4" fmla="*/ 720080 w 864096"/>
                  <a:gd name="connsiteY4" fmla="*/ 72008 h 1008112"/>
                  <a:gd name="connsiteX5" fmla="*/ 864096 w 864096"/>
                  <a:gd name="connsiteY5" fmla="*/ 144016 h 1008112"/>
                  <a:gd name="connsiteX6" fmla="*/ 720080 w 864096"/>
                  <a:gd name="connsiteY6" fmla="*/ 888096 h 1008112"/>
                  <a:gd name="connsiteX7" fmla="*/ 684928 w 864096"/>
                  <a:gd name="connsiteY7" fmla="*/ 972960 h 1008112"/>
                  <a:gd name="connsiteX8" fmla="*/ 600064 w 864096"/>
                  <a:gd name="connsiteY8" fmla="*/ 1008112 h 1008112"/>
                  <a:gd name="connsiteX9" fmla="*/ 120016 w 864096"/>
                  <a:gd name="connsiteY9" fmla="*/ 1008112 h 1008112"/>
                  <a:gd name="connsiteX10" fmla="*/ 35152 w 864096"/>
                  <a:gd name="connsiteY10" fmla="*/ 972960 h 1008112"/>
                  <a:gd name="connsiteX11" fmla="*/ 0 w 864096"/>
                  <a:gd name="connsiteY11" fmla="*/ 888096 h 1008112"/>
                  <a:gd name="connsiteX12" fmla="*/ 0 w 864096"/>
                  <a:gd name="connsiteY12" fmla="*/ 120016 h 1008112"/>
                  <a:gd name="connsiteX0" fmla="*/ 0 w 864096"/>
                  <a:gd name="connsiteY0" fmla="*/ 120016 h 1008112"/>
                  <a:gd name="connsiteX1" fmla="*/ 35152 w 864096"/>
                  <a:gd name="connsiteY1" fmla="*/ 35152 h 1008112"/>
                  <a:gd name="connsiteX2" fmla="*/ 120016 w 864096"/>
                  <a:gd name="connsiteY2" fmla="*/ 0 h 1008112"/>
                  <a:gd name="connsiteX3" fmla="*/ 600064 w 864096"/>
                  <a:gd name="connsiteY3" fmla="*/ 0 h 1008112"/>
                  <a:gd name="connsiteX4" fmla="*/ 720080 w 864096"/>
                  <a:gd name="connsiteY4" fmla="*/ 72008 h 1008112"/>
                  <a:gd name="connsiteX5" fmla="*/ 864096 w 864096"/>
                  <a:gd name="connsiteY5" fmla="*/ 144016 h 1008112"/>
                  <a:gd name="connsiteX6" fmla="*/ 805582 w 864096"/>
                  <a:gd name="connsiteY6" fmla="*/ 460623 h 1008112"/>
                  <a:gd name="connsiteX7" fmla="*/ 720080 w 864096"/>
                  <a:gd name="connsiteY7" fmla="*/ 888096 h 1008112"/>
                  <a:gd name="connsiteX8" fmla="*/ 684928 w 864096"/>
                  <a:gd name="connsiteY8" fmla="*/ 972960 h 1008112"/>
                  <a:gd name="connsiteX9" fmla="*/ 600064 w 864096"/>
                  <a:gd name="connsiteY9" fmla="*/ 1008112 h 1008112"/>
                  <a:gd name="connsiteX10" fmla="*/ 120016 w 864096"/>
                  <a:gd name="connsiteY10" fmla="*/ 1008112 h 1008112"/>
                  <a:gd name="connsiteX11" fmla="*/ 35152 w 864096"/>
                  <a:gd name="connsiteY11" fmla="*/ 972960 h 1008112"/>
                  <a:gd name="connsiteX12" fmla="*/ 0 w 864096"/>
                  <a:gd name="connsiteY12" fmla="*/ 888096 h 1008112"/>
                  <a:gd name="connsiteX13" fmla="*/ 0 w 864096"/>
                  <a:gd name="connsiteY13" fmla="*/ 120016 h 1008112"/>
                  <a:gd name="connsiteX0" fmla="*/ 0 w 864096"/>
                  <a:gd name="connsiteY0" fmla="*/ 120016 h 1008112"/>
                  <a:gd name="connsiteX1" fmla="*/ 35152 w 864096"/>
                  <a:gd name="connsiteY1" fmla="*/ 35152 h 1008112"/>
                  <a:gd name="connsiteX2" fmla="*/ 120016 w 864096"/>
                  <a:gd name="connsiteY2" fmla="*/ 0 h 1008112"/>
                  <a:gd name="connsiteX3" fmla="*/ 600064 w 864096"/>
                  <a:gd name="connsiteY3" fmla="*/ 0 h 1008112"/>
                  <a:gd name="connsiteX4" fmla="*/ 720080 w 864096"/>
                  <a:gd name="connsiteY4" fmla="*/ 72008 h 1008112"/>
                  <a:gd name="connsiteX5" fmla="*/ 864096 w 864096"/>
                  <a:gd name="connsiteY5" fmla="*/ 144016 h 1008112"/>
                  <a:gd name="connsiteX6" fmla="*/ 792088 w 864096"/>
                  <a:gd name="connsiteY6" fmla="*/ 432048 h 1008112"/>
                  <a:gd name="connsiteX7" fmla="*/ 720080 w 864096"/>
                  <a:gd name="connsiteY7" fmla="*/ 888096 h 1008112"/>
                  <a:gd name="connsiteX8" fmla="*/ 684928 w 864096"/>
                  <a:gd name="connsiteY8" fmla="*/ 972960 h 1008112"/>
                  <a:gd name="connsiteX9" fmla="*/ 600064 w 864096"/>
                  <a:gd name="connsiteY9" fmla="*/ 1008112 h 1008112"/>
                  <a:gd name="connsiteX10" fmla="*/ 120016 w 864096"/>
                  <a:gd name="connsiteY10" fmla="*/ 1008112 h 1008112"/>
                  <a:gd name="connsiteX11" fmla="*/ 35152 w 864096"/>
                  <a:gd name="connsiteY11" fmla="*/ 972960 h 1008112"/>
                  <a:gd name="connsiteX12" fmla="*/ 0 w 864096"/>
                  <a:gd name="connsiteY12" fmla="*/ 888096 h 1008112"/>
                  <a:gd name="connsiteX13" fmla="*/ 0 w 864096"/>
                  <a:gd name="connsiteY13" fmla="*/ 120016 h 1008112"/>
                  <a:gd name="connsiteX0" fmla="*/ 0 w 864096"/>
                  <a:gd name="connsiteY0" fmla="*/ 120016 h 1008112"/>
                  <a:gd name="connsiteX1" fmla="*/ 35152 w 864096"/>
                  <a:gd name="connsiteY1" fmla="*/ 35152 h 1008112"/>
                  <a:gd name="connsiteX2" fmla="*/ 120016 w 864096"/>
                  <a:gd name="connsiteY2" fmla="*/ 0 h 1008112"/>
                  <a:gd name="connsiteX3" fmla="*/ 600064 w 864096"/>
                  <a:gd name="connsiteY3" fmla="*/ 0 h 1008112"/>
                  <a:gd name="connsiteX4" fmla="*/ 720080 w 864096"/>
                  <a:gd name="connsiteY4" fmla="*/ 72008 h 1008112"/>
                  <a:gd name="connsiteX5" fmla="*/ 864096 w 864096"/>
                  <a:gd name="connsiteY5" fmla="*/ 144016 h 1008112"/>
                  <a:gd name="connsiteX6" fmla="*/ 792088 w 864096"/>
                  <a:gd name="connsiteY6" fmla="*/ 432048 h 1008112"/>
                  <a:gd name="connsiteX7" fmla="*/ 864096 w 864096"/>
                  <a:gd name="connsiteY7" fmla="*/ 864096 h 1008112"/>
                  <a:gd name="connsiteX8" fmla="*/ 684928 w 864096"/>
                  <a:gd name="connsiteY8" fmla="*/ 972960 h 1008112"/>
                  <a:gd name="connsiteX9" fmla="*/ 600064 w 864096"/>
                  <a:gd name="connsiteY9" fmla="*/ 1008112 h 1008112"/>
                  <a:gd name="connsiteX10" fmla="*/ 120016 w 864096"/>
                  <a:gd name="connsiteY10" fmla="*/ 1008112 h 1008112"/>
                  <a:gd name="connsiteX11" fmla="*/ 35152 w 864096"/>
                  <a:gd name="connsiteY11" fmla="*/ 972960 h 1008112"/>
                  <a:gd name="connsiteX12" fmla="*/ 0 w 864096"/>
                  <a:gd name="connsiteY12" fmla="*/ 888096 h 1008112"/>
                  <a:gd name="connsiteX13" fmla="*/ 0 w 864096"/>
                  <a:gd name="connsiteY13" fmla="*/ 120016 h 1008112"/>
                  <a:gd name="connsiteX0" fmla="*/ 0 w 864096"/>
                  <a:gd name="connsiteY0" fmla="*/ 120016 h 1008112"/>
                  <a:gd name="connsiteX1" fmla="*/ 35152 w 864096"/>
                  <a:gd name="connsiteY1" fmla="*/ 35152 h 1008112"/>
                  <a:gd name="connsiteX2" fmla="*/ 120016 w 864096"/>
                  <a:gd name="connsiteY2" fmla="*/ 0 h 1008112"/>
                  <a:gd name="connsiteX3" fmla="*/ 600064 w 864096"/>
                  <a:gd name="connsiteY3" fmla="*/ 0 h 1008112"/>
                  <a:gd name="connsiteX4" fmla="*/ 720080 w 864096"/>
                  <a:gd name="connsiteY4" fmla="*/ 72008 h 1008112"/>
                  <a:gd name="connsiteX5" fmla="*/ 864096 w 864096"/>
                  <a:gd name="connsiteY5" fmla="*/ 144016 h 1008112"/>
                  <a:gd name="connsiteX6" fmla="*/ 792088 w 864096"/>
                  <a:gd name="connsiteY6" fmla="*/ 432048 h 1008112"/>
                  <a:gd name="connsiteX7" fmla="*/ 864096 w 864096"/>
                  <a:gd name="connsiteY7" fmla="*/ 864096 h 1008112"/>
                  <a:gd name="connsiteX8" fmla="*/ 684928 w 864096"/>
                  <a:gd name="connsiteY8" fmla="*/ 972960 h 1008112"/>
                  <a:gd name="connsiteX9" fmla="*/ 600064 w 864096"/>
                  <a:gd name="connsiteY9" fmla="*/ 1008112 h 1008112"/>
                  <a:gd name="connsiteX10" fmla="*/ 120016 w 864096"/>
                  <a:gd name="connsiteY10" fmla="*/ 1008112 h 1008112"/>
                  <a:gd name="connsiteX11" fmla="*/ 35152 w 864096"/>
                  <a:gd name="connsiteY11" fmla="*/ 972960 h 1008112"/>
                  <a:gd name="connsiteX12" fmla="*/ 0 w 864096"/>
                  <a:gd name="connsiteY12" fmla="*/ 888096 h 1008112"/>
                  <a:gd name="connsiteX13" fmla="*/ 0 w 864096"/>
                  <a:gd name="connsiteY13" fmla="*/ 120016 h 1008112"/>
                  <a:gd name="connsiteX0" fmla="*/ 0 w 1512168"/>
                  <a:gd name="connsiteY0" fmla="*/ 31830 h 1039942"/>
                  <a:gd name="connsiteX1" fmla="*/ 683224 w 1512168"/>
                  <a:gd name="connsiteY1" fmla="*/ 66982 h 1039942"/>
                  <a:gd name="connsiteX2" fmla="*/ 768088 w 1512168"/>
                  <a:gd name="connsiteY2" fmla="*/ 31830 h 1039942"/>
                  <a:gd name="connsiteX3" fmla="*/ 1248136 w 1512168"/>
                  <a:gd name="connsiteY3" fmla="*/ 31830 h 1039942"/>
                  <a:gd name="connsiteX4" fmla="*/ 1368152 w 1512168"/>
                  <a:gd name="connsiteY4" fmla="*/ 103838 h 1039942"/>
                  <a:gd name="connsiteX5" fmla="*/ 1512168 w 1512168"/>
                  <a:gd name="connsiteY5" fmla="*/ 175846 h 1039942"/>
                  <a:gd name="connsiteX6" fmla="*/ 1440160 w 1512168"/>
                  <a:gd name="connsiteY6" fmla="*/ 463878 h 1039942"/>
                  <a:gd name="connsiteX7" fmla="*/ 1512168 w 1512168"/>
                  <a:gd name="connsiteY7" fmla="*/ 895926 h 1039942"/>
                  <a:gd name="connsiteX8" fmla="*/ 1333000 w 1512168"/>
                  <a:gd name="connsiteY8" fmla="*/ 1004790 h 1039942"/>
                  <a:gd name="connsiteX9" fmla="*/ 1248136 w 1512168"/>
                  <a:gd name="connsiteY9" fmla="*/ 1039942 h 1039942"/>
                  <a:gd name="connsiteX10" fmla="*/ 768088 w 1512168"/>
                  <a:gd name="connsiteY10" fmla="*/ 1039942 h 1039942"/>
                  <a:gd name="connsiteX11" fmla="*/ 683224 w 1512168"/>
                  <a:gd name="connsiteY11" fmla="*/ 1004790 h 1039942"/>
                  <a:gd name="connsiteX12" fmla="*/ 648072 w 1512168"/>
                  <a:gd name="connsiteY12" fmla="*/ 919926 h 1039942"/>
                  <a:gd name="connsiteX13" fmla="*/ 0 w 1512168"/>
                  <a:gd name="connsiteY13" fmla="*/ 31830 h 1039942"/>
                  <a:gd name="connsiteX0" fmla="*/ 0 w 1512168"/>
                  <a:gd name="connsiteY0" fmla="*/ 31830 h 1039942"/>
                  <a:gd name="connsiteX1" fmla="*/ 683224 w 1512168"/>
                  <a:gd name="connsiteY1" fmla="*/ 66982 h 1039942"/>
                  <a:gd name="connsiteX2" fmla="*/ 792088 w 1512168"/>
                  <a:gd name="connsiteY2" fmla="*/ 175846 h 1039942"/>
                  <a:gd name="connsiteX3" fmla="*/ 1248136 w 1512168"/>
                  <a:gd name="connsiteY3" fmla="*/ 31830 h 1039942"/>
                  <a:gd name="connsiteX4" fmla="*/ 1368152 w 1512168"/>
                  <a:gd name="connsiteY4" fmla="*/ 103838 h 1039942"/>
                  <a:gd name="connsiteX5" fmla="*/ 1512168 w 1512168"/>
                  <a:gd name="connsiteY5" fmla="*/ 175846 h 1039942"/>
                  <a:gd name="connsiteX6" fmla="*/ 1440160 w 1512168"/>
                  <a:gd name="connsiteY6" fmla="*/ 463878 h 1039942"/>
                  <a:gd name="connsiteX7" fmla="*/ 1512168 w 1512168"/>
                  <a:gd name="connsiteY7" fmla="*/ 895926 h 1039942"/>
                  <a:gd name="connsiteX8" fmla="*/ 1333000 w 1512168"/>
                  <a:gd name="connsiteY8" fmla="*/ 1004790 h 1039942"/>
                  <a:gd name="connsiteX9" fmla="*/ 1248136 w 1512168"/>
                  <a:gd name="connsiteY9" fmla="*/ 1039942 h 1039942"/>
                  <a:gd name="connsiteX10" fmla="*/ 768088 w 1512168"/>
                  <a:gd name="connsiteY10" fmla="*/ 1039942 h 1039942"/>
                  <a:gd name="connsiteX11" fmla="*/ 683224 w 1512168"/>
                  <a:gd name="connsiteY11" fmla="*/ 1004790 h 1039942"/>
                  <a:gd name="connsiteX12" fmla="*/ 648072 w 1512168"/>
                  <a:gd name="connsiteY12" fmla="*/ 919926 h 1039942"/>
                  <a:gd name="connsiteX13" fmla="*/ 0 w 1512168"/>
                  <a:gd name="connsiteY13" fmla="*/ 31830 h 1039942"/>
                  <a:gd name="connsiteX0" fmla="*/ 0 w 1512168"/>
                  <a:gd name="connsiteY0" fmla="*/ 31830 h 1039942"/>
                  <a:gd name="connsiteX1" fmla="*/ 683224 w 1512168"/>
                  <a:gd name="connsiteY1" fmla="*/ 66982 h 1039942"/>
                  <a:gd name="connsiteX2" fmla="*/ 792088 w 1512168"/>
                  <a:gd name="connsiteY2" fmla="*/ 175846 h 1039942"/>
                  <a:gd name="connsiteX3" fmla="*/ 1224136 w 1512168"/>
                  <a:gd name="connsiteY3" fmla="*/ 175846 h 1039942"/>
                  <a:gd name="connsiteX4" fmla="*/ 1368152 w 1512168"/>
                  <a:gd name="connsiteY4" fmla="*/ 103838 h 1039942"/>
                  <a:gd name="connsiteX5" fmla="*/ 1512168 w 1512168"/>
                  <a:gd name="connsiteY5" fmla="*/ 175846 h 1039942"/>
                  <a:gd name="connsiteX6" fmla="*/ 1440160 w 1512168"/>
                  <a:gd name="connsiteY6" fmla="*/ 463878 h 1039942"/>
                  <a:gd name="connsiteX7" fmla="*/ 1512168 w 1512168"/>
                  <a:gd name="connsiteY7" fmla="*/ 895926 h 1039942"/>
                  <a:gd name="connsiteX8" fmla="*/ 1333000 w 1512168"/>
                  <a:gd name="connsiteY8" fmla="*/ 1004790 h 1039942"/>
                  <a:gd name="connsiteX9" fmla="*/ 1248136 w 1512168"/>
                  <a:gd name="connsiteY9" fmla="*/ 1039942 h 1039942"/>
                  <a:gd name="connsiteX10" fmla="*/ 768088 w 1512168"/>
                  <a:gd name="connsiteY10" fmla="*/ 1039942 h 1039942"/>
                  <a:gd name="connsiteX11" fmla="*/ 683224 w 1512168"/>
                  <a:gd name="connsiteY11" fmla="*/ 1004790 h 1039942"/>
                  <a:gd name="connsiteX12" fmla="*/ 648072 w 1512168"/>
                  <a:gd name="connsiteY12" fmla="*/ 919926 h 1039942"/>
                  <a:gd name="connsiteX13" fmla="*/ 0 w 1512168"/>
                  <a:gd name="connsiteY13" fmla="*/ 31830 h 1039942"/>
                  <a:gd name="connsiteX0" fmla="*/ 72008 w 1584176"/>
                  <a:gd name="connsiteY0" fmla="*/ 31830 h 1039942"/>
                  <a:gd name="connsiteX1" fmla="*/ 755232 w 1584176"/>
                  <a:gd name="connsiteY1" fmla="*/ 66982 h 1039942"/>
                  <a:gd name="connsiteX2" fmla="*/ 864096 w 1584176"/>
                  <a:gd name="connsiteY2" fmla="*/ 175846 h 1039942"/>
                  <a:gd name="connsiteX3" fmla="*/ 1296144 w 1584176"/>
                  <a:gd name="connsiteY3" fmla="*/ 175846 h 1039942"/>
                  <a:gd name="connsiteX4" fmla="*/ 1440160 w 1584176"/>
                  <a:gd name="connsiteY4" fmla="*/ 103838 h 1039942"/>
                  <a:gd name="connsiteX5" fmla="*/ 1584176 w 1584176"/>
                  <a:gd name="connsiteY5" fmla="*/ 175846 h 1039942"/>
                  <a:gd name="connsiteX6" fmla="*/ 1512168 w 1584176"/>
                  <a:gd name="connsiteY6" fmla="*/ 463878 h 1039942"/>
                  <a:gd name="connsiteX7" fmla="*/ 1584176 w 1584176"/>
                  <a:gd name="connsiteY7" fmla="*/ 895926 h 1039942"/>
                  <a:gd name="connsiteX8" fmla="*/ 1405008 w 1584176"/>
                  <a:gd name="connsiteY8" fmla="*/ 1004790 h 1039942"/>
                  <a:gd name="connsiteX9" fmla="*/ 1320144 w 1584176"/>
                  <a:gd name="connsiteY9" fmla="*/ 1039942 h 1039942"/>
                  <a:gd name="connsiteX10" fmla="*/ 840096 w 1584176"/>
                  <a:gd name="connsiteY10" fmla="*/ 1039942 h 1039942"/>
                  <a:gd name="connsiteX11" fmla="*/ 755232 w 1584176"/>
                  <a:gd name="connsiteY11" fmla="*/ 1004790 h 1039942"/>
                  <a:gd name="connsiteX12" fmla="*/ 0 w 1584176"/>
                  <a:gd name="connsiteY12" fmla="*/ 967934 h 1039942"/>
                  <a:gd name="connsiteX13" fmla="*/ 72008 w 1584176"/>
                  <a:gd name="connsiteY13" fmla="*/ 31830 h 1039942"/>
                  <a:gd name="connsiteX0" fmla="*/ 72008 w 1584176"/>
                  <a:gd name="connsiteY0" fmla="*/ 31830 h 1057500"/>
                  <a:gd name="connsiteX1" fmla="*/ 755232 w 1584176"/>
                  <a:gd name="connsiteY1" fmla="*/ 66982 h 1057500"/>
                  <a:gd name="connsiteX2" fmla="*/ 864096 w 1584176"/>
                  <a:gd name="connsiteY2" fmla="*/ 175846 h 1057500"/>
                  <a:gd name="connsiteX3" fmla="*/ 1296144 w 1584176"/>
                  <a:gd name="connsiteY3" fmla="*/ 175846 h 1057500"/>
                  <a:gd name="connsiteX4" fmla="*/ 1440160 w 1584176"/>
                  <a:gd name="connsiteY4" fmla="*/ 103838 h 1057500"/>
                  <a:gd name="connsiteX5" fmla="*/ 1584176 w 1584176"/>
                  <a:gd name="connsiteY5" fmla="*/ 175846 h 1057500"/>
                  <a:gd name="connsiteX6" fmla="*/ 1512168 w 1584176"/>
                  <a:gd name="connsiteY6" fmla="*/ 463878 h 1057500"/>
                  <a:gd name="connsiteX7" fmla="*/ 1584176 w 1584176"/>
                  <a:gd name="connsiteY7" fmla="*/ 895926 h 1057500"/>
                  <a:gd name="connsiteX8" fmla="*/ 1405008 w 1584176"/>
                  <a:gd name="connsiteY8" fmla="*/ 1004790 h 1057500"/>
                  <a:gd name="connsiteX9" fmla="*/ 1320144 w 1584176"/>
                  <a:gd name="connsiteY9" fmla="*/ 1039942 h 1057500"/>
                  <a:gd name="connsiteX10" fmla="*/ 840096 w 1584176"/>
                  <a:gd name="connsiteY10" fmla="*/ 1039942 h 1057500"/>
                  <a:gd name="connsiteX11" fmla="*/ 755232 w 1584176"/>
                  <a:gd name="connsiteY11" fmla="*/ 1004790 h 1057500"/>
                  <a:gd name="connsiteX12" fmla="*/ 0 w 1584176"/>
                  <a:gd name="connsiteY12" fmla="*/ 967934 h 1057500"/>
                  <a:gd name="connsiteX13" fmla="*/ 74418 w 1584176"/>
                  <a:gd name="connsiteY13" fmla="*/ 467395 h 1057500"/>
                  <a:gd name="connsiteX14" fmla="*/ 72008 w 1584176"/>
                  <a:gd name="connsiteY14" fmla="*/ 31830 h 1057500"/>
                  <a:gd name="connsiteX0" fmla="*/ 432851 w 1945019"/>
                  <a:gd name="connsiteY0" fmla="*/ 31830 h 1057500"/>
                  <a:gd name="connsiteX1" fmla="*/ 1116075 w 1945019"/>
                  <a:gd name="connsiteY1" fmla="*/ 66982 h 1057500"/>
                  <a:gd name="connsiteX2" fmla="*/ 1224939 w 1945019"/>
                  <a:gd name="connsiteY2" fmla="*/ 175846 h 1057500"/>
                  <a:gd name="connsiteX3" fmla="*/ 1656987 w 1945019"/>
                  <a:gd name="connsiteY3" fmla="*/ 175846 h 1057500"/>
                  <a:gd name="connsiteX4" fmla="*/ 1801003 w 1945019"/>
                  <a:gd name="connsiteY4" fmla="*/ 103838 h 1057500"/>
                  <a:gd name="connsiteX5" fmla="*/ 1945019 w 1945019"/>
                  <a:gd name="connsiteY5" fmla="*/ 175846 h 1057500"/>
                  <a:gd name="connsiteX6" fmla="*/ 1873011 w 1945019"/>
                  <a:gd name="connsiteY6" fmla="*/ 463878 h 1057500"/>
                  <a:gd name="connsiteX7" fmla="*/ 1945019 w 1945019"/>
                  <a:gd name="connsiteY7" fmla="*/ 895926 h 1057500"/>
                  <a:gd name="connsiteX8" fmla="*/ 1765851 w 1945019"/>
                  <a:gd name="connsiteY8" fmla="*/ 1004790 h 1057500"/>
                  <a:gd name="connsiteX9" fmla="*/ 1680987 w 1945019"/>
                  <a:gd name="connsiteY9" fmla="*/ 1039942 h 1057500"/>
                  <a:gd name="connsiteX10" fmla="*/ 1200939 w 1945019"/>
                  <a:gd name="connsiteY10" fmla="*/ 1039942 h 1057500"/>
                  <a:gd name="connsiteX11" fmla="*/ 1116075 w 1945019"/>
                  <a:gd name="connsiteY11" fmla="*/ 1004790 h 1057500"/>
                  <a:gd name="connsiteX12" fmla="*/ 360843 w 1945019"/>
                  <a:gd name="connsiteY12" fmla="*/ 967934 h 1057500"/>
                  <a:gd name="connsiteX13" fmla="*/ 803 w 1945019"/>
                  <a:gd name="connsiteY13" fmla="*/ 535886 h 1057500"/>
                  <a:gd name="connsiteX14" fmla="*/ 432851 w 1945019"/>
                  <a:gd name="connsiteY14" fmla="*/ 31830 h 1057500"/>
                  <a:gd name="connsiteX0" fmla="*/ 432048 w 1944216"/>
                  <a:gd name="connsiteY0" fmla="*/ 31830 h 1057500"/>
                  <a:gd name="connsiteX1" fmla="*/ 1115272 w 1944216"/>
                  <a:gd name="connsiteY1" fmla="*/ 66982 h 1057500"/>
                  <a:gd name="connsiteX2" fmla="*/ 1224136 w 1944216"/>
                  <a:gd name="connsiteY2" fmla="*/ 175846 h 1057500"/>
                  <a:gd name="connsiteX3" fmla="*/ 1656184 w 1944216"/>
                  <a:gd name="connsiteY3" fmla="*/ 175846 h 1057500"/>
                  <a:gd name="connsiteX4" fmla="*/ 1800200 w 1944216"/>
                  <a:gd name="connsiteY4" fmla="*/ 103838 h 1057500"/>
                  <a:gd name="connsiteX5" fmla="*/ 1944216 w 1944216"/>
                  <a:gd name="connsiteY5" fmla="*/ 175846 h 1057500"/>
                  <a:gd name="connsiteX6" fmla="*/ 1872208 w 1944216"/>
                  <a:gd name="connsiteY6" fmla="*/ 463878 h 1057500"/>
                  <a:gd name="connsiteX7" fmla="*/ 1944216 w 1944216"/>
                  <a:gd name="connsiteY7" fmla="*/ 895926 h 1057500"/>
                  <a:gd name="connsiteX8" fmla="*/ 1765048 w 1944216"/>
                  <a:gd name="connsiteY8" fmla="*/ 1004790 h 1057500"/>
                  <a:gd name="connsiteX9" fmla="*/ 1680184 w 1944216"/>
                  <a:gd name="connsiteY9" fmla="*/ 1039942 h 1057500"/>
                  <a:gd name="connsiteX10" fmla="*/ 1200136 w 1944216"/>
                  <a:gd name="connsiteY10" fmla="*/ 1039942 h 1057500"/>
                  <a:gd name="connsiteX11" fmla="*/ 1115272 w 1944216"/>
                  <a:gd name="connsiteY11" fmla="*/ 1004790 h 1057500"/>
                  <a:gd name="connsiteX12" fmla="*/ 360040 w 1944216"/>
                  <a:gd name="connsiteY12" fmla="*/ 967934 h 1057500"/>
                  <a:gd name="connsiteX13" fmla="*/ 0 w 1944216"/>
                  <a:gd name="connsiteY13" fmla="*/ 535886 h 1057500"/>
                  <a:gd name="connsiteX14" fmla="*/ 432048 w 1944216"/>
                  <a:gd name="connsiteY14" fmla="*/ 31830 h 1057500"/>
                  <a:gd name="connsiteX0" fmla="*/ 432048 w 1944216"/>
                  <a:gd name="connsiteY0" fmla="*/ 31830 h 1057500"/>
                  <a:gd name="connsiteX1" fmla="*/ 1115272 w 1944216"/>
                  <a:gd name="connsiteY1" fmla="*/ 66982 h 1057500"/>
                  <a:gd name="connsiteX2" fmla="*/ 1224136 w 1944216"/>
                  <a:gd name="connsiteY2" fmla="*/ 175846 h 1057500"/>
                  <a:gd name="connsiteX3" fmla="*/ 1656184 w 1944216"/>
                  <a:gd name="connsiteY3" fmla="*/ 175846 h 1057500"/>
                  <a:gd name="connsiteX4" fmla="*/ 1800200 w 1944216"/>
                  <a:gd name="connsiteY4" fmla="*/ 103838 h 1057500"/>
                  <a:gd name="connsiteX5" fmla="*/ 1944216 w 1944216"/>
                  <a:gd name="connsiteY5" fmla="*/ 175846 h 1057500"/>
                  <a:gd name="connsiteX6" fmla="*/ 1872208 w 1944216"/>
                  <a:gd name="connsiteY6" fmla="*/ 463878 h 1057500"/>
                  <a:gd name="connsiteX7" fmla="*/ 1944216 w 1944216"/>
                  <a:gd name="connsiteY7" fmla="*/ 895926 h 1057500"/>
                  <a:gd name="connsiteX8" fmla="*/ 1765048 w 1944216"/>
                  <a:gd name="connsiteY8" fmla="*/ 1004790 h 1057500"/>
                  <a:gd name="connsiteX9" fmla="*/ 1680184 w 1944216"/>
                  <a:gd name="connsiteY9" fmla="*/ 1039942 h 1057500"/>
                  <a:gd name="connsiteX10" fmla="*/ 1200136 w 1944216"/>
                  <a:gd name="connsiteY10" fmla="*/ 1039942 h 1057500"/>
                  <a:gd name="connsiteX11" fmla="*/ 1115272 w 1944216"/>
                  <a:gd name="connsiteY11" fmla="*/ 1004790 h 1057500"/>
                  <a:gd name="connsiteX12" fmla="*/ 360040 w 1944216"/>
                  <a:gd name="connsiteY12" fmla="*/ 967934 h 1057500"/>
                  <a:gd name="connsiteX13" fmla="*/ 0 w 1944216"/>
                  <a:gd name="connsiteY13" fmla="*/ 535886 h 1057500"/>
                  <a:gd name="connsiteX14" fmla="*/ 432048 w 1944216"/>
                  <a:gd name="connsiteY14" fmla="*/ 31830 h 1057500"/>
                  <a:gd name="connsiteX0" fmla="*/ 432048 w 1944216"/>
                  <a:gd name="connsiteY0" fmla="*/ 31830 h 1057500"/>
                  <a:gd name="connsiteX1" fmla="*/ 1115272 w 1944216"/>
                  <a:gd name="connsiteY1" fmla="*/ 66982 h 1057500"/>
                  <a:gd name="connsiteX2" fmla="*/ 1224136 w 1944216"/>
                  <a:gd name="connsiteY2" fmla="*/ 175846 h 1057500"/>
                  <a:gd name="connsiteX3" fmla="*/ 1656184 w 1944216"/>
                  <a:gd name="connsiteY3" fmla="*/ 175846 h 1057500"/>
                  <a:gd name="connsiteX4" fmla="*/ 1800200 w 1944216"/>
                  <a:gd name="connsiteY4" fmla="*/ 103838 h 1057500"/>
                  <a:gd name="connsiteX5" fmla="*/ 1944216 w 1944216"/>
                  <a:gd name="connsiteY5" fmla="*/ 175846 h 1057500"/>
                  <a:gd name="connsiteX6" fmla="*/ 1872208 w 1944216"/>
                  <a:gd name="connsiteY6" fmla="*/ 463878 h 1057500"/>
                  <a:gd name="connsiteX7" fmla="*/ 1944216 w 1944216"/>
                  <a:gd name="connsiteY7" fmla="*/ 895926 h 1057500"/>
                  <a:gd name="connsiteX8" fmla="*/ 1765048 w 1944216"/>
                  <a:gd name="connsiteY8" fmla="*/ 1004790 h 1057500"/>
                  <a:gd name="connsiteX9" fmla="*/ 1680184 w 1944216"/>
                  <a:gd name="connsiteY9" fmla="*/ 1039942 h 1057500"/>
                  <a:gd name="connsiteX10" fmla="*/ 1224136 w 1944216"/>
                  <a:gd name="connsiteY10" fmla="*/ 895926 h 1057500"/>
                  <a:gd name="connsiteX11" fmla="*/ 1115272 w 1944216"/>
                  <a:gd name="connsiteY11" fmla="*/ 1004790 h 1057500"/>
                  <a:gd name="connsiteX12" fmla="*/ 360040 w 1944216"/>
                  <a:gd name="connsiteY12" fmla="*/ 967934 h 1057500"/>
                  <a:gd name="connsiteX13" fmla="*/ 0 w 1944216"/>
                  <a:gd name="connsiteY13" fmla="*/ 535886 h 1057500"/>
                  <a:gd name="connsiteX14" fmla="*/ 432048 w 1944216"/>
                  <a:gd name="connsiteY14" fmla="*/ 31830 h 1057500"/>
                  <a:gd name="connsiteX0" fmla="*/ 432048 w 1944216"/>
                  <a:gd name="connsiteY0" fmla="*/ 31830 h 1057500"/>
                  <a:gd name="connsiteX1" fmla="*/ 1115272 w 1944216"/>
                  <a:gd name="connsiteY1" fmla="*/ 66982 h 1057500"/>
                  <a:gd name="connsiteX2" fmla="*/ 1224136 w 1944216"/>
                  <a:gd name="connsiteY2" fmla="*/ 175846 h 1057500"/>
                  <a:gd name="connsiteX3" fmla="*/ 1656184 w 1944216"/>
                  <a:gd name="connsiteY3" fmla="*/ 175846 h 1057500"/>
                  <a:gd name="connsiteX4" fmla="*/ 1800200 w 1944216"/>
                  <a:gd name="connsiteY4" fmla="*/ 103838 h 1057500"/>
                  <a:gd name="connsiteX5" fmla="*/ 1944216 w 1944216"/>
                  <a:gd name="connsiteY5" fmla="*/ 175846 h 1057500"/>
                  <a:gd name="connsiteX6" fmla="*/ 1872208 w 1944216"/>
                  <a:gd name="connsiteY6" fmla="*/ 463878 h 1057500"/>
                  <a:gd name="connsiteX7" fmla="*/ 1944216 w 1944216"/>
                  <a:gd name="connsiteY7" fmla="*/ 895926 h 1057500"/>
                  <a:gd name="connsiteX8" fmla="*/ 1765048 w 1944216"/>
                  <a:gd name="connsiteY8" fmla="*/ 1004790 h 1057500"/>
                  <a:gd name="connsiteX9" fmla="*/ 1728192 w 1944216"/>
                  <a:gd name="connsiteY9" fmla="*/ 895926 h 1057500"/>
                  <a:gd name="connsiteX10" fmla="*/ 1224136 w 1944216"/>
                  <a:gd name="connsiteY10" fmla="*/ 895926 h 1057500"/>
                  <a:gd name="connsiteX11" fmla="*/ 1115272 w 1944216"/>
                  <a:gd name="connsiteY11" fmla="*/ 1004790 h 1057500"/>
                  <a:gd name="connsiteX12" fmla="*/ 360040 w 1944216"/>
                  <a:gd name="connsiteY12" fmla="*/ 967934 h 1057500"/>
                  <a:gd name="connsiteX13" fmla="*/ 0 w 1944216"/>
                  <a:gd name="connsiteY13" fmla="*/ 535886 h 1057500"/>
                  <a:gd name="connsiteX14" fmla="*/ 432048 w 1944216"/>
                  <a:gd name="connsiteY14" fmla="*/ 31830 h 1057500"/>
                  <a:gd name="connsiteX0" fmla="*/ 432048 w 2052228"/>
                  <a:gd name="connsiteY0" fmla="*/ 31830 h 1057500"/>
                  <a:gd name="connsiteX1" fmla="*/ 1115272 w 2052228"/>
                  <a:gd name="connsiteY1" fmla="*/ 66982 h 1057500"/>
                  <a:gd name="connsiteX2" fmla="*/ 1224136 w 2052228"/>
                  <a:gd name="connsiteY2" fmla="*/ 175846 h 1057500"/>
                  <a:gd name="connsiteX3" fmla="*/ 1656184 w 2052228"/>
                  <a:gd name="connsiteY3" fmla="*/ 175846 h 1057500"/>
                  <a:gd name="connsiteX4" fmla="*/ 1800200 w 2052228"/>
                  <a:gd name="connsiteY4" fmla="*/ 103838 h 1057500"/>
                  <a:gd name="connsiteX5" fmla="*/ 1944216 w 2052228"/>
                  <a:gd name="connsiteY5" fmla="*/ 175846 h 1057500"/>
                  <a:gd name="connsiteX6" fmla="*/ 1872208 w 2052228"/>
                  <a:gd name="connsiteY6" fmla="*/ 463878 h 1057500"/>
                  <a:gd name="connsiteX7" fmla="*/ 1944216 w 2052228"/>
                  <a:gd name="connsiteY7" fmla="*/ 895926 h 1057500"/>
                  <a:gd name="connsiteX8" fmla="*/ 2016224 w 2052228"/>
                  <a:gd name="connsiteY8" fmla="*/ 895926 h 1057500"/>
                  <a:gd name="connsiteX9" fmla="*/ 1728192 w 2052228"/>
                  <a:gd name="connsiteY9" fmla="*/ 895926 h 1057500"/>
                  <a:gd name="connsiteX10" fmla="*/ 1224136 w 2052228"/>
                  <a:gd name="connsiteY10" fmla="*/ 895926 h 1057500"/>
                  <a:gd name="connsiteX11" fmla="*/ 1115272 w 2052228"/>
                  <a:gd name="connsiteY11" fmla="*/ 1004790 h 1057500"/>
                  <a:gd name="connsiteX12" fmla="*/ 360040 w 2052228"/>
                  <a:gd name="connsiteY12" fmla="*/ 967934 h 1057500"/>
                  <a:gd name="connsiteX13" fmla="*/ 0 w 2052228"/>
                  <a:gd name="connsiteY13" fmla="*/ 535886 h 1057500"/>
                  <a:gd name="connsiteX14" fmla="*/ 432048 w 2052228"/>
                  <a:gd name="connsiteY14" fmla="*/ 31830 h 1057500"/>
                  <a:gd name="connsiteX0" fmla="*/ 432048 w 1944216"/>
                  <a:gd name="connsiteY0" fmla="*/ 31830 h 1057500"/>
                  <a:gd name="connsiteX1" fmla="*/ 1115272 w 1944216"/>
                  <a:gd name="connsiteY1" fmla="*/ 66982 h 1057500"/>
                  <a:gd name="connsiteX2" fmla="*/ 1224136 w 1944216"/>
                  <a:gd name="connsiteY2" fmla="*/ 175846 h 1057500"/>
                  <a:gd name="connsiteX3" fmla="*/ 1656184 w 1944216"/>
                  <a:gd name="connsiteY3" fmla="*/ 175846 h 1057500"/>
                  <a:gd name="connsiteX4" fmla="*/ 1800200 w 1944216"/>
                  <a:gd name="connsiteY4" fmla="*/ 103838 h 1057500"/>
                  <a:gd name="connsiteX5" fmla="*/ 1944216 w 1944216"/>
                  <a:gd name="connsiteY5" fmla="*/ 175846 h 1057500"/>
                  <a:gd name="connsiteX6" fmla="*/ 1872208 w 1944216"/>
                  <a:gd name="connsiteY6" fmla="*/ 463878 h 1057500"/>
                  <a:gd name="connsiteX7" fmla="*/ 1944216 w 1944216"/>
                  <a:gd name="connsiteY7" fmla="*/ 895926 h 1057500"/>
                  <a:gd name="connsiteX8" fmla="*/ 1872208 w 1944216"/>
                  <a:gd name="connsiteY8" fmla="*/ 895926 h 1057500"/>
                  <a:gd name="connsiteX9" fmla="*/ 1728192 w 1944216"/>
                  <a:gd name="connsiteY9" fmla="*/ 895926 h 1057500"/>
                  <a:gd name="connsiteX10" fmla="*/ 1224136 w 1944216"/>
                  <a:gd name="connsiteY10" fmla="*/ 895926 h 1057500"/>
                  <a:gd name="connsiteX11" fmla="*/ 1115272 w 1944216"/>
                  <a:gd name="connsiteY11" fmla="*/ 1004790 h 1057500"/>
                  <a:gd name="connsiteX12" fmla="*/ 360040 w 1944216"/>
                  <a:gd name="connsiteY12" fmla="*/ 967934 h 1057500"/>
                  <a:gd name="connsiteX13" fmla="*/ 0 w 1944216"/>
                  <a:gd name="connsiteY13" fmla="*/ 535886 h 1057500"/>
                  <a:gd name="connsiteX14" fmla="*/ 432048 w 1944216"/>
                  <a:gd name="connsiteY14" fmla="*/ 31830 h 1057500"/>
                  <a:gd name="connsiteX0" fmla="*/ 432048 w 1944216"/>
                  <a:gd name="connsiteY0" fmla="*/ 31830 h 1057500"/>
                  <a:gd name="connsiteX1" fmla="*/ 1115272 w 1944216"/>
                  <a:gd name="connsiteY1" fmla="*/ 66982 h 1057500"/>
                  <a:gd name="connsiteX2" fmla="*/ 1224136 w 1944216"/>
                  <a:gd name="connsiteY2" fmla="*/ 175846 h 1057500"/>
                  <a:gd name="connsiteX3" fmla="*/ 1656184 w 1944216"/>
                  <a:gd name="connsiteY3" fmla="*/ 175846 h 1057500"/>
                  <a:gd name="connsiteX4" fmla="*/ 1800200 w 1944216"/>
                  <a:gd name="connsiteY4" fmla="*/ 175846 h 1057500"/>
                  <a:gd name="connsiteX5" fmla="*/ 1944216 w 1944216"/>
                  <a:gd name="connsiteY5" fmla="*/ 175846 h 1057500"/>
                  <a:gd name="connsiteX6" fmla="*/ 1872208 w 1944216"/>
                  <a:gd name="connsiteY6" fmla="*/ 463878 h 1057500"/>
                  <a:gd name="connsiteX7" fmla="*/ 1944216 w 1944216"/>
                  <a:gd name="connsiteY7" fmla="*/ 895926 h 1057500"/>
                  <a:gd name="connsiteX8" fmla="*/ 1872208 w 1944216"/>
                  <a:gd name="connsiteY8" fmla="*/ 895926 h 1057500"/>
                  <a:gd name="connsiteX9" fmla="*/ 1728192 w 1944216"/>
                  <a:gd name="connsiteY9" fmla="*/ 895926 h 1057500"/>
                  <a:gd name="connsiteX10" fmla="*/ 1224136 w 1944216"/>
                  <a:gd name="connsiteY10" fmla="*/ 895926 h 1057500"/>
                  <a:gd name="connsiteX11" fmla="*/ 1115272 w 1944216"/>
                  <a:gd name="connsiteY11" fmla="*/ 1004790 h 1057500"/>
                  <a:gd name="connsiteX12" fmla="*/ 360040 w 1944216"/>
                  <a:gd name="connsiteY12" fmla="*/ 967934 h 1057500"/>
                  <a:gd name="connsiteX13" fmla="*/ 0 w 1944216"/>
                  <a:gd name="connsiteY13" fmla="*/ 535886 h 1057500"/>
                  <a:gd name="connsiteX14" fmla="*/ 432048 w 1944216"/>
                  <a:gd name="connsiteY14" fmla="*/ 31830 h 1057500"/>
                  <a:gd name="connsiteX0" fmla="*/ 432048 w 1944216"/>
                  <a:gd name="connsiteY0" fmla="*/ 31830 h 1057500"/>
                  <a:gd name="connsiteX1" fmla="*/ 1115272 w 1944216"/>
                  <a:gd name="connsiteY1" fmla="*/ 66982 h 1057500"/>
                  <a:gd name="connsiteX2" fmla="*/ 1224136 w 1944216"/>
                  <a:gd name="connsiteY2" fmla="*/ 175846 h 1057500"/>
                  <a:gd name="connsiteX3" fmla="*/ 1656184 w 1944216"/>
                  <a:gd name="connsiteY3" fmla="*/ 175846 h 1057500"/>
                  <a:gd name="connsiteX4" fmla="*/ 1800200 w 1944216"/>
                  <a:gd name="connsiteY4" fmla="*/ 175846 h 1057500"/>
                  <a:gd name="connsiteX5" fmla="*/ 1944216 w 1944216"/>
                  <a:gd name="connsiteY5" fmla="*/ 175846 h 1057500"/>
                  <a:gd name="connsiteX6" fmla="*/ 1872208 w 1944216"/>
                  <a:gd name="connsiteY6" fmla="*/ 463878 h 1057500"/>
                  <a:gd name="connsiteX7" fmla="*/ 1944216 w 1944216"/>
                  <a:gd name="connsiteY7" fmla="*/ 895926 h 1057500"/>
                  <a:gd name="connsiteX8" fmla="*/ 1872208 w 1944216"/>
                  <a:gd name="connsiteY8" fmla="*/ 895926 h 1057500"/>
                  <a:gd name="connsiteX9" fmla="*/ 1728192 w 1944216"/>
                  <a:gd name="connsiteY9" fmla="*/ 895926 h 1057500"/>
                  <a:gd name="connsiteX10" fmla="*/ 1224136 w 1944216"/>
                  <a:gd name="connsiteY10" fmla="*/ 895926 h 1057500"/>
                  <a:gd name="connsiteX11" fmla="*/ 1115272 w 1944216"/>
                  <a:gd name="connsiteY11" fmla="*/ 1004790 h 1057500"/>
                  <a:gd name="connsiteX12" fmla="*/ 360040 w 1944216"/>
                  <a:gd name="connsiteY12" fmla="*/ 967934 h 1057500"/>
                  <a:gd name="connsiteX13" fmla="*/ 0 w 1944216"/>
                  <a:gd name="connsiteY13" fmla="*/ 535886 h 1057500"/>
                  <a:gd name="connsiteX14" fmla="*/ 432048 w 1944216"/>
                  <a:gd name="connsiteY14" fmla="*/ 31830 h 1057500"/>
                  <a:gd name="connsiteX0" fmla="*/ 432048 w 1944216"/>
                  <a:gd name="connsiteY0" fmla="*/ 31830 h 1129508"/>
                  <a:gd name="connsiteX1" fmla="*/ 1115272 w 1944216"/>
                  <a:gd name="connsiteY1" fmla="*/ 66982 h 1129508"/>
                  <a:gd name="connsiteX2" fmla="*/ 1224136 w 1944216"/>
                  <a:gd name="connsiteY2" fmla="*/ 175846 h 1129508"/>
                  <a:gd name="connsiteX3" fmla="*/ 1656184 w 1944216"/>
                  <a:gd name="connsiteY3" fmla="*/ 175846 h 1129508"/>
                  <a:gd name="connsiteX4" fmla="*/ 1800200 w 1944216"/>
                  <a:gd name="connsiteY4" fmla="*/ 175846 h 1129508"/>
                  <a:gd name="connsiteX5" fmla="*/ 1944216 w 1944216"/>
                  <a:gd name="connsiteY5" fmla="*/ 175846 h 1129508"/>
                  <a:gd name="connsiteX6" fmla="*/ 1872208 w 1944216"/>
                  <a:gd name="connsiteY6" fmla="*/ 463878 h 1129508"/>
                  <a:gd name="connsiteX7" fmla="*/ 1944216 w 1944216"/>
                  <a:gd name="connsiteY7" fmla="*/ 895926 h 1129508"/>
                  <a:gd name="connsiteX8" fmla="*/ 1872208 w 1944216"/>
                  <a:gd name="connsiteY8" fmla="*/ 895926 h 1129508"/>
                  <a:gd name="connsiteX9" fmla="*/ 1728192 w 1944216"/>
                  <a:gd name="connsiteY9" fmla="*/ 895926 h 1129508"/>
                  <a:gd name="connsiteX10" fmla="*/ 1224136 w 1944216"/>
                  <a:gd name="connsiteY10" fmla="*/ 895926 h 1129508"/>
                  <a:gd name="connsiteX11" fmla="*/ 1115272 w 1944216"/>
                  <a:gd name="connsiteY11" fmla="*/ 1004790 h 1129508"/>
                  <a:gd name="connsiteX12" fmla="*/ 360040 w 1944216"/>
                  <a:gd name="connsiteY12" fmla="*/ 1039942 h 1129508"/>
                  <a:gd name="connsiteX13" fmla="*/ 0 w 1944216"/>
                  <a:gd name="connsiteY13" fmla="*/ 535886 h 1129508"/>
                  <a:gd name="connsiteX14" fmla="*/ 432048 w 1944216"/>
                  <a:gd name="connsiteY14" fmla="*/ 31830 h 11295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944216" h="1129508">
                    <a:moveTo>
                      <a:pt x="432048" y="31830"/>
                    </a:moveTo>
                    <a:cubicBezTo>
                      <a:pt x="432048" y="0"/>
                      <a:pt x="983257" y="42979"/>
                      <a:pt x="1115272" y="66982"/>
                    </a:cubicBezTo>
                    <a:cubicBezTo>
                      <a:pt x="1247287" y="90985"/>
                      <a:pt x="1192306" y="175846"/>
                      <a:pt x="1224136" y="175846"/>
                    </a:cubicBezTo>
                    <a:lnTo>
                      <a:pt x="1656184" y="175846"/>
                    </a:lnTo>
                    <a:cubicBezTo>
                      <a:pt x="1688014" y="175846"/>
                      <a:pt x="1777693" y="153339"/>
                      <a:pt x="1800200" y="175846"/>
                    </a:cubicBezTo>
                    <a:lnTo>
                      <a:pt x="1944216" y="175846"/>
                    </a:lnTo>
                    <a:lnTo>
                      <a:pt x="1872208" y="463878"/>
                    </a:lnTo>
                    <a:cubicBezTo>
                      <a:pt x="1896211" y="607894"/>
                      <a:pt x="1804549" y="559128"/>
                      <a:pt x="1944216" y="895926"/>
                    </a:cubicBezTo>
                    <a:cubicBezTo>
                      <a:pt x="1944216" y="927756"/>
                      <a:pt x="1908212" y="895926"/>
                      <a:pt x="1872208" y="895926"/>
                    </a:cubicBezTo>
                    <a:lnTo>
                      <a:pt x="1728192" y="895926"/>
                    </a:lnTo>
                    <a:lnTo>
                      <a:pt x="1224136" y="895926"/>
                    </a:lnTo>
                    <a:cubicBezTo>
                      <a:pt x="1192306" y="895926"/>
                      <a:pt x="1259288" y="980787"/>
                      <a:pt x="1115272" y="1004790"/>
                    </a:cubicBezTo>
                    <a:cubicBezTo>
                      <a:pt x="971256" y="1028793"/>
                      <a:pt x="473509" y="1129508"/>
                      <a:pt x="360040" y="1039942"/>
                    </a:cubicBezTo>
                    <a:cubicBezTo>
                      <a:pt x="240027" y="895926"/>
                      <a:pt x="143169" y="1016035"/>
                      <a:pt x="0" y="535886"/>
                    </a:cubicBezTo>
                    <a:cubicBezTo>
                      <a:pt x="166369" y="31794"/>
                      <a:pt x="210178" y="159078"/>
                      <a:pt x="432048" y="31830"/>
                    </a:cubicBezTo>
                    <a:close/>
                  </a:path>
                </a:pathLst>
              </a:cu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1" name="Obdélník 60"/>
              <p:cNvSpPr/>
              <p:nvPr/>
            </p:nvSpPr>
            <p:spPr>
              <a:xfrm>
                <a:off x="899592" y="2852936"/>
                <a:ext cx="576064" cy="1440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0" name="Ohnutý pruh 59"/>
              <p:cNvSpPr/>
              <p:nvPr/>
            </p:nvSpPr>
            <p:spPr>
              <a:xfrm rot="16200000">
                <a:off x="323528" y="2852936"/>
                <a:ext cx="1296144" cy="1296144"/>
              </a:xfrm>
              <a:prstGeom prst="blockArc">
                <a:avLst>
                  <a:gd name="adj1" fmla="val 10800000"/>
                  <a:gd name="adj2" fmla="val 21599999"/>
                  <a:gd name="adj3" fmla="val 1271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
            <p:nvSpPr>
              <p:cNvPr id="62" name="Obdélník 61"/>
              <p:cNvSpPr/>
              <p:nvPr/>
            </p:nvSpPr>
            <p:spPr>
              <a:xfrm>
                <a:off x="899592" y="4005064"/>
                <a:ext cx="576064" cy="1440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sp>
          <p:nvSpPr>
            <p:cNvPr id="68" name="TextovéPole 67"/>
            <p:cNvSpPr txBox="1"/>
            <p:nvPr/>
          </p:nvSpPr>
          <p:spPr>
            <a:xfrm>
              <a:off x="759655" y="2644727"/>
              <a:ext cx="377026" cy="1477328"/>
            </a:xfrm>
            <a:prstGeom prst="rect">
              <a:avLst/>
            </a:prstGeom>
            <a:noFill/>
          </p:spPr>
          <p:txBody>
            <a:bodyPr wrap="none" rtlCol="0">
              <a:spAutoFit/>
            </a:bodyPr>
            <a:lstStyle/>
            <a:p>
              <a:r>
                <a:rPr lang="cs-CZ" dirty="0" smtClean="0"/>
                <a:t>a)</a:t>
              </a:r>
            </a:p>
            <a:p>
              <a:endParaRPr lang="cs-CZ" dirty="0"/>
            </a:p>
            <a:p>
              <a:endParaRPr lang="cs-CZ" dirty="0" smtClean="0"/>
            </a:p>
            <a:p>
              <a:endParaRPr lang="cs-CZ" dirty="0" smtClean="0"/>
            </a:p>
            <a:p>
              <a:r>
                <a:rPr lang="cs-CZ" dirty="0" smtClean="0"/>
                <a:t>b)</a:t>
              </a:r>
              <a:endParaRPr lang="cs-CZ" dirty="0"/>
            </a:p>
          </p:txBody>
        </p:sp>
      </p:gr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67"/>
                                        </p:tgtEl>
                                        <p:attrNameLst>
                                          <p:attrName>ppt_x</p:attrName>
                                        </p:attrNameLst>
                                      </p:cBhvr>
                                      <p:tavLst>
                                        <p:tav tm="0">
                                          <p:val>
                                            <p:strVal val="ppt_x"/>
                                          </p:val>
                                        </p:tav>
                                        <p:tav tm="100000">
                                          <p:val>
                                            <p:strVal val="ppt_x"/>
                                          </p:val>
                                        </p:tav>
                                      </p:tavLst>
                                    </p:anim>
                                    <p:anim calcmode="lin" valueType="num">
                                      <p:cBhvr additive="base">
                                        <p:cTn id="7" dur="500"/>
                                        <p:tgtEl>
                                          <p:spTgt spid="67"/>
                                        </p:tgtEl>
                                        <p:attrNameLst>
                                          <p:attrName>ppt_y</p:attrName>
                                        </p:attrNameLst>
                                      </p:cBhvr>
                                      <p:tavLst>
                                        <p:tav tm="0">
                                          <p:val>
                                            <p:strVal val="ppt_y"/>
                                          </p:val>
                                        </p:tav>
                                        <p:tav tm="100000">
                                          <p:val>
                                            <p:strVal val="1+ppt_h/2"/>
                                          </p:val>
                                        </p:tav>
                                      </p:tavLst>
                                    </p:anim>
                                    <p:set>
                                      <p:cBhvr>
                                        <p:cTn id="8" dur="1" fill="hold">
                                          <p:stCondLst>
                                            <p:cond delay="499"/>
                                          </p:stCondLst>
                                        </p:cTn>
                                        <p:tgtEl>
                                          <p:spTgt spid="6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5" name="Rectangle 5"/>
          <p:cNvSpPr>
            <a:spLocks noGrp="1" noChangeArrowheads="1"/>
          </p:cNvSpPr>
          <p:nvPr>
            <p:ph type="title" idx="4294967295"/>
          </p:nvPr>
        </p:nvSpPr>
        <p:spPr>
          <a:xfrm>
            <a:off x="784274" y="246184"/>
            <a:ext cx="7772400" cy="457200"/>
          </a:xfrm>
          <a:solidFill>
            <a:srgbClr val="FFC000"/>
          </a:solidFill>
        </p:spPr>
        <p:txBody>
          <a:bodyPr/>
          <a:lstStyle/>
          <a:p>
            <a:pPr eaLnBrk="1" hangingPunct="1"/>
            <a:r>
              <a:rPr lang="cs-CZ" sz="2400" dirty="0" smtClean="0"/>
              <a:t>Použití izolovaných vodičů a závěsných kabelů</a:t>
            </a:r>
          </a:p>
        </p:txBody>
      </p:sp>
      <p:sp>
        <p:nvSpPr>
          <p:cNvPr id="10246" name="Text Box 6"/>
          <p:cNvSpPr txBox="1">
            <a:spLocks noChangeArrowheads="1"/>
          </p:cNvSpPr>
          <p:nvPr/>
        </p:nvSpPr>
        <p:spPr bwMode="auto">
          <a:xfrm>
            <a:off x="742070" y="776630"/>
            <a:ext cx="7772400" cy="1077218"/>
          </a:xfrm>
          <a:prstGeom prst="rect">
            <a:avLst/>
          </a:prstGeom>
          <a:solidFill>
            <a:srgbClr val="FFFF99"/>
          </a:solidFill>
          <a:ln w="9525">
            <a:noFill/>
            <a:miter lim="800000"/>
            <a:headEnd/>
            <a:tailEnd/>
          </a:ln>
        </p:spPr>
        <p:txBody>
          <a:bodyPr>
            <a:spAutoFit/>
          </a:bodyPr>
          <a:lstStyle/>
          <a:p>
            <a:r>
              <a:rPr lang="cs-CZ" sz="1600" dirty="0"/>
              <a:t>Jedná se o stočený </a:t>
            </a:r>
            <a:r>
              <a:rPr lang="cs-CZ" sz="1600" b="1" dirty="0"/>
              <a:t>čtyř</a:t>
            </a:r>
            <a:r>
              <a:rPr lang="cs-CZ" sz="1600" dirty="0"/>
              <a:t> až </a:t>
            </a:r>
            <a:r>
              <a:rPr lang="cs-CZ" sz="1600" b="1" dirty="0" err="1"/>
              <a:t>pětižilový</a:t>
            </a:r>
            <a:r>
              <a:rPr lang="cs-CZ" sz="1600" dirty="0"/>
              <a:t> samonosný hliníkový vodič s polyetylénovou izolací, vyráběný v průřezech 16 až 120 mm</a:t>
            </a:r>
            <a:r>
              <a:rPr lang="cs-CZ" sz="1600" baseline="30000" dirty="0"/>
              <a:t>2</a:t>
            </a:r>
            <a:r>
              <a:rPr lang="cs-CZ" sz="1600" dirty="0"/>
              <a:t>. Uchycení vodičů, spojování, odbočování, </a:t>
            </a:r>
            <a:r>
              <a:rPr lang="cs-CZ" sz="1600" dirty="0" err="1"/>
              <a:t>přizemňování</a:t>
            </a:r>
            <a:r>
              <a:rPr lang="cs-CZ" sz="1600" dirty="0"/>
              <a:t> se provádí pomocí speciálních armatur vyráběných v zahraničí (ENSTO – Finsko, ELBA – SR, PFISTERER – SRN)</a:t>
            </a:r>
          </a:p>
        </p:txBody>
      </p:sp>
      <p:sp>
        <p:nvSpPr>
          <p:cNvPr id="10252" name="Line 49"/>
          <p:cNvSpPr>
            <a:spLocks noChangeShapeType="1"/>
          </p:cNvSpPr>
          <p:nvPr/>
        </p:nvSpPr>
        <p:spPr bwMode="auto">
          <a:xfrm>
            <a:off x="1880381" y="2392680"/>
            <a:ext cx="0" cy="1905000"/>
          </a:xfrm>
          <a:prstGeom prst="line">
            <a:avLst/>
          </a:prstGeom>
          <a:noFill/>
          <a:ln w="9525">
            <a:solidFill>
              <a:schemeClr val="tx1"/>
            </a:solidFill>
            <a:prstDash val="lgDashDot"/>
            <a:round/>
            <a:headEnd/>
            <a:tailEnd/>
          </a:ln>
        </p:spPr>
        <p:txBody>
          <a:bodyPr/>
          <a:lstStyle/>
          <a:p>
            <a:endParaRPr lang="cs-CZ"/>
          </a:p>
        </p:txBody>
      </p:sp>
      <p:grpSp>
        <p:nvGrpSpPr>
          <p:cNvPr id="57" name="Skupina 56"/>
          <p:cNvGrpSpPr/>
          <p:nvPr/>
        </p:nvGrpSpPr>
        <p:grpSpPr>
          <a:xfrm>
            <a:off x="370448" y="2548597"/>
            <a:ext cx="5200357" cy="1231900"/>
            <a:chOff x="609600" y="2590800"/>
            <a:chExt cx="5181600" cy="1231900"/>
          </a:xfrm>
        </p:grpSpPr>
        <p:sp>
          <p:nvSpPr>
            <p:cNvPr id="10242" name="AutoShape 2"/>
            <p:cNvSpPr>
              <a:spLocks noChangeArrowheads="1"/>
            </p:cNvSpPr>
            <p:nvPr/>
          </p:nvSpPr>
          <p:spPr bwMode="auto">
            <a:xfrm rot="5749407">
              <a:off x="5334000" y="3048000"/>
              <a:ext cx="381000" cy="381000"/>
            </a:xfrm>
            <a:prstGeom prst="can">
              <a:avLst>
                <a:gd name="adj" fmla="val 25000"/>
              </a:avLst>
            </a:prstGeom>
            <a:solidFill>
              <a:schemeClr val="hlink"/>
            </a:solidFill>
            <a:ln w="9525">
              <a:solidFill>
                <a:schemeClr val="tx1"/>
              </a:solidFill>
              <a:round/>
              <a:headEnd/>
              <a:tailEnd/>
            </a:ln>
          </p:spPr>
          <p:txBody>
            <a:bodyPr wrap="none" anchor="ctr"/>
            <a:lstStyle/>
            <a:p>
              <a:endParaRPr lang="cs-CZ"/>
            </a:p>
          </p:txBody>
        </p:sp>
        <p:sp>
          <p:nvSpPr>
            <p:cNvPr id="10243" name="AutoShape 3"/>
            <p:cNvSpPr>
              <a:spLocks noChangeArrowheads="1"/>
            </p:cNvSpPr>
            <p:nvPr/>
          </p:nvSpPr>
          <p:spPr bwMode="auto">
            <a:xfrm rot="5749407">
              <a:off x="5410200" y="3429000"/>
              <a:ext cx="381000" cy="381000"/>
            </a:xfrm>
            <a:prstGeom prst="can">
              <a:avLst>
                <a:gd name="adj" fmla="val 25000"/>
              </a:avLst>
            </a:prstGeom>
            <a:solidFill>
              <a:schemeClr val="hlink"/>
            </a:solidFill>
            <a:ln w="9525">
              <a:solidFill>
                <a:schemeClr val="tx1"/>
              </a:solidFill>
              <a:round/>
              <a:headEnd/>
              <a:tailEnd/>
            </a:ln>
          </p:spPr>
          <p:txBody>
            <a:bodyPr wrap="none" anchor="ctr"/>
            <a:lstStyle/>
            <a:p>
              <a:endParaRPr lang="cs-CZ"/>
            </a:p>
          </p:txBody>
        </p:sp>
        <p:sp>
          <p:nvSpPr>
            <p:cNvPr id="10244" name="Oval 4"/>
            <p:cNvSpPr>
              <a:spLocks noChangeArrowheads="1"/>
            </p:cNvSpPr>
            <p:nvPr/>
          </p:nvSpPr>
          <p:spPr bwMode="auto">
            <a:xfrm>
              <a:off x="5334000" y="3657600"/>
              <a:ext cx="76200" cy="152400"/>
            </a:xfrm>
            <a:prstGeom prst="ellipse">
              <a:avLst/>
            </a:prstGeom>
            <a:solidFill>
              <a:schemeClr val="bg2"/>
            </a:solidFill>
            <a:ln w="9525">
              <a:solidFill>
                <a:schemeClr val="tx1"/>
              </a:solidFill>
              <a:round/>
              <a:headEnd/>
              <a:tailEnd/>
            </a:ln>
          </p:spPr>
          <p:txBody>
            <a:bodyPr wrap="none" anchor="ctr"/>
            <a:lstStyle/>
            <a:p>
              <a:endParaRPr lang="cs-CZ"/>
            </a:p>
          </p:txBody>
        </p:sp>
        <p:grpSp>
          <p:nvGrpSpPr>
            <p:cNvPr id="2" name="Group 7"/>
            <p:cNvGrpSpPr>
              <a:grpSpLocks/>
            </p:cNvGrpSpPr>
            <p:nvPr/>
          </p:nvGrpSpPr>
          <p:grpSpPr bwMode="auto">
            <a:xfrm>
              <a:off x="609600" y="2590800"/>
              <a:ext cx="609600" cy="609600"/>
              <a:chOff x="384" y="1632"/>
              <a:chExt cx="384" cy="384"/>
            </a:xfrm>
          </p:grpSpPr>
          <p:sp>
            <p:nvSpPr>
              <p:cNvPr id="10330" name="Oval 8"/>
              <p:cNvSpPr>
                <a:spLocks noChangeArrowheads="1"/>
              </p:cNvSpPr>
              <p:nvPr/>
            </p:nvSpPr>
            <p:spPr bwMode="auto">
              <a:xfrm>
                <a:off x="480" y="1680"/>
                <a:ext cx="96" cy="96"/>
              </a:xfrm>
              <a:prstGeom prst="ellipse">
                <a:avLst/>
              </a:prstGeom>
              <a:solidFill>
                <a:schemeClr val="hlink"/>
              </a:solidFill>
              <a:ln w="9525">
                <a:solidFill>
                  <a:schemeClr val="tx1"/>
                </a:solidFill>
                <a:round/>
                <a:headEnd/>
                <a:tailEnd/>
              </a:ln>
            </p:spPr>
            <p:txBody>
              <a:bodyPr wrap="none" anchor="ctr"/>
              <a:lstStyle/>
              <a:p>
                <a:endParaRPr lang="cs-CZ"/>
              </a:p>
            </p:txBody>
          </p:sp>
          <p:sp>
            <p:nvSpPr>
              <p:cNvPr id="10331" name="Oval 9"/>
              <p:cNvSpPr>
                <a:spLocks noChangeArrowheads="1"/>
              </p:cNvSpPr>
              <p:nvPr/>
            </p:nvSpPr>
            <p:spPr bwMode="auto">
              <a:xfrm>
                <a:off x="576" y="1680"/>
                <a:ext cx="96" cy="96"/>
              </a:xfrm>
              <a:prstGeom prst="ellipse">
                <a:avLst/>
              </a:prstGeom>
              <a:solidFill>
                <a:schemeClr val="hlink"/>
              </a:solidFill>
              <a:ln w="9525">
                <a:solidFill>
                  <a:schemeClr val="tx1"/>
                </a:solidFill>
                <a:round/>
                <a:headEnd/>
                <a:tailEnd/>
              </a:ln>
            </p:spPr>
            <p:txBody>
              <a:bodyPr wrap="none" anchor="ctr"/>
              <a:lstStyle/>
              <a:p>
                <a:endParaRPr lang="cs-CZ"/>
              </a:p>
            </p:txBody>
          </p:sp>
          <p:sp>
            <p:nvSpPr>
              <p:cNvPr id="10332" name="Oval 10"/>
              <p:cNvSpPr>
                <a:spLocks noChangeArrowheads="1"/>
              </p:cNvSpPr>
              <p:nvPr/>
            </p:nvSpPr>
            <p:spPr bwMode="auto">
              <a:xfrm>
                <a:off x="528" y="1776"/>
                <a:ext cx="96" cy="96"/>
              </a:xfrm>
              <a:prstGeom prst="ellipse">
                <a:avLst/>
              </a:prstGeom>
              <a:solidFill>
                <a:schemeClr val="hlink"/>
              </a:solidFill>
              <a:ln w="9525">
                <a:solidFill>
                  <a:schemeClr val="tx1"/>
                </a:solidFill>
                <a:round/>
                <a:headEnd/>
                <a:tailEnd/>
              </a:ln>
            </p:spPr>
            <p:txBody>
              <a:bodyPr wrap="none" anchor="ctr"/>
              <a:lstStyle/>
              <a:p>
                <a:endParaRPr lang="cs-CZ"/>
              </a:p>
            </p:txBody>
          </p:sp>
          <p:sp>
            <p:nvSpPr>
              <p:cNvPr id="10333" name="Oval 11"/>
              <p:cNvSpPr>
                <a:spLocks noChangeArrowheads="1"/>
              </p:cNvSpPr>
              <p:nvPr/>
            </p:nvSpPr>
            <p:spPr bwMode="auto">
              <a:xfrm>
                <a:off x="624" y="1776"/>
                <a:ext cx="96" cy="96"/>
              </a:xfrm>
              <a:prstGeom prst="ellipse">
                <a:avLst/>
              </a:prstGeom>
              <a:solidFill>
                <a:schemeClr val="hlink"/>
              </a:solidFill>
              <a:ln w="9525">
                <a:solidFill>
                  <a:schemeClr val="tx1"/>
                </a:solidFill>
                <a:round/>
                <a:headEnd/>
                <a:tailEnd/>
              </a:ln>
            </p:spPr>
            <p:txBody>
              <a:bodyPr wrap="none" anchor="ctr"/>
              <a:lstStyle/>
              <a:p>
                <a:endParaRPr lang="cs-CZ"/>
              </a:p>
            </p:txBody>
          </p:sp>
          <p:sp>
            <p:nvSpPr>
              <p:cNvPr id="10334" name="Oval 12"/>
              <p:cNvSpPr>
                <a:spLocks noChangeArrowheads="1"/>
              </p:cNvSpPr>
              <p:nvPr/>
            </p:nvSpPr>
            <p:spPr bwMode="auto">
              <a:xfrm>
                <a:off x="576" y="1872"/>
                <a:ext cx="96" cy="96"/>
              </a:xfrm>
              <a:prstGeom prst="ellipse">
                <a:avLst/>
              </a:prstGeom>
              <a:solidFill>
                <a:schemeClr val="hlink"/>
              </a:solidFill>
              <a:ln w="9525">
                <a:solidFill>
                  <a:schemeClr val="tx1"/>
                </a:solidFill>
                <a:round/>
                <a:headEnd/>
                <a:tailEnd/>
              </a:ln>
            </p:spPr>
            <p:txBody>
              <a:bodyPr wrap="none" anchor="ctr"/>
              <a:lstStyle/>
              <a:p>
                <a:endParaRPr lang="cs-CZ"/>
              </a:p>
            </p:txBody>
          </p:sp>
          <p:sp>
            <p:nvSpPr>
              <p:cNvPr id="10335" name="Oval 13"/>
              <p:cNvSpPr>
                <a:spLocks noChangeArrowheads="1"/>
              </p:cNvSpPr>
              <p:nvPr/>
            </p:nvSpPr>
            <p:spPr bwMode="auto">
              <a:xfrm>
                <a:off x="480" y="1872"/>
                <a:ext cx="96" cy="96"/>
              </a:xfrm>
              <a:prstGeom prst="ellipse">
                <a:avLst/>
              </a:prstGeom>
              <a:solidFill>
                <a:schemeClr val="hlink"/>
              </a:solidFill>
              <a:ln w="9525">
                <a:solidFill>
                  <a:schemeClr val="tx1"/>
                </a:solidFill>
                <a:round/>
                <a:headEnd/>
                <a:tailEnd/>
              </a:ln>
            </p:spPr>
            <p:txBody>
              <a:bodyPr wrap="none" anchor="ctr"/>
              <a:lstStyle/>
              <a:p>
                <a:endParaRPr lang="cs-CZ"/>
              </a:p>
            </p:txBody>
          </p:sp>
          <p:sp>
            <p:nvSpPr>
              <p:cNvPr id="10336" name="Oval 14"/>
              <p:cNvSpPr>
                <a:spLocks noChangeArrowheads="1"/>
              </p:cNvSpPr>
              <p:nvPr/>
            </p:nvSpPr>
            <p:spPr bwMode="auto">
              <a:xfrm>
                <a:off x="432" y="1776"/>
                <a:ext cx="96" cy="96"/>
              </a:xfrm>
              <a:prstGeom prst="ellipse">
                <a:avLst/>
              </a:prstGeom>
              <a:solidFill>
                <a:schemeClr val="hlink"/>
              </a:solidFill>
              <a:ln w="9525">
                <a:solidFill>
                  <a:schemeClr val="tx1"/>
                </a:solidFill>
                <a:round/>
                <a:headEnd/>
                <a:tailEnd/>
              </a:ln>
            </p:spPr>
            <p:txBody>
              <a:bodyPr wrap="none" anchor="ctr"/>
              <a:lstStyle/>
              <a:p>
                <a:endParaRPr lang="cs-CZ"/>
              </a:p>
            </p:txBody>
          </p:sp>
          <p:sp>
            <p:nvSpPr>
              <p:cNvPr id="10337" name="Oval 15"/>
              <p:cNvSpPr>
                <a:spLocks noChangeArrowheads="1"/>
              </p:cNvSpPr>
              <p:nvPr/>
            </p:nvSpPr>
            <p:spPr bwMode="auto">
              <a:xfrm>
                <a:off x="384" y="1632"/>
                <a:ext cx="384" cy="384"/>
              </a:xfrm>
              <a:prstGeom prst="ellipse">
                <a:avLst/>
              </a:prstGeom>
              <a:noFill/>
              <a:ln w="76200">
                <a:solidFill>
                  <a:schemeClr val="tx1"/>
                </a:solidFill>
                <a:round/>
                <a:headEnd/>
                <a:tailEnd/>
              </a:ln>
            </p:spPr>
            <p:txBody>
              <a:bodyPr wrap="none" anchor="ctr"/>
              <a:lstStyle/>
              <a:p>
                <a:endParaRPr lang="cs-CZ"/>
              </a:p>
            </p:txBody>
          </p:sp>
        </p:grpSp>
        <p:grpSp>
          <p:nvGrpSpPr>
            <p:cNvPr id="3" name="Group 16"/>
            <p:cNvGrpSpPr>
              <a:grpSpLocks/>
            </p:cNvGrpSpPr>
            <p:nvPr/>
          </p:nvGrpSpPr>
          <p:grpSpPr bwMode="auto">
            <a:xfrm>
              <a:off x="1219200" y="2590800"/>
              <a:ext cx="609600" cy="609600"/>
              <a:chOff x="384" y="1632"/>
              <a:chExt cx="384" cy="384"/>
            </a:xfrm>
          </p:grpSpPr>
          <p:sp>
            <p:nvSpPr>
              <p:cNvPr id="10322" name="Oval 17"/>
              <p:cNvSpPr>
                <a:spLocks noChangeArrowheads="1"/>
              </p:cNvSpPr>
              <p:nvPr/>
            </p:nvSpPr>
            <p:spPr bwMode="auto">
              <a:xfrm>
                <a:off x="480" y="1680"/>
                <a:ext cx="96" cy="96"/>
              </a:xfrm>
              <a:prstGeom prst="ellipse">
                <a:avLst/>
              </a:prstGeom>
              <a:solidFill>
                <a:schemeClr val="hlink"/>
              </a:solidFill>
              <a:ln w="9525">
                <a:solidFill>
                  <a:schemeClr val="tx1"/>
                </a:solidFill>
                <a:round/>
                <a:headEnd/>
                <a:tailEnd/>
              </a:ln>
            </p:spPr>
            <p:txBody>
              <a:bodyPr wrap="none" anchor="ctr"/>
              <a:lstStyle/>
              <a:p>
                <a:endParaRPr lang="cs-CZ"/>
              </a:p>
            </p:txBody>
          </p:sp>
          <p:sp>
            <p:nvSpPr>
              <p:cNvPr id="10323" name="Oval 18"/>
              <p:cNvSpPr>
                <a:spLocks noChangeArrowheads="1"/>
              </p:cNvSpPr>
              <p:nvPr/>
            </p:nvSpPr>
            <p:spPr bwMode="auto">
              <a:xfrm>
                <a:off x="576" y="1680"/>
                <a:ext cx="96" cy="96"/>
              </a:xfrm>
              <a:prstGeom prst="ellipse">
                <a:avLst/>
              </a:prstGeom>
              <a:solidFill>
                <a:schemeClr val="hlink"/>
              </a:solidFill>
              <a:ln w="9525">
                <a:solidFill>
                  <a:schemeClr val="tx1"/>
                </a:solidFill>
                <a:round/>
                <a:headEnd/>
                <a:tailEnd/>
              </a:ln>
            </p:spPr>
            <p:txBody>
              <a:bodyPr wrap="none" anchor="ctr"/>
              <a:lstStyle/>
              <a:p>
                <a:endParaRPr lang="cs-CZ"/>
              </a:p>
            </p:txBody>
          </p:sp>
          <p:sp>
            <p:nvSpPr>
              <p:cNvPr id="10324" name="Oval 19"/>
              <p:cNvSpPr>
                <a:spLocks noChangeArrowheads="1"/>
              </p:cNvSpPr>
              <p:nvPr/>
            </p:nvSpPr>
            <p:spPr bwMode="auto">
              <a:xfrm>
                <a:off x="528" y="1776"/>
                <a:ext cx="96" cy="96"/>
              </a:xfrm>
              <a:prstGeom prst="ellipse">
                <a:avLst/>
              </a:prstGeom>
              <a:solidFill>
                <a:schemeClr val="hlink"/>
              </a:solidFill>
              <a:ln w="9525">
                <a:solidFill>
                  <a:schemeClr val="tx1"/>
                </a:solidFill>
                <a:round/>
                <a:headEnd/>
                <a:tailEnd/>
              </a:ln>
            </p:spPr>
            <p:txBody>
              <a:bodyPr wrap="none" anchor="ctr"/>
              <a:lstStyle/>
              <a:p>
                <a:endParaRPr lang="cs-CZ"/>
              </a:p>
            </p:txBody>
          </p:sp>
          <p:sp>
            <p:nvSpPr>
              <p:cNvPr id="10325" name="Oval 20"/>
              <p:cNvSpPr>
                <a:spLocks noChangeArrowheads="1"/>
              </p:cNvSpPr>
              <p:nvPr/>
            </p:nvSpPr>
            <p:spPr bwMode="auto">
              <a:xfrm>
                <a:off x="624" y="1776"/>
                <a:ext cx="96" cy="96"/>
              </a:xfrm>
              <a:prstGeom prst="ellipse">
                <a:avLst/>
              </a:prstGeom>
              <a:solidFill>
                <a:schemeClr val="hlink"/>
              </a:solidFill>
              <a:ln w="9525">
                <a:solidFill>
                  <a:schemeClr val="tx1"/>
                </a:solidFill>
                <a:round/>
                <a:headEnd/>
                <a:tailEnd/>
              </a:ln>
            </p:spPr>
            <p:txBody>
              <a:bodyPr wrap="none" anchor="ctr"/>
              <a:lstStyle/>
              <a:p>
                <a:endParaRPr lang="cs-CZ"/>
              </a:p>
            </p:txBody>
          </p:sp>
          <p:sp>
            <p:nvSpPr>
              <p:cNvPr id="10326" name="Oval 21"/>
              <p:cNvSpPr>
                <a:spLocks noChangeArrowheads="1"/>
              </p:cNvSpPr>
              <p:nvPr/>
            </p:nvSpPr>
            <p:spPr bwMode="auto">
              <a:xfrm>
                <a:off x="576" y="1872"/>
                <a:ext cx="96" cy="96"/>
              </a:xfrm>
              <a:prstGeom prst="ellipse">
                <a:avLst/>
              </a:prstGeom>
              <a:solidFill>
                <a:schemeClr val="hlink"/>
              </a:solidFill>
              <a:ln w="9525">
                <a:solidFill>
                  <a:schemeClr val="tx1"/>
                </a:solidFill>
                <a:round/>
                <a:headEnd/>
                <a:tailEnd/>
              </a:ln>
            </p:spPr>
            <p:txBody>
              <a:bodyPr wrap="none" anchor="ctr"/>
              <a:lstStyle/>
              <a:p>
                <a:endParaRPr lang="cs-CZ"/>
              </a:p>
            </p:txBody>
          </p:sp>
          <p:sp>
            <p:nvSpPr>
              <p:cNvPr id="10327" name="Oval 22"/>
              <p:cNvSpPr>
                <a:spLocks noChangeArrowheads="1"/>
              </p:cNvSpPr>
              <p:nvPr/>
            </p:nvSpPr>
            <p:spPr bwMode="auto">
              <a:xfrm>
                <a:off x="480" y="1872"/>
                <a:ext cx="96" cy="96"/>
              </a:xfrm>
              <a:prstGeom prst="ellipse">
                <a:avLst/>
              </a:prstGeom>
              <a:solidFill>
                <a:schemeClr val="hlink"/>
              </a:solidFill>
              <a:ln w="9525">
                <a:solidFill>
                  <a:schemeClr val="tx1"/>
                </a:solidFill>
                <a:round/>
                <a:headEnd/>
                <a:tailEnd/>
              </a:ln>
            </p:spPr>
            <p:txBody>
              <a:bodyPr wrap="none" anchor="ctr"/>
              <a:lstStyle/>
              <a:p>
                <a:endParaRPr lang="cs-CZ"/>
              </a:p>
            </p:txBody>
          </p:sp>
          <p:sp>
            <p:nvSpPr>
              <p:cNvPr id="10328" name="Oval 23"/>
              <p:cNvSpPr>
                <a:spLocks noChangeArrowheads="1"/>
              </p:cNvSpPr>
              <p:nvPr/>
            </p:nvSpPr>
            <p:spPr bwMode="auto">
              <a:xfrm>
                <a:off x="432" y="1776"/>
                <a:ext cx="96" cy="96"/>
              </a:xfrm>
              <a:prstGeom prst="ellipse">
                <a:avLst/>
              </a:prstGeom>
              <a:solidFill>
                <a:schemeClr val="hlink"/>
              </a:solidFill>
              <a:ln w="9525">
                <a:solidFill>
                  <a:schemeClr val="tx1"/>
                </a:solidFill>
                <a:round/>
                <a:headEnd/>
                <a:tailEnd/>
              </a:ln>
            </p:spPr>
            <p:txBody>
              <a:bodyPr wrap="none" anchor="ctr"/>
              <a:lstStyle/>
              <a:p>
                <a:endParaRPr lang="cs-CZ"/>
              </a:p>
            </p:txBody>
          </p:sp>
          <p:sp>
            <p:nvSpPr>
              <p:cNvPr id="10329" name="Oval 24"/>
              <p:cNvSpPr>
                <a:spLocks noChangeArrowheads="1"/>
              </p:cNvSpPr>
              <p:nvPr/>
            </p:nvSpPr>
            <p:spPr bwMode="auto">
              <a:xfrm>
                <a:off x="384" y="1632"/>
                <a:ext cx="384" cy="384"/>
              </a:xfrm>
              <a:prstGeom prst="ellipse">
                <a:avLst/>
              </a:prstGeom>
              <a:noFill/>
              <a:ln w="76200">
                <a:solidFill>
                  <a:schemeClr val="tx1"/>
                </a:solidFill>
                <a:round/>
                <a:headEnd/>
                <a:tailEnd/>
              </a:ln>
            </p:spPr>
            <p:txBody>
              <a:bodyPr wrap="none" anchor="ctr"/>
              <a:lstStyle/>
              <a:p>
                <a:endParaRPr lang="cs-CZ"/>
              </a:p>
            </p:txBody>
          </p:sp>
        </p:grpSp>
        <p:grpSp>
          <p:nvGrpSpPr>
            <p:cNvPr id="4" name="Group 25"/>
            <p:cNvGrpSpPr>
              <a:grpSpLocks/>
            </p:cNvGrpSpPr>
            <p:nvPr/>
          </p:nvGrpSpPr>
          <p:grpSpPr bwMode="auto">
            <a:xfrm>
              <a:off x="1219200" y="3200400"/>
              <a:ext cx="609600" cy="609600"/>
              <a:chOff x="384" y="1632"/>
              <a:chExt cx="384" cy="384"/>
            </a:xfrm>
          </p:grpSpPr>
          <p:sp>
            <p:nvSpPr>
              <p:cNvPr id="10314" name="Oval 26"/>
              <p:cNvSpPr>
                <a:spLocks noChangeArrowheads="1"/>
              </p:cNvSpPr>
              <p:nvPr/>
            </p:nvSpPr>
            <p:spPr bwMode="auto">
              <a:xfrm>
                <a:off x="480" y="1680"/>
                <a:ext cx="96" cy="96"/>
              </a:xfrm>
              <a:prstGeom prst="ellipse">
                <a:avLst/>
              </a:prstGeom>
              <a:solidFill>
                <a:schemeClr val="hlink"/>
              </a:solidFill>
              <a:ln w="9525">
                <a:solidFill>
                  <a:schemeClr val="tx1"/>
                </a:solidFill>
                <a:round/>
                <a:headEnd/>
                <a:tailEnd/>
              </a:ln>
            </p:spPr>
            <p:txBody>
              <a:bodyPr wrap="none" anchor="ctr"/>
              <a:lstStyle/>
              <a:p>
                <a:endParaRPr lang="cs-CZ"/>
              </a:p>
            </p:txBody>
          </p:sp>
          <p:sp>
            <p:nvSpPr>
              <p:cNvPr id="10315" name="Oval 27"/>
              <p:cNvSpPr>
                <a:spLocks noChangeArrowheads="1"/>
              </p:cNvSpPr>
              <p:nvPr/>
            </p:nvSpPr>
            <p:spPr bwMode="auto">
              <a:xfrm>
                <a:off x="576" y="1680"/>
                <a:ext cx="96" cy="96"/>
              </a:xfrm>
              <a:prstGeom prst="ellipse">
                <a:avLst/>
              </a:prstGeom>
              <a:solidFill>
                <a:schemeClr val="hlink"/>
              </a:solidFill>
              <a:ln w="9525">
                <a:solidFill>
                  <a:schemeClr val="tx1"/>
                </a:solidFill>
                <a:round/>
                <a:headEnd/>
                <a:tailEnd/>
              </a:ln>
            </p:spPr>
            <p:txBody>
              <a:bodyPr wrap="none" anchor="ctr"/>
              <a:lstStyle/>
              <a:p>
                <a:endParaRPr lang="cs-CZ"/>
              </a:p>
            </p:txBody>
          </p:sp>
          <p:sp>
            <p:nvSpPr>
              <p:cNvPr id="10316" name="Oval 28"/>
              <p:cNvSpPr>
                <a:spLocks noChangeArrowheads="1"/>
              </p:cNvSpPr>
              <p:nvPr/>
            </p:nvSpPr>
            <p:spPr bwMode="auto">
              <a:xfrm>
                <a:off x="528" y="1776"/>
                <a:ext cx="96" cy="96"/>
              </a:xfrm>
              <a:prstGeom prst="ellipse">
                <a:avLst/>
              </a:prstGeom>
              <a:solidFill>
                <a:schemeClr val="hlink"/>
              </a:solidFill>
              <a:ln w="9525">
                <a:solidFill>
                  <a:schemeClr val="tx1"/>
                </a:solidFill>
                <a:round/>
                <a:headEnd/>
                <a:tailEnd/>
              </a:ln>
            </p:spPr>
            <p:txBody>
              <a:bodyPr wrap="none" anchor="ctr"/>
              <a:lstStyle/>
              <a:p>
                <a:endParaRPr lang="cs-CZ"/>
              </a:p>
            </p:txBody>
          </p:sp>
          <p:sp>
            <p:nvSpPr>
              <p:cNvPr id="10317" name="Oval 29"/>
              <p:cNvSpPr>
                <a:spLocks noChangeArrowheads="1"/>
              </p:cNvSpPr>
              <p:nvPr/>
            </p:nvSpPr>
            <p:spPr bwMode="auto">
              <a:xfrm>
                <a:off x="624" y="1776"/>
                <a:ext cx="96" cy="96"/>
              </a:xfrm>
              <a:prstGeom prst="ellipse">
                <a:avLst/>
              </a:prstGeom>
              <a:solidFill>
                <a:schemeClr val="hlink"/>
              </a:solidFill>
              <a:ln w="9525">
                <a:solidFill>
                  <a:schemeClr val="tx1"/>
                </a:solidFill>
                <a:round/>
                <a:headEnd/>
                <a:tailEnd/>
              </a:ln>
            </p:spPr>
            <p:txBody>
              <a:bodyPr wrap="none" anchor="ctr"/>
              <a:lstStyle/>
              <a:p>
                <a:endParaRPr lang="cs-CZ"/>
              </a:p>
            </p:txBody>
          </p:sp>
          <p:sp>
            <p:nvSpPr>
              <p:cNvPr id="10318" name="Oval 30"/>
              <p:cNvSpPr>
                <a:spLocks noChangeArrowheads="1"/>
              </p:cNvSpPr>
              <p:nvPr/>
            </p:nvSpPr>
            <p:spPr bwMode="auto">
              <a:xfrm>
                <a:off x="576" y="1872"/>
                <a:ext cx="96" cy="96"/>
              </a:xfrm>
              <a:prstGeom prst="ellipse">
                <a:avLst/>
              </a:prstGeom>
              <a:solidFill>
                <a:schemeClr val="hlink"/>
              </a:solidFill>
              <a:ln w="9525">
                <a:solidFill>
                  <a:schemeClr val="tx1"/>
                </a:solidFill>
                <a:round/>
                <a:headEnd/>
                <a:tailEnd/>
              </a:ln>
            </p:spPr>
            <p:txBody>
              <a:bodyPr wrap="none" anchor="ctr"/>
              <a:lstStyle/>
              <a:p>
                <a:endParaRPr lang="cs-CZ"/>
              </a:p>
            </p:txBody>
          </p:sp>
          <p:sp>
            <p:nvSpPr>
              <p:cNvPr id="10319" name="Oval 31"/>
              <p:cNvSpPr>
                <a:spLocks noChangeArrowheads="1"/>
              </p:cNvSpPr>
              <p:nvPr/>
            </p:nvSpPr>
            <p:spPr bwMode="auto">
              <a:xfrm>
                <a:off x="480" y="1872"/>
                <a:ext cx="96" cy="96"/>
              </a:xfrm>
              <a:prstGeom prst="ellipse">
                <a:avLst/>
              </a:prstGeom>
              <a:solidFill>
                <a:schemeClr val="hlink"/>
              </a:solidFill>
              <a:ln w="9525">
                <a:solidFill>
                  <a:schemeClr val="tx1"/>
                </a:solidFill>
                <a:round/>
                <a:headEnd/>
                <a:tailEnd/>
              </a:ln>
            </p:spPr>
            <p:txBody>
              <a:bodyPr wrap="none" anchor="ctr"/>
              <a:lstStyle/>
              <a:p>
                <a:endParaRPr lang="cs-CZ"/>
              </a:p>
            </p:txBody>
          </p:sp>
          <p:sp>
            <p:nvSpPr>
              <p:cNvPr id="10320" name="Oval 32"/>
              <p:cNvSpPr>
                <a:spLocks noChangeArrowheads="1"/>
              </p:cNvSpPr>
              <p:nvPr/>
            </p:nvSpPr>
            <p:spPr bwMode="auto">
              <a:xfrm>
                <a:off x="432" y="1776"/>
                <a:ext cx="96" cy="96"/>
              </a:xfrm>
              <a:prstGeom prst="ellipse">
                <a:avLst/>
              </a:prstGeom>
              <a:solidFill>
                <a:schemeClr val="hlink"/>
              </a:solidFill>
              <a:ln w="9525">
                <a:solidFill>
                  <a:schemeClr val="tx1"/>
                </a:solidFill>
                <a:round/>
                <a:headEnd/>
                <a:tailEnd/>
              </a:ln>
            </p:spPr>
            <p:txBody>
              <a:bodyPr wrap="none" anchor="ctr"/>
              <a:lstStyle/>
              <a:p>
                <a:endParaRPr lang="cs-CZ"/>
              </a:p>
            </p:txBody>
          </p:sp>
          <p:sp>
            <p:nvSpPr>
              <p:cNvPr id="10321" name="Oval 33"/>
              <p:cNvSpPr>
                <a:spLocks noChangeArrowheads="1"/>
              </p:cNvSpPr>
              <p:nvPr/>
            </p:nvSpPr>
            <p:spPr bwMode="auto">
              <a:xfrm>
                <a:off x="384" y="1632"/>
                <a:ext cx="384" cy="384"/>
              </a:xfrm>
              <a:prstGeom prst="ellipse">
                <a:avLst/>
              </a:prstGeom>
              <a:noFill/>
              <a:ln w="76200">
                <a:solidFill>
                  <a:schemeClr val="tx1"/>
                </a:solidFill>
                <a:round/>
                <a:headEnd/>
                <a:tailEnd/>
              </a:ln>
            </p:spPr>
            <p:txBody>
              <a:bodyPr wrap="none" anchor="ctr"/>
              <a:lstStyle/>
              <a:p>
                <a:endParaRPr lang="cs-CZ"/>
              </a:p>
            </p:txBody>
          </p:sp>
        </p:grpSp>
        <p:grpSp>
          <p:nvGrpSpPr>
            <p:cNvPr id="5" name="Group 34"/>
            <p:cNvGrpSpPr>
              <a:grpSpLocks/>
            </p:cNvGrpSpPr>
            <p:nvPr/>
          </p:nvGrpSpPr>
          <p:grpSpPr bwMode="auto">
            <a:xfrm>
              <a:off x="609600" y="3200400"/>
              <a:ext cx="609600" cy="609600"/>
              <a:chOff x="384" y="1632"/>
              <a:chExt cx="384" cy="384"/>
            </a:xfrm>
          </p:grpSpPr>
          <p:sp>
            <p:nvSpPr>
              <p:cNvPr id="10306" name="Oval 35"/>
              <p:cNvSpPr>
                <a:spLocks noChangeArrowheads="1"/>
              </p:cNvSpPr>
              <p:nvPr/>
            </p:nvSpPr>
            <p:spPr bwMode="auto">
              <a:xfrm>
                <a:off x="480" y="1680"/>
                <a:ext cx="96" cy="96"/>
              </a:xfrm>
              <a:prstGeom prst="ellipse">
                <a:avLst/>
              </a:prstGeom>
              <a:solidFill>
                <a:schemeClr val="hlink"/>
              </a:solidFill>
              <a:ln w="9525">
                <a:solidFill>
                  <a:schemeClr val="tx1"/>
                </a:solidFill>
                <a:round/>
                <a:headEnd/>
                <a:tailEnd/>
              </a:ln>
            </p:spPr>
            <p:txBody>
              <a:bodyPr wrap="none" anchor="ctr"/>
              <a:lstStyle/>
              <a:p>
                <a:endParaRPr lang="cs-CZ"/>
              </a:p>
            </p:txBody>
          </p:sp>
          <p:sp>
            <p:nvSpPr>
              <p:cNvPr id="10307" name="Oval 36"/>
              <p:cNvSpPr>
                <a:spLocks noChangeArrowheads="1"/>
              </p:cNvSpPr>
              <p:nvPr/>
            </p:nvSpPr>
            <p:spPr bwMode="auto">
              <a:xfrm>
                <a:off x="576" y="1680"/>
                <a:ext cx="96" cy="96"/>
              </a:xfrm>
              <a:prstGeom prst="ellipse">
                <a:avLst/>
              </a:prstGeom>
              <a:solidFill>
                <a:schemeClr val="hlink"/>
              </a:solidFill>
              <a:ln w="9525">
                <a:solidFill>
                  <a:schemeClr val="tx1"/>
                </a:solidFill>
                <a:round/>
                <a:headEnd/>
                <a:tailEnd/>
              </a:ln>
            </p:spPr>
            <p:txBody>
              <a:bodyPr wrap="none" anchor="ctr"/>
              <a:lstStyle/>
              <a:p>
                <a:endParaRPr lang="cs-CZ"/>
              </a:p>
            </p:txBody>
          </p:sp>
          <p:sp>
            <p:nvSpPr>
              <p:cNvPr id="10308" name="Oval 37"/>
              <p:cNvSpPr>
                <a:spLocks noChangeArrowheads="1"/>
              </p:cNvSpPr>
              <p:nvPr/>
            </p:nvSpPr>
            <p:spPr bwMode="auto">
              <a:xfrm>
                <a:off x="528" y="1776"/>
                <a:ext cx="96" cy="96"/>
              </a:xfrm>
              <a:prstGeom prst="ellipse">
                <a:avLst/>
              </a:prstGeom>
              <a:solidFill>
                <a:schemeClr val="hlink"/>
              </a:solidFill>
              <a:ln w="9525">
                <a:solidFill>
                  <a:schemeClr val="tx1"/>
                </a:solidFill>
                <a:round/>
                <a:headEnd/>
                <a:tailEnd/>
              </a:ln>
            </p:spPr>
            <p:txBody>
              <a:bodyPr wrap="none" anchor="ctr"/>
              <a:lstStyle/>
              <a:p>
                <a:endParaRPr lang="cs-CZ"/>
              </a:p>
            </p:txBody>
          </p:sp>
          <p:sp>
            <p:nvSpPr>
              <p:cNvPr id="10309" name="Oval 38"/>
              <p:cNvSpPr>
                <a:spLocks noChangeArrowheads="1"/>
              </p:cNvSpPr>
              <p:nvPr/>
            </p:nvSpPr>
            <p:spPr bwMode="auto">
              <a:xfrm>
                <a:off x="624" y="1776"/>
                <a:ext cx="96" cy="96"/>
              </a:xfrm>
              <a:prstGeom prst="ellipse">
                <a:avLst/>
              </a:prstGeom>
              <a:solidFill>
                <a:schemeClr val="hlink"/>
              </a:solidFill>
              <a:ln w="9525">
                <a:solidFill>
                  <a:schemeClr val="tx1"/>
                </a:solidFill>
                <a:round/>
                <a:headEnd/>
                <a:tailEnd/>
              </a:ln>
            </p:spPr>
            <p:txBody>
              <a:bodyPr wrap="none" anchor="ctr"/>
              <a:lstStyle/>
              <a:p>
                <a:endParaRPr lang="cs-CZ"/>
              </a:p>
            </p:txBody>
          </p:sp>
          <p:sp>
            <p:nvSpPr>
              <p:cNvPr id="10310" name="Oval 39"/>
              <p:cNvSpPr>
                <a:spLocks noChangeArrowheads="1"/>
              </p:cNvSpPr>
              <p:nvPr/>
            </p:nvSpPr>
            <p:spPr bwMode="auto">
              <a:xfrm>
                <a:off x="576" y="1872"/>
                <a:ext cx="96" cy="96"/>
              </a:xfrm>
              <a:prstGeom prst="ellipse">
                <a:avLst/>
              </a:prstGeom>
              <a:solidFill>
                <a:schemeClr val="hlink"/>
              </a:solidFill>
              <a:ln w="9525">
                <a:solidFill>
                  <a:schemeClr val="tx1"/>
                </a:solidFill>
                <a:round/>
                <a:headEnd/>
                <a:tailEnd/>
              </a:ln>
            </p:spPr>
            <p:txBody>
              <a:bodyPr wrap="none" anchor="ctr"/>
              <a:lstStyle/>
              <a:p>
                <a:endParaRPr lang="cs-CZ"/>
              </a:p>
            </p:txBody>
          </p:sp>
          <p:sp>
            <p:nvSpPr>
              <p:cNvPr id="10311" name="Oval 40"/>
              <p:cNvSpPr>
                <a:spLocks noChangeArrowheads="1"/>
              </p:cNvSpPr>
              <p:nvPr/>
            </p:nvSpPr>
            <p:spPr bwMode="auto">
              <a:xfrm>
                <a:off x="480" y="1872"/>
                <a:ext cx="96" cy="96"/>
              </a:xfrm>
              <a:prstGeom prst="ellipse">
                <a:avLst/>
              </a:prstGeom>
              <a:solidFill>
                <a:schemeClr val="hlink"/>
              </a:solidFill>
              <a:ln w="9525">
                <a:solidFill>
                  <a:schemeClr val="tx1"/>
                </a:solidFill>
                <a:round/>
                <a:headEnd/>
                <a:tailEnd/>
              </a:ln>
            </p:spPr>
            <p:txBody>
              <a:bodyPr wrap="none" anchor="ctr"/>
              <a:lstStyle/>
              <a:p>
                <a:endParaRPr lang="cs-CZ"/>
              </a:p>
            </p:txBody>
          </p:sp>
          <p:sp>
            <p:nvSpPr>
              <p:cNvPr id="10312" name="Oval 41"/>
              <p:cNvSpPr>
                <a:spLocks noChangeArrowheads="1"/>
              </p:cNvSpPr>
              <p:nvPr/>
            </p:nvSpPr>
            <p:spPr bwMode="auto">
              <a:xfrm>
                <a:off x="432" y="1776"/>
                <a:ext cx="96" cy="96"/>
              </a:xfrm>
              <a:prstGeom prst="ellipse">
                <a:avLst/>
              </a:prstGeom>
              <a:solidFill>
                <a:schemeClr val="hlink"/>
              </a:solidFill>
              <a:ln w="9525">
                <a:solidFill>
                  <a:schemeClr val="tx1"/>
                </a:solidFill>
                <a:round/>
                <a:headEnd/>
                <a:tailEnd/>
              </a:ln>
            </p:spPr>
            <p:txBody>
              <a:bodyPr wrap="none" anchor="ctr"/>
              <a:lstStyle/>
              <a:p>
                <a:endParaRPr lang="cs-CZ"/>
              </a:p>
            </p:txBody>
          </p:sp>
          <p:sp>
            <p:nvSpPr>
              <p:cNvPr id="10313" name="Oval 42"/>
              <p:cNvSpPr>
                <a:spLocks noChangeArrowheads="1"/>
              </p:cNvSpPr>
              <p:nvPr/>
            </p:nvSpPr>
            <p:spPr bwMode="auto">
              <a:xfrm>
                <a:off x="384" y="1632"/>
                <a:ext cx="384" cy="384"/>
              </a:xfrm>
              <a:prstGeom prst="ellipse">
                <a:avLst/>
              </a:prstGeom>
              <a:noFill/>
              <a:ln w="76200">
                <a:solidFill>
                  <a:schemeClr val="tx1"/>
                </a:solidFill>
                <a:round/>
                <a:headEnd/>
                <a:tailEnd/>
              </a:ln>
            </p:spPr>
            <p:txBody>
              <a:bodyPr wrap="none" anchor="ctr"/>
              <a:lstStyle/>
              <a:p>
                <a:endParaRPr lang="cs-CZ"/>
              </a:p>
            </p:txBody>
          </p:sp>
        </p:grpSp>
        <p:grpSp>
          <p:nvGrpSpPr>
            <p:cNvPr id="6" name="Group 43"/>
            <p:cNvGrpSpPr>
              <a:grpSpLocks/>
            </p:cNvGrpSpPr>
            <p:nvPr/>
          </p:nvGrpSpPr>
          <p:grpSpPr bwMode="auto">
            <a:xfrm>
              <a:off x="2133600" y="2590800"/>
              <a:ext cx="3200400" cy="1231900"/>
              <a:chOff x="1344" y="1632"/>
              <a:chExt cx="2016" cy="776"/>
            </a:xfrm>
            <a:solidFill>
              <a:schemeClr val="tx1">
                <a:lumMod val="75000"/>
                <a:lumOff val="25000"/>
              </a:schemeClr>
            </a:solidFill>
          </p:grpSpPr>
          <p:sp>
            <p:nvSpPr>
              <p:cNvPr id="10301" name="Freeform 44"/>
              <p:cNvSpPr>
                <a:spLocks/>
              </p:cNvSpPr>
              <p:nvPr/>
            </p:nvSpPr>
            <p:spPr bwMode="auto">
              <a:xfrm>
                <a:off x="1344" y="1632"/>
                <a:ext cx="2016" cy="384"/>
              </a:xfrm>
              <a:custGeom>
                <a:avLst/>
                <a:gdLst>
                  <a:gd name="T0" fmla="*/ 0 w 2016"/>
                  <a:gd name="T1" fmla="*/ 0 h 384"/>
                  <a:gd name="T2" fmla="*/ 1008 w 2016"/>
                  <a:gd name="T3" fmla="*/ 96 h 384"/>
                  <a:gd name="T4" fmla="*/ 2016 w 2016"/>
                  <a:gd name="T5" fmla="*/ 384 h 384"/>
                  <a:gd name="T6" fmla="*/ 0 60000 65536"/>
                  <a:gd name="T7" fmla="*/ 0 60000 65536"/>
                  <a:gd name="T8" fmla="*/ 0 60000 65536"/>
                  <a:gd name="T9" fmla="*/ 0 w 2016"/>
                  <a:gd name="T10" fmla="*/ 0 h 384"/>
                  <a:gd name="T11" fmla="*/ 2016 w 2016"/>
                  <a:gd name="T12" fmla="*/ 384 h 384"/>
                </a:gdLst>
                <a:ahLst/>
                <a:cxnLst>
                  <a:cxn ang="T6">
                    <a:pos x="T0" y="T1"/>
                  </a:cxn>
                  <a:cxn ang="T7">
                    <a:pos x="T2" y="T3"/>
                  </a:cxn>
                  <a:cxn ang="T8">
                    <a:pos x="T4" y="T5"/>
                  </a:cxn>
                </a:cxnLst>
                <a:rect l="T9" t="T10" r="T11" b="T12"/>
                <a:pathLst>
                  <a:path w="2016" h="384">
                    <a:moveTo>
                      <a:pt x="0" y="0"/>
                    </a:moveTo>
                    <a:cubicBezTo>
                      <a:pt x="336" y="16"/>
                      <a:pt x="672" y="32"/>
                      <a:pt x="1008" y="96"/>
                    </a:cubicBezTo>
                    <a:cubicBezTo>
                      <a:pt x="1344" y="160"/>
                      <a:pt x="1848" y="336"/>
                      <a:pt x="2016" y="384"/>
                    </a:cubicBezTo>
                  </a:path>
                </a:pathLst>
              </a:custGeom>
              <a:grpFill/>
              <a:ln w="28575" cmpd="sng">
                <a:solidFill>
                  <a:schemeClr val="tx1"/>
                </a:solidFill>
                <a:round/>
                <a:headEnd/>
                <a:tailEnd/>
              </a:ln>
            </p:spPr>
            <p:txBody>
              <a:bodyPr/>
              <a:lstStyle/>
              <a:p>
                <a:endParaRPr lang="cs-CZ"/>
              </a:p>
            </p:txBody>
          </p:sp>
          <p:sp>
            <p:nvSpPr>
              <p:cNvPr id="10302" name="Freeform 45"/>
              <p:cNvSpPr>
                <a:spLocks/>
              </p:cNvSpPr>
              <p:nvPr/>
            </p:nvSpPr>
            <p:spPr bwMode="auto">
              <a:xfrm>
                <a:off x="1344" y="1632"/>
                <a:ext cx="2016" cy="672"/>
              </a:xfrm>
              <a:custGeom>
                <a:avLst/>
                <a:gdLst>
                  <a:gd name="T0" fmla="*/ 0 w 2016"/>
                  <a:gd name="T1" fmla="*/ 0 h 672"/>
                  <a:gd name="T2" fmla="*/ 1008 w 2016"/>
                  <a:gd name="T3" fmla="*/ 288 h 672"/>
                  <a:gd name="T4" fmla="*/ 2016 w 2016"/>
                  <a:gd name="T5" fmla="*/ 672 h 672"/>
                  <a:gd name="T6" fmla="*/ 0 60000 65536"/>
                  <a:gd name="T7" fmla="*/ 0 60000 65536"/>
                  <a:gd name="T8" fmla="*/ 0 60000 65536"/>
                  <a:gd name="T9" fmla="*/ 0 w 2016"/>
                  <a:gd name="T10" fmla="*/ 0 h 672"/>
                  <a:gd name="T11" fmla="*/ 2016 w 2016"/>
                  <a:gd name="T12" fmla="*/ 672 h 672"/>
                </a:gdLst>
                <a:ahLst/>
                <a:cxnLst>
                  <a:cxn ang="T6">
                    <a:pos x="T0" y="T1"/>
                  </a:cxn>
                  <a:cxn ang="T7">
                    <a:pos x="T2" y="T3"/>
                  </a:cxn>
                  <a:cxn ang="T8">
                    <a:pos x="T4" y="T5"/>
                  </a:cxn>
                </a:cxnLst>
                <a:rect l="T9" t="T10" r="T11" b="T12"/>
                <a:pathLst>
                  <a:path w="2016" h="672">
                    <a:moveTo>
                      <a:pt x="0" y="0"/>
                    </a:moveTo>
                    <a:cubicBezTo>
                      <a:pt x="336" y="88"/>
                      <a:pt x="672" y="176"/>
                      <a:pt x="1008" y="288"/>
                    </a:cubicBezTo>
                    <a:cubicBezTo>
                      <a:pt x="1344" y="400"/>
                      <a:pt x="1848" y="608"/>
                      <a:pt x="2016" y="672"/>
                    </a:cubicBezTo>
                  </a:path>
                </a:pathLst>
              </a:custGeom>
              <a:grpFill/>
              <a:ln w="28575" cmpd="sng">
                <a:solidFill>
                  <a:schemeClr val="tx1"/>
                </a:solidFill>
                <a:round/>
                <a:headEnd/>
                <a:tailEnd/>
              </a:ln>
            </p:spPr>
            <p:txBody>
              <a:bodyPr/>
              <a:lstStyle/>
              <a:p>
                <a:endParaRPr lang="cs-CZ"/>
              </a:p>
            </p:txBody>
          </p:sp>
          <p:sp>
            <p:nvSpPr>
              <p:cNvPr id="10303" name="Freeform 46"/>
              <p:cNvSpPr>
                <a:spLocks/>
              </p:cNvSpPr>
              <p:nvPr/>
            </p:nvSpPr>
            <p:spPr bwMode="auto">
              <a:xfrm>
                <a:off x="1344" y="2016"/>
                <a:ext cx="2016" cy="384"/>
              </a:xfrm>
              <a:custGeom>
                <a:avLst/>
                <a:gdLst>
                  <a:gd name="T0" fmla="*/ 0 w 2016"/>
                  <a:gd name="T1" fmla="*/ 0 h 384"/>
                  <a:gd name="T2" fmla="*/ 1008 w 2016"/>
                  <a:gd name="T3" fmla="*/ 288 h 384"/>
                  <a:gd name="T4" fmla="*/ 2016 w 2016"/>
                  <a:gd name="T5" fmla="*/ 384 h 384"/>
                  <a:gd name="T6" fmla="*/ 0 60000 65536"/>
                  <a:gd name="T7" fmla="*/ 0 60000 65536"/>
                  <a:gd name="T8" fmla="*/ 0 60000 65536"/>
                  <a:gd name="T9" fmla="*/ 0 w 2016"/>
                  <a:gd name="T10" fmla="*/ 0 h 384"/>
                  <a:gd name="T11" fmla="*/ 2016 w 2016"/>
                  <a:gd name="T12" fmla="*/ 384 h 384"/>
                </a:gdLst>
                <a:ahLst/>
                <a:cxnLst>
                  <a:cxn ang="T6">
                    <a:pos x="T0" y="T1"/>
                  </a:cxn>
                  <a:cxn ang="T7">
                    <a:pos x="T2" y="T3"/>
                  </a:cxn>
                  <a:cxn ang="T8">
                    <a:pos x="T4" y="T5"/>
                  </a:cxn>
                </a:cxnLst>
                <a:rect l="T9" t="T10" r="T11" b="T12"/>
                <a:pathLst>
                  <a:path w="2016" h="384">
                    <a:moveTo>
                      <a:pt x="0" y="0"/>
                    </a:moveTo>
                    <a:cubicBezTo>
                      <a:pt x="336" y="112"/>
                      <a:pt x="672" y="224"/>
                      <a:pt x="1008" y="288"/>
                    </a:cubicBezTo>
                    <a:cubicBezTo>
                      <a:pt x="1344" y="352"/>
                      <a:pt x="1848" y="368"/>
                      <a:pt x="2016" y="384"/>
                    </a:cubicBezTo>
                  </a:path>
                </a:pathLst>
              </a:custGeom>
              <a:grpFill/>
              <a:ln w="28575" cmpd="sng">
                <a:solidFill>
                  <a:schemeClr val="tx1"/>
                </a:solidFill>
                <a:round/>
                <a:headEnd/>
                <a:tailEnd/>
              </a:ln>
            </p:spPr>
            <p:txBody>
              <a:bodyPr/>
              <a:lstStyle/>
              <a:p>
                <a:endParaRPr lang="cs-CZ"/>
              </a:p>
            </p:txBody>
          </p:sp>
          <p:sp>
            <p:nvSpPr>
              <p:cNvPr id="10304" name="Freeform 47"/>
              <p:cNvSpPr>
                <a:spLocks/>
              </p:cNvSpPr>
              <p:nvPr/>
            </p:nvSpPr>
            <p:spPr bwMode="auto">
              <a:xfrm>
                <a:off x="1344" y="2352"/>
                <a:ext cx="1200" cy="56"/>
              </a:xfrm>
              <a:custGeom>
                <a:avLst/>
                <a:gdLst>
                  <a:gd name="T0" fmla="*/ 0 w 1200"/>
                  <a:gd name="T1" fmla="*/ 48 h 56"/>
                  <a:gd name="T2" fmla="*/ 576 w 1200"/>
                  <a:gd name="T3" fmla="*/ 48 h 56"/>
                  <a:gd name="T4" fmla="*/ 1200 w 1200"/>
                  <a:gd name="T5" fmla="*/ 0 h 56"/>
                  <a:gd name="T6" fmla="*/ 0 60000 65536"/>
                  <a:gd name="T7" fmla="*/ 0 60000 65536"/>
                  <a:gd name="T8" fmla="*/ 0 60000 65536"/>
                  <a:gd name="T9" fmla="*/ 0 w 1200"/>
                  <a:gd name="T10" fmla="*/ 0 h 56"/>
                  <a:gd name="T11" fmla="*/ 1200 w 1200"/>
                  <a:gd name="T12" fmla="*/ 56 h 56"/>
                </a:gdLst>
                <a:ahLst/>
                <a:cxnLst>
                  <a:cxn ang="T6">
                    <a:pos x="T0" y="T1"/>
                  </a:cxn>
                  <a:cxn ang="T7">
                    <a:pos x="T2" y="T3"/>
                  </a:cxn>
                  <a:cxn ang="T8">
                    <a:pos x="T4" y="T5"/>
                  </a:cxn>
                </a:cxnLst>
                <a:rect l="T9" t="T10" r="T11" b="T12"/>
                <a:pathLst>
                  <a:path w="1200" h="56">
                    <a:moveTo>
                      <a:pt x="0" y="48"/>
                    </a:moveTo>
                    <a:cubicBezTo>
                      <a:pt x="188" y="52"/>
                      <a:pt x="376" y="56"/>
                      <a:pt x="576" y="48"/>
                    </a:cubicBezTo>
                    <a:cubicBezTo>
                      <a:pt x="776" y="40"/>
                      <a:pt x="988" y="20"/>
                      <a:pt x="1200" y="0"/>
                    </a:cubicBezTo>
                  </a:path>
                </a:pathLst>
              </a:custGeom>
              <a:grpFill/>
              <a:ln w="28575" cmpd="sng">
                <a:solidFill>
                  <a:schemeClr val="tx1"/>
                </a:solidFill>
                <a:round/>
                <a:headEnd/>
                <a:tailEnd/>
              </a:ln>
            </p:spPr>
            <p:txBody>
              <a:bodyPr/>
              <a:lstStyle/>
              <a:p>
                <a:endParaRPr lang="cs-CZ"/>
              </a:p>
            </p:txBody>
          </p:sp>
          <p:sp>
            <p:nvSpPr>
              <p:cNvPr id="10305" name="Freeform 48"/>
              <p:cNvSpPr>
                <a:spLocks/>
              </p:cNvSpPr>
              <p:nvPr/>
            </p:nvSpPr>
            <p:spPr bwMode="auto">
              <a:xfrm>
                <a:off x="2208" y="1632"/>
                <a:ext cx="1152" cy="48"/>
              </a:xfrm>
              <a:custGeom>
                <a:avLst/>
                <a:gdLst>
                  <a:gd name="T0" fmla="*/ 0 w 1152"/>
                  <a:gd name="T1" fmla="*/ 48 h 48"/>
                  <a:gd name="T2" fmla="*/ 528 w 1152"/>
                  <a:gd name="T3" fmla="*/ 0 h 48"/>
                  <a:gd name="T4" fmla="*/ 1152 w 1152"/>
                  <a:gd name="T5" fmla="*/ 48 h 48"/>
                  <a:gd name="T6" fmla="*/ 0 60000 65536"/>
                  <a:gd name="T7" fmla="*/ 0 60000 65536"/>
                  <a:gd name="T8" fmla="*/ 0 60000 65536"/>
                  <a:gd name="T9" fmla="*/ 0 w 1152"/>
                  <a:gd name="T10" fmla="*/ 0 h 48"/>
                  <a:gd name="T11" fmla="*/ 1152 w 1152"/>
                  <a:gd name="T12" fmla="*/ 48 h 48"/>
                </a:gdLst>
                <a:ahLst/>
                <a:cxnLst>
                  <a:cxn ang="T6">
                    <a:pos x="T0" y="T1"/>
                  </a:cxn>
                  <a:cxn ang="T7">
                    <a:pos x="T2" y="T3"/>
                  </a:cxn>
                  <a:cxn ang="T8">
                    <a:pos x="T4" y="T5"/>
                  </a:cxn>
                </a:cxnLst>
                <a:rect l="T9" t="T10" r="T11" b="T12"/>
                <a:pathLst>
                  <a:path w="1152" h="48">
                    <a:moveTo>
                      <a:pt x="0" y="48"/>
                    </a:moveTo>
                    <a:cubicBezTo>
                      <a:pt x="168" y="24"/>
                      <a:pt x="336" y="0"/>
                      <a:pt x="528" y="0"/>
                    </a:cubicBezTo>
                    <a:cubicBezTo>
                      <a:pt x="720" y="0"/>
                      <a:pt x="936" y="24"/>
                      <a:pt x="1152" y="48"/>
                    </a:cubicBezTo>
                  </a:path>
                </a:pathLst>
              </a:custGeom>
              <a:grpFill/>
              <a:ln w="28575" cmpd="sng">
                <a:solidFill>
                  <a:schemeClr val="tx1"/>
                </a:solidFill>
                <a:round/>
                <a:headEnd/>
                <a:tailEnd/>
              </a:ln>
            </p:spPr>
            <p:txBody>
              <a:bodyPr/>
              <a:lstStyle/>
              <a:p>
                <a:endParaRPr lang="cs-CZ"/>
              </a:p>
            </p:txBody>
          </p:sp>
        </p:grpSp>
        <p:sp>
          <p:nvSpPr>
            <p:cNvPr id="10253" name="Oval 50"/>
            <p:cNvSpPr>
              <a:spLocks noChangeArrowheads="1"/>
            </p:cNvSpPr>
            <p:nvPr/>
          </p:nvSpPr>
          <p:spPr bwMode="auto">
            <a:xfrm>
              <a:off x="5257800" y="2667000"/>
              <a:ext cx="152400" cy="533400"/>
            </a:xfrm>
            <a:prstGeom prst="ellipse">
              <a:avLst/>
            </a:prstGeom>
            <a:solidFill>
              <a:schemeClr val="bg2"/>
            </a:solidFill>
            <a:ln w="9525">
              <a:solidFill>
                <a:schemeClr val="tx1"/>
              </a:solidFill>
              <a:round/>
              <a:headEnd/>
              <a:tailEnd/>
            </a:ln>
          </p:spPr>
          <p:txBody>
            <a:bodyPr wrap="none" anchor="ctr"/>
            <a:lstStyle/>
            <a:p>
              <a:endParaRPr lang="cs-CZ"/>
            </a:p>
          </p:txBody>
        </p:sp>
        <p:sp>
          <p:nvSpPr>
            <p:cNvPr id="10254" name="Oval 51"/>
            <p:cNvSpPr>
              <a:spLocks noChangeArrowheads="1"/>
            </p:cNvSpPr>
            <p:nvPr/>
          </p:nvSpPr>
          <p:spPr bwMode="auto">
            <a:xfrm>
              <a:off x="5334000" y="3200400"/>
              <a:ext cx="152400" cy="533400"/>
            </a:xfrm>
            <a:prstGeom prst="ellipse">
              <a:avLst/>
            </a:prstGeom>
            <a:solidFill>
              <a:schemeClr val="bg2"/>
            </a:solidFill>
            <a:ln w="9525">
              <a:solidFill>
                <a:schemeClr val="tx1"/>
              </a:solidFill>
              <a:round/>
              <a:headEnd/>
              <a:tailEnd/>
            </a:ln>
          </p:spPr>
          <p:txBody>
            <a:bodyPr wrap="none" anchor="ctr"/>
            <a:lstStyle/>
            <a:p>
              <a:endParaRPr lang="cs-CZ"/>
            </a:p>
          </p:txBody>
        </p:sp>
        <p:sp>
          <p:nvSpPr>
            <p:cNvPr id="10255" name="AutoShape 52"/>
            <p:cNvSpPr>
              <a:spLocks noChangeArrowheads="1"/>
            </p:cNvSpPr>
            <p:nvPr/>
          </p:nvSpPr>
          <p:spPr bwMode="auto">
            <a:xfrm rot="5749407">
              <a:off x="5410200" y="3276600"/>
              <a:ext cx="381000" cy="381000"/>
            </a:xfrm>
            <a:prstGeom prst="can">
              <a:avLst>
                <a:gd name="adj" fmla="val 25000"/>
              </a:avLst>
            </a:prstGeom>
            <a:solidFill>
              <a:schemeClr val="hlink"/>
            </a:solidFill>
            <a:ln w="9525">
              <a:solidFill>
                <a:schemeClr val="tx1"/>
              </a:solidFill>
              <a:round/>
              <a:headEnd/>
              <a:tailEnd/>
            </a:ln>
          </p:spPr>
          <p:txBody>
            <a:bodyPr wrap="none" anchor="ctr"/>
            <a:lstStyle/>
            <a:p>
              <a:endParaRPr lang="cs-CZ"/>
            </a:p>
          </p:txBody>
        </p:sp>
        <p:sp>
          <p:nvSpPr>
            <p:cNvPr id="10256" name="AutoShape 53"/>
            <p:cNvSpPr>
              <a:spLocks noChangeArrowheads="1"/>
            </p:cNvSpPr>
            <p:nvPr/>
          </p:nvSpPr>
          <p:spPr bwMode="auto">
            <a:xfrm rot="5749407">
              <a:off x="5334000" y="2743200"/>
              <a:ext cx="381000" cy="381000"/>
            </a:xfrm>
            <a:prstGeom prst="can">
              <a:avLst>
                <a:gd name="adj" fmla="val 25000"/>
              </a:avLst>
            </a:prstGeom>
            <a:solidFill>
              <a:schemeClr val="hlink"/>
            </a:solidFill>
            <a:ln w="9525">
              <a:solidFill>
                <a:schemeClr val="tx1"/>
              </a:solidFill>
              <a:round/>
              <a:headEnd/>
              <a:tailEnd/>
            </a:ln>
          </p:spPr>
          <p:txBody>
            <a:bodyPr wrap="none" anchor="ctr"/>
            <a:lstStyle/>
            <a:p>
              <a:endParaRPr lang="cs-CZ"/>
            </a:p>
          </p:txBody>
        </p:sp>
      </p:grpSp>
      <p:sp>
        <p:nvSpPr>
          <p:cNvPr id="10257" name="Text Box 54"/>
          <p:cNvSpPr txBox="1">
            <a:spLocks noChangeArrowheads="1"/>
          </p:cNvSpPr>
          <p:nvPr/>
        </p:nvSpPr>
        <p:spPr bwMode="auto">
          <a:xfrm>
            <a:off x="664064" y="1884852"/>
            <a:ext cx="2240742" cy="369332"/>
          </a:xfrm>
          <a:prstGeom prst="rect">
            <a:avLst/>
          </a:prstGeom>
          <a:noFill/>
          <a:ln w="9525">
            <a:noFill/>
            <a:miter lim="800000"/>
            <a:headEnd/>
            <a:tailEnd/>
          </a:ln>
        </p:spPr>
        <p:txBody>
          <a:bodyPr wrap="none">
            <a:spAutoFit/>
          </a:bodyPr>
          <a:lstStyle/>
          <a:p>
            <a:r>
              <a:rPr lang="cs-CZ" b="1" dirty="0"/>
              <a:t>Izolovaný vodič 1-AES</a:t>
            </a:r>
          </a:p>
        </p:txBody>
      </p:sp>
      <p:sp>
        <p:nvSpPr>
          <p:cNvPr id="10258" name="Text Box 55"/>
          <p:cNvSpPr txBox="1">
            <a:spLocks noChangeArrowheads="1"/>
          </p:cNvSpPr>
          <p:nvPr/>
        </p:nvSpPr>
        <p:spPr bwMode="auto">
          <a:xfrm>
            <a:off x="5528603" y="1853980"/>
            <a:ext cx="3264877" cy="2893100"/>
          </a:xfrm>
          <a:prstGeom prst="rect">
            <a:avLst/>
          </a:prstGeom>
          <a:noFill/>
          <a:ln w="9525">
            <a:noFill/>
            <a:miter lim="800000"/>
            <a:headEnd/>
            <a:tailEnd/>
          </a:ln>
        </p:spPr>
        <p:txBody>
          <a:bodyPr wrap="square">
            <a:spAutoFit/>
          </a:bodyPr>
          <a:lstStyle/>
          <a:p>
            <a:pPr>
              <a:buFontTx/>
              <a:buChar char="•"/>
            </a:pPr>
            <a:r>
              <a:rPr lang="cs-CZ" sz="1400" dirty="0"/>
              <a:t>Soustava napětí 230 / 400V</a:t>
            </a:r>
          </a:p>
          <a:p>
            <a:pPr>
              <a:buFontTx/>
              <a:buChar char="•"/>
            </a:pPr>
            <a:r>
              <a:rPr lang="cs-CZ" sz="1400" dirty="0"/>
              <a:t>Ochrana před nebezpečným dotykovým napětím neživých částí – samočinným odpojením vadné části dle ČSN 33 2000 – 4 – 41</a:t>
            </a:r>
          </a:p>
          <a:p>
            <a:pPr>
              <a:buFontTx/>
              <a:buChar char="•"/>
            </a:pPr>
            <a:r>
              <a:rPr lang="cs-CZ" sz="1400" dirty="0"/>
              <a:t>Uzemňování ochranného vodiče dle této normy se provádí:</a:t>
            </a:r>
          </a:p>
          <a:p>
            <a:pPr lvl="1"/>
            <a:r>
              <a:rPr lang="cs-CZ" sz="1400" dirty="0"/>
              <a:t>Na začátku vedení</a:t>
            </a:r>
          </a:p>
          <a:p>
            <a:pPr lvl="1"/>
            <a:r>
              <a:rPr lang="cs-CZ" sz="1400" dirty="0"/>
              <a:t>Každých 500m a na konci vedení</a:t>
            </a:r>
          </a:p>
          <a:p>
            <a:pPr lvl="1"/>
            <a:r>
              <a:rPr lang="cs-CZ" sz="1400" dirty="0"/>
              <a:t>Na konci odboček delších než 200m</a:t>
            </a:r>
          </a:p>
          <a:p>
            <a:pPr lvl="1"/>
            <a:r>
              <a:rPr lang="cs-CZ" sz="1400" dirty="0"/>
              <a:t>U přípojkových skříní vzdálených více než 100m od nejbližšího uzemnění</a:t>
            </a:r>
          </a:p>
        </p:txBody>
      </p:sp>
      <p:graphicFrame>
        <p:nvGraphicFramePr>
          <p:cNvPr id="14392" name="Group 56"/>
          <p:cNvGraphicFramePr>
            <a:graphicFrameLocks noGrp="1"/>
          </p:cNvGraphicFramePr>
          <p:nvPr/>
        </p:nvGraphicFramePr>
        <p:xfrm>
          <a:off x="395067" y="4895557"/>
          <a:ext cx="8382000" cy="1460183"/>
        </p:xfrm>
        <a:graphic>
          <a:graphicData uri="http://schemas.openxmlformats.org/drawingml/2006/table">
            <a:tbl>
              <a:tblPr/>
              <a:tblGrid>
                <a:gridCol w="1057275"/>
                <a:gridCol w="804863"/>
                <a:gridCol w="931862"/>
                <a:gridCol w="931863"/>
                <a:gridCol w="930275"/>
                <a:gridCol w="931862"/>
                <a:gridCol w="922338"/>
                <a:gridCol w="939800"/>
                <a:gridCol w="931862"/>
              </a:tblGrid>
              <a:tr h="685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cs-CZ" sz="1000" b="0" i="0" u="none" strike="noStrike" cap="none" normalizeH="0" baseline="0" dirty="0" smtClean="0">
                          <a:ln>
                            <a:noFill/>
                          </a:ln>
                          <a:solidFill>
                            <a:schemeClr val="tx1"/>
                          </a:solidFill>
                          <a:effectLst/>
                          <a:latin typeface="Times New Roman" pitchFamily="18" charset="0"/>
                        </a:rPr>
                        <a:t>Označení vodiče</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cs-CZ" sz="1000" b="0" i="0" u="none" strike="noStrike" cap="none" normalizeH="0" baseline="0" smtClean="0">
                          <a:ln>
                            <a:noFill/>
                          </a:ln>
                          <a:solidFill>
                            <a:schemeClr val="tx1"/>
                          </a:solidFill>
                          <a:effectLst/>
                          <a:latin typeface="Times New Roman" pitchFamily="18" charset="0"/>
                        </a:rPr>
                        <a:t>Konstrukce jádra</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cs-CZ" sz="1000" b="0" i="0" u="none" strike="noStrike" cap="none" normalizeH="0" baseline="0" smtClean="0">
                          <a:ln>
                            <a:noFill/>
                          </a:ln>
                          <a:solidFill>
                            <a:schemeClr val="tx1"/>
                          </a:solidFill>
                          <a:effectLst/>
                          <a:latin typeface="Times New Roman" pitchFamily="18" charset="0"/>
                        </a:rPr>
                        <a:t>Informativní průměr el. vodiče jádra</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cs-CZ" sz="1000" b="0" i="0" u="none" strike="noStrike" cap="none" normalizeH="0" baseline="0" smtClean="0">
                          <a:ln>
                            <a:noFill/>
                          </a:ln>
                          <a:solidFill>
                            <a:schemeClr val="tx1"/>
                          </a:solidFill>
                          <a:effectLst/>
                          <a:latin typeface="Times New Roman" pitchFamily="18" charset="0"/>
                        </a:rPr>
                        <a:t>Jmenovitá tloušťka izolace</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cs-CZ" sz="1000" b="0" i="0" u="none" strike="noStrike" cap="none" normalizeH="0" baseline="0" smtClean="0">
                          <a:ln>
                            <a:noFill/>
                          </a:ln>
                          <a:solidFill>
                            <a:schemeClr val="tx1"/>
                          </a:solidFill>
                          <a:effectLst/>
                          <a:latin typeface="Times New Roman" pitchFamily="18" charset="0"/>
                        </a:rPr>
                        <a:t>Informativní průměr vodiče s izolací</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cs-CZ" sz="1000" b="0" i="0" u="none" strike="noStrike" cap="none" normalizeH="0" baseline="0" smtClean="0">
                          <a:ln>
                            <a:noFill/>
                          </a:ln>
                          <a:solidFill>
                            <a:schemeClr val="tx1"/>
                          </a:solidFill>
                          <a:effectLst/>
                          <a:latin typeface="Times New Roman" pitchFamily="18" charset="0"/>
                        </a:rPr>
                        <a:t>Maximální průměr vodiče s izolací</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cs-CZ" sz="1000" b="0" i="0" u="none" strike="noStrike" cap="none" normalizeH="0" baseline="0" smtClean="0">
                          <a:ln>
                            <a:noFill/>
                          </a:ln>
                          <a:solidFill>
                            <a:schemeClr val="tx1"/>
                          </a:solidFill>
                          <a:effectLst/>
                          <a:latin typeface="Times New Roman" pitchFamily="18" charset="0"/>
                        </a:rPr>
                        <a:t>Informativní vnější průměr</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cs-CZ" sz="1000" b="0" i="0" u="none" strike="noStrike" cap="none" normalizeH="0" baseline="0" smtClean="0">
                          <a:ln>
                            <a:noFill/>
                          </a:ln>
                          <a:solidFill>
                            <a:schemeClr val="tx1"/>
                          </a:solidFill>
                          <a:effectLst/>
                          <a:latin typeface="Times New Roman" pitchFamily="18" charset="0"/>
                        </a:rPr>
                        <a:t>Maximální průměr po stočení</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cs-CZ" sz="1000" b="0" i="0" u="none" strike="noStrike" cap="none" normalizeH="0" baseline="0" smtClean="0">
                          <a:ln>
                            <a:noFill/>
                          </a:ln>
                          <a:solidFill>
                            <a:schemeClr val="tx1"/>
                          </a:solidFill>
                          <a:effectLst/>
                          <a:latin typeface="Times New Roman" pitchFamily="18" charset="0"/>
                        </a:rPr>
                        <a:t>Informativní hmotnost vodiče</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cs-CZ" sz="1200" b="0" i="0" u="none" strike="noStrike" cap="none" normalizeH="0" baseline="0" smtClean="0">
                          <a:ln>
                            <a:noFill/>
                          </a:ln>
                          <a:solidFill>
                            <a:schemeClr val="tx1"/>
                          </a:solidFill>
                          <a:effectLst/>
                          <a:latin typeface="Times New Roman" pitchFamily="18" charset="0"/>
                        </a:rPr>
                        <a:t>mm</a:t>
                      </a:r>
                      <a:r>
                        <a:rPr kumimoji="0" lang="cs-CZ" sz="1200" b="0" i="0" u="none" strike="noStrike" cap="none" normalizeH="0" baseline="30000" smtClean="0">
                          <a:ln>
                            <a:noFill/>
                          </a:ln>
                          <a:solidFill>
                            <a:schemeClr val="tx1"/>
                          </a:solidFill>
                          <a:effectLst/>
                          <a:latin typeface="Times New Roman" pitchFamily="18" charset="0"/>
                        </a:rPr>
                        <a:t>2</a:t>
                      </a:r>
                      <a:endParaRPr kumimoji="0" lang="cs-CZ" sz="1200" b="0" i="0" u="none" strike="noStrike" cap="none" normalizeH="0" baseline="0" smtClean="0">
                        <a:ln>
                          <a:noFill/>
                        </a:ln>
                        <a:solidFill>
                          <a:schemeClr val="tx1"/>
                        </a:solidFill>
                        <a:effectLst/>
                        <a:latin typeface="Times New Roman" pitchFamily="18"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cs-CZ" sz="1200" b="0" i="0" u="none" strike="noStrike" cap="none" normalizeH="0" baseline="0" smtClean="0">
                        <a:ln>
                          <a:noFill/>
                        </a:ln>
                        <a:solidFill>
                          <a:schemeClr val="tx1"/>
                        </a:solidFill>
                        <a:effectLst/>
                        <a:latin typeface="Times New Roman"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cs-CZ" sz="1200" b="0" i="0" u="none" strike="noStrike" cap="none" normalizeH="0" baseline="0" smtClean="0">
                          <a:ln>
                            <a:noFill/>
                          </a:ln>
                          <a:solidFill>
                            <a:schemeClr val="tx1"/>
                          </a:solidFill>
                          <a:effectLst/>
                          <a:latin typeface="Times New Roman" pitchFamily="18" charset="0"/>
                        </a:rPr>
                        <a:t>mm</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cs-CZ" sz="1200" b="0" i="0" u="none" strike="noStrike" cap="none" normalizeH="0" baseline="0" smtClean="0">
                          <a:ln>
                            <a:noFill/>
                          </a:ln>
                          <a:solidFill>
                            <a:schemeClr val="tx1"/>
                          </a:solidFill>
                          <a:effectLst/>
                          <a:latin typeface="Times New Roman" pitchFamily="18" charset="0"/>
                        </a:rPr>
                        <a:t>mm</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cs-CZ" sz="1200" b="0" i="0" u="none" strike="noStrike" cap="none" normalizeH="0" baseline="0" smtClean="0">
                          <a:ln>
                            <a:noFill/>
                          </a:ln>
                          <a:solidFill>
                            <a:schemeClr val="tx1"/>
                          </a:solidFill>
                          <a:effectLst/>
                          <a:latin typeface="Times New Roman" pitchFamily="18" charset="0"/>
                        </a:rPr>
                        <a:t>mm</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cs-CZ" sz="1200" b="0" i="0" u="none" strike="noStrike" cap="none" normalizeH="0" baseline="0" smtClean="0">
                          <a:ln>
                            <a:noFill/>
                          </a:ln>
                          <a:solidFill>
                            <a:schemeClr val="tx1"/>
                          </a:solidFill>
                          <a:effectLst/>
                          <a:latin typeface="Times New Roman" pitchFamily="18" charset="0"/>
                        </a:rPr>
                        <a:t>mm</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cs-CZ" sz="1200" b="0" i="0" u="none" strike="noStrike" cap="none" normalizeH="0" baseline="0" smtClean="0">
                          <a:ln>
                            <a:noFill/>
                          </a:ln>
                          <a:solidFill>
                            <a:schemeClr val="tx1"/>
                          </a:solidFill>
                          <a:effectLst/>
                          <a:latin typeface="Times New Roman" pitchFamily="18" charset="0"/>
                        </a:rPr>
                        <a:t>mm</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cs-CZ" sz="1200" b="0" i="0" u="none" strike="noStrike" cap="none" normalizeH="0" baseline="0" smtClean="0">
                          <a:ln>
                            <a:noFill/>
                          </a:ln>
                          <a:solidFill>
                            <a:schemeClr val="tx1"/>
                          </a:solidFill>
                          <a:effectLst/>
                          <a:latin typeface="Times New Roman" pitchFamily="18" charset="0"/>
                        </a:rPr>
                        <a:t>mm</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cs-CZ" sz="1200" b="0" i="0" u="none" strike="noStrike" cap="none" normalizeH="0" baseline="0" smtClean="0">
                          <a:ln>
                            <a:noFill/>
                          </a:ln>
                          <a:solidFill>
                            <a:schemeClr val="tx1"/>
                          </a:solidFill>
                          <a:effectLst/>
                          <a:latin typeface="Times New Roman" pitchFamily="18" charset="0"/>
                        </a:rPr>
                        <a:t>kg/km</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00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cs-CZ" sz="1200" b="1" i="0" u="none" strike="noStrike" cap="none" normalizeH="0" baseline="0" smtClean="0">
                          <a:ln>
                            <a:noFill/>
                          </a:ln>
                          <a:solidFill>
                            <a:schemeClr val="tx1"/>
                          </a:solidFill>
                          <a:effectLst/>
                          <a:latin typeface="Times New Roman" pitchFamily="18" charset="0"/>
                        </a:rPr>
                        <a:t>1-AES 4x16</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cs-CZ" sz="1200" b="1" i="0" u="none" strike="noStrike" cap="none" normalizeH="0" baseline="0" smtClean="0">
                          <a:ln>
                            <a:noFill/>
                          </a:ln>
                          <a:solidFill>
                            <a:schemeClr val="tx1"/>
                          </a:solidFill>
                          <a:effectLst/>
                          <a:latin typeface="Times New Roman" pitchFamily="18" charset="0"/>
                        </a:rPr>
                        <a:t>7x1,73</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cs-CZ" sz="1200" b="1" i="0" u="none" strike="noStrike" cap="none" normalizeH="0" baseline="0" smtClean="0">
                          <a:ln>
                            <a:noFill/>
                          </a:ln>
                          <a:solidFill>
                            <a:schemeClr val="tx1"/>
                          </a:solidFill>
                          <a:effectLst/>
                          <a:latin typeface="Times New Roman" pitchFamily="18" charset="0"/>
                        </a:rPr>
                        <a:t>5,0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cs-CZ" sz="1200" b="1" i="0" u="none" strike="noStrike" cap="none" normalizeH="0" baseline="0" dirty="0" smtClean="0">
                          <a:ln>
                            <a:noFill/>
                          </a:ln>
                          <a:solidFill>
                            <a:schemeClr val="tx1"/>
                          </a:solidFill>
                          <a:effectLst/>
                          <a:latin typeface="Times New Roman" pitchFamily="18" charset="0"/>
                        </a:rPr>
                        <a:t>1,2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cs-CZ" sz="1200" b="1" i="0" u="none" strike="noStrike" cap="none" normalizeH="0" baseline="0" smtClean="0">
                          <a:ln>
                            <a:noFill/>
                          </a:ln>
                          <a:solidFill>
                            <a:schemeClr val="tx1"/>
                          </a:solidFill>
                          <a:effectLst/>
                          <a:latin typeface="Times New Roman" pitchFamily="18" charset="0"/>
                        </a:rPr>
                        <a:t>7,4</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cs-CZ" sz="1200" b="1" i="0" u="none" strike="noStrike" cap="none" normalizeH="0" baseline="0" smtClean="0">
                          <a:ln>
                            <a:noFill/>
                          </a:ln>
                          <a:solidFill>
                            <a:schemeClr val="tx1"/>
                          </a:solidFill>
                          <a:effectLst/>
                          <a:latin typeface="Times New Roman" pitchFamily="18" charset="0"/>
                        </a:rPr>
                        <a:t>8,1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cs-CZ" sz="1200" b="1" i="0" u="none" strike="noStrike" cap="none" normalizeH="0" baseline="0" smtClean="0">
                          <a:ln>
                            <a:noFill/>
                          </a:ln>
                          <a:solidFill>
                            <a:schemeClr val="tx1"/>
                          </a:solidFill>
                          <a:effectLst/>
                          <a:latin typeface="Times New Roman" pitchFamily="18" charset="0"/>
                        </a:rPr>
                        <a:t>17,9</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cs-CZ" sz="1200" b="1" i="0" u="none" strike="noStrike" cap="none" normalizeH="0" baseline="0" smtClean="0">
                          <a:ln>
                            <a:noFill/>
                          </a:ln>
                          <a:solidFill>
                            <a:schemeClr val="tx1"/>
                          </a:solidFill>
                          <a:effectLst/>
                          <a:latin typeface="Times New Roman" pitchFamily="18" charset="0"/>
                        </a:rPr>
                        <a:t>19,6</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cs-CZ" sz="1200" b="1" i="0" u="none" strike="noStrike" cap="none" normalizeH="0" baseline="0" dirty="0" smtClean="0">
                          <a:ln>
                            <a:noFill/>
                          </a:ln>
                          <a:solidFill>
                            <a:schemeClr val="tx1"/>
                          </a:solidFill>
                          <a:effectLst/>
                          <a:latin typeface="Times New Roman" pitchFamily="18" charset="0"/>
                        </a:rPr>
                        <a:t>280</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58" name="Obdélník 57"/>
          <p:cNvSpPr/>
          <p:nvPr/>
        </p:nvSpPr>
        <p:spPr>
          <a:xfrm>
            <a:off x="5598942" y="1927274"/>
            <a:ext cx="3151163" cy="29120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9" name="Obdélník 58"/>
          <p:cNvSpPr/>
          <p:nvPr/>
        </p:nvSpPr>
        <p:spPr>
          <a:xfrm>
            <a:off x="393895" y="4740812"/>
            <a:ext cx="8440616" cy="1758462"/>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mj-lt"/>
              <a:buAutoNum type="arabicPeriod"/>
            </a:pPr>
            <a:r>
              <a:rPr lang="cs-CZ" sz="2400" dirty="0" smtClean="0">
                <a:solidFill>
                  <a:schemeClr val="tx1"/>
                </a:solidFill>
              </a:rPr>
              <a:t>Jak se nazývá vedení, které je na obrázku?</a:t>
            </a:r>
          </a:p>
          <a:p>
            <a:pPr marL="342900" indent="-342900">
              <a:buFont typeface="+mj-lt"/>
              <a:buAutoNum type="arabicPeriod"/>
            </a:pPr>
            <a:r>
              <a:rPr lang="cs-CZ" sz="2400" dirty="0" smtClean="0">
                <a:solidFill>
                  <a:schemeClr val="tx1"/>
                </a:solidFill>
              </a:rPr>
              <a:t>Podle jaké normy je nutno postupovat při </a:t>
            </a:r>
            <a:r>
              <a:rPr lang="cs-CZ" sz="2400" i="1" dirty="0" err="1" smtClean="0">
                <a:solidFill>
                  <a:schemeClr val="tx1"/>
                </a:solidFill>
              </a:rPr>
              <a:t>přizemňování</a:t>
            </a:r>
            <a:r>
              <a:rPr lang="cs-CZ" sz="2400" dirty="0" smtClean="0">
                <a:solidFill>
                  <a:schemeClr val="tx1"/>
                </a:solidFill>
              </a:rPr>
              <a:t> vedení?</a:t>
            </a:r>
          </a:p>
          <a:p>
            <a:pPr marL="342900" indent="-342900">
              <a:buFont typeface="+mj-lt"/>
              <a:buAutoNum type="arabicPeriod"/>
            </a:pPr>
            <a:r>
              <a:rPr lang="cs-CZ" sz="2400" dirty="0" smtClean="0">
                <a:solidFill>
                  <a:schemeClr val="tx1"/>
                </a:solidFill>
              </a:rPr>
              <a:t>V jakých vzdálenostech se to provádí?</a:t>
            </a:r>
            <a:endParaRPr lang="cs-CZ" sz="2400" dirty="0">
              <a:solidFill>
                <a:schemeClr val="tx1"/>
              </a:solidFill>
            </a:endParaRPr>
          </a:p>
        </p:txBody>
      </p:sp>
      <p:sp>
        <p:nvSpPr>
          <p:cNvPr id="60" name="Obdélník 59"/>
          <p:cNvSpPr/>
          <p:nvPr/>
        </p:nvSpPr>
        <p:spPr>
          <a:xfrm>
            <a:off x="562708" y="1856934"/>
            <a:ext cx="2475914" cy="5064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58"/>
                                        </p:tgtEl>
                                        <p:attrNameLst>
                                          <p:attrName>ppt_x</p:attrName>
                                        </p:attrNameLst>
                                      </p:cBhvr>
                                      <p:tavLst>
                                        <p:tav tm="0">
                                          <p:val>
                                            <p:strVal val="ppt_x"/>
                                          </p:val>
                                        </p:tav>
                                        <p:tav tm="100000">
                                          <p:val>
                                            <p:strVal val="ppt_x"/>
                                          </p:val>
                                        </p:tav>
                                      </p:tavLst>
                                    </p:anim>
                                    <p:anim calcmode="lin" valueType="num">
                                      <p:cBhvr additive="base">
                                        <p:cTn id="7" dur="500"/>
                                        <p:tgtEl>
                                          <p:spTgt spid="58"/>
                                        </p:tgtEl>
                                        <p:attrNameLst>
                                          <p:attrName>ppt_y</p:attrName>
                                        </p:attrNameLst>
                                      </p:cBhvr>
                                      <p:tavLst>
                                        <p:tav tm="0">
                                          <p:val>
                                            <p:strVal val="ppt_y"/>
                                          </p:val>
                                        </p:tav>
                                        <p:tav tm="100000">
                                          <p:val>
                                            <p:strVal val="1+ppt_h/2"/>
                                          </p:val>
                                        </p:tav>
                                      </p:tavLst>
                                    </p:anim>
                                    <p:set>
                                      <p:cBhvr>
                                        <p:cTn id="8" dur="1" fill="hold">
                                          <p:stCondLst>
                                            <p:cond delay="499"/>
                                          </p:stCondLst>
                                        </p:cTn>
                                        <p:tgtEl>
                                          <p:spTgt spid="58"/>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grpId="0" nodeType="clickEffect">
                                  <p:stCondLst>
                                    <p:cond delay="0"/>
                                  </p:stCondLst>
                                  <p:childTnLst>
                                    <p:anim calcmode="lin" valueType="num">
                                      <p:cBhvr additive="base">
                                        <p:cTn id="12" dur="500"/>
                                        <p:tgtEl>
                                          <p:spTgt spid="60"/>
                                        </p:tgtEl>
                                        <p:attrNameLst>
                                          <p:attrName>ppt_x</p:attrName>
                                        </p:attrNameLst>
                                      </p:cBhvr>
                                      <p:tavLst>
                                        <p:tav tm="0">
                                          <p:val>
                                            <p:strVal val="ppt_x"/>
                                          </p:val>
                                        </p:tav>
                                        <p:tav tm="100000">
                                          <p:val>
                                            <p:strVal val="ppt_x"/>
                                          </p:val>
                                        </p:tav>
                                      </p:tavLst>
                                    </p:anim>
                                    <p:anim calcmode="lin" valueType="num">
                                      <p:cBhvr additive="base">
                                        <p:cTn id="13" dur="500"/>
                                        <p:tgtEl>
                                          <p:spTgt spid="60"/>
                                        </p:tgtEl>
                                        <p:attrNameLst>
                                          <p:attrName>ppt_y</p:attrName>
                                        </p:attrNameLst>
                                      </p:cBhvr>
                                      <p:tavLst>
                                        <p:tav tm="0">
                                          <p:val>
                                            <p:strVal val="ppt_y"/>
                                          </p:val>
                                        </p:tav>
                                        <p:tav tm="100000">
                                          <p:val>
                                            <p:strVal val="1+ppt_h/2"/>
                                          </p:val>
                                        </p:tav>
                                      </p:tavLst>
                                    </p:anim>
                                    <p:set>
                                      <p:cBhvr>
                                        <p:cTn id="14" dur="1" fill="hold">
                                          <p:stCondLst>
                                            <p:cond delay="499"/>
                                          </p:stCondLst>
                                        </p:cTn>
                                        <p:tgtEl>
                                          <p:spTgt spid="60"/>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 presetClass="exit" presetSubtype="4" fill="hold" grpId="0" nodeType="clickEffect">
                                  <p:stCondLst>
                                    <p:cond delay="0"/>
                                  </p:stCondLst>
                                  <p:childTnLst>
                                    <p:anim calcmode="lin" valueType="num">
                                      <p:cBhvr additive="base">
                                        <p:cTn id="18" dur="500"/>
                                        <p:tgtEl>
                                          <p:spTgt spid="59"/>
                                        </p:tgtEl>
                                        <p:attrNameLst>
                                          <p:attrName>ppt_x</p:attrName>
                                        </p:attrNameLst>
                                      </p:cBhvr>
                                      <p:tavLst>
                                        <p:tav tm="0">
                                          <p:val>
                                            <p:strVal val="ppt_x"/>
                                          </p:val>
                                        </p:tav>
                                        <p:tav tm="100000">
                                          <p:val>
                                            <p:strVal val="ppt_x"/>
                                          </p:val>
                                        </p:tav>
                                      </p:tavLst>
                                    </p:anim>
                                    <p:anim calcmode="lin" valueType="num">
                                      <p:cBhvr additive="base">
                                        <p:cTn id="19" dur="500"/>
                                        <p:tgtEl>
                                          <p:spTgt spid="59"/>
                                        </p:tgtEl>
                                        <p:attrNameLst>
                                          <p:attrName>ppt_y</p:attrName>
                                        </p:attrNameLst>
                                      </p:cBhvr>
                                      <p:tavLst>
                                        <p:tav tm="0">
                                          <p:val>
                                            <p:strVal val="ppt_y"/>
                                          </p:val>
                                        </p:tav>
                                        <p:tav tm="100000">
                                          <p:val>
                                            <p:strVal val="1+ppt_h/2"/>
                                          </p:val>
                                        </p:tav>
                                      </p:tavLst>
                                    </p:anim>
                                    <p:set>
                                      <p:cBhvr>
                                        <p:cTn id="20" dur="1" fill="hold">
                                          <p:stCondLst>
                                            <p:cond delay="499"/>
                                          </p:stCondLst>
                                        </p:cTn>
                                        <p:tgtEl>
                                          <p:spTgt spid="5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59" grpId="0" animBg="1"/>
      <p:bldP spid="6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idx="4294967295"/>
          </p:nvPr>
        </p:nvSpPr>
        <p:spPr>
          <a:xfrm>
            <a:off x="684213" y="251166"/>
            <a:ext cx="7772400" cy="515938"/>
          </a:xfrm>
          <a:solidFill>
            <a:srgbClr val="FFC000"/>
          </a:solidFill>
        </p:spPr>
        <p:txBody>
          <a:bodyPr>
            <a:normAutofit fontScale="90000"/>
          </a:bodyPr>
          <a:lstStyle/>
          <a:p>
            <a:pPr eaLnBrk="1" hangingPunct="1"/>
            <a:r>
              <a:rPr lang="cs-CZ" sz="2800" smtClean="0"/>
              <a:t>Venkovní přípojky</a:t>
            </a:r>
          </a:p>
        </p:txBody>
      </p:sp>
      <p:sp>
        <p:nvSpPr>
          <p:cNvPr id="11267" name="Text Box 3"/>
          <p:cNvSpPr txBox="1">
            <a:spLocks noChangeArrowheads="1"/>
          </p:cNvSpPr>
          <p:nvPr/>
        </p:nvSpPr>
        <p:spPr bwMode="auto">
          <a:xfrm>
            <a:off x="561316" y="815561"/>
            <a:ext cx="8013700" cy="1138773"/>
          </a:xfrm>
          <a:prstGeom prst="rect">
            <a:avLst/>
          </a:prstGeom>
          <a:solidFill>
            <a:srgbClr val="FFFF99"/>
          </a:solidFill>
          <a:ln w="9525">
            <a:noFill/>
            <a:miter lim="800000"/>
            <a:headEnd/>
            <a:tailEnd/>
          </a:ln>
        </p:spPr>
        <p:txBody>
          <a:bodyPr wrap="square">
            <a:spAutoFit/>
          </a:bodyPr>
          <a:lstStyle/>
          <a:p>
            <a:r>
              <a:rPr lang="cs-CZ" dirty="0"/>
              <a:t>Slouží výhradně jednomu odběrateli k připojení jeho elektrických odběrných zařízení k rozvodnému zařízení dodavatele. (Zákon č. 222/1994 Sb.) Technickou normou je ČSN 33 3320 „Elektrické přípojky“ (18.7. 1995</a:t>
            </a:r>
            <a:r>
              <a:rPr lang="cs-CZ" dirty="0" smtClean="0"/>
              <a:t>)</a:t>
            </a:r>
            <a:r>
              <a:rPr lang="cs-CZ" i="1" dirty="0" smtClean="0"/>
              <a:t> </a:t>
            </a:r>
          </a:p>
          <a:p>
            <a:pPr algn="ctr"/>
            <a:r>
              <a:rPr lang="cs-CZ" sz="1400" i="1" dirty="0" smtClean="0"/>
              <a:t>spodní text vychází z uvedených elektrotechnických předpisů</a:t>
            </a:r>
            <a:endParaRPr lang="cs-CZ" sz="1400" i="1" dirty="0"/>
          </a:p>
        </p:txBody>
      </p:sp>
      <p:sp>
        <p:nvSpPr>
          <p:cNvPr id="11268" name="Text Box 4"/>
          <p:cNvSpPr txBox="1">
            <a:spLocks noChangeArrowheads="1"/>
          </p:cNvSpPr>
          <p:nvPr/>
        </p:nvSpPr>
        <p:spPr bwMode="auto">
          <a:xfrm>
            <a:off x="519113" y="1968598"/>
            <a:ext cx="8013700" cy="2954655"/>
          </a:xfrm>
          <a:prstGeom prst="rect">
            <a:avLst/>
          </a:prstGeom>
          <a:noFill/>
          <a:ln w="9525">
            <a:noFill/>
            <a:miter lim="800000"/>
            <a:headEnd/>
            <a:tailEnd/>
          </a:ln>
        </p:spPr>
        <p:txBody>
          <a:bodyPr>
            <a:spAutoFit/>
          </a:bodyPr>
          <a:lstStyle/>
          <a:p>
            <a:r>
              <a:rPr lang="cs-CZ" sz="1400" dirty="0"/>
              <a:t>Z obou těchto předpisů vyplývá, že se </a:t>
            </a:r>
            <a:r>
              <a:rPr lang="cs-CZ" sz="1600" b="1" i="1" dirty="0"/>
              <a:t>elektrickou přípojkou rozumí elektrické vedení začínající odbočením od rozvodného zařízení dodavatele elektřiny směrem k odběrateli.</a:t>
            </a:r>
            <a:endParaRPr lang="cs-CZ" sz="1400" b="1" i="1" dirty="0"/>
          </a:p>
          <a:p>
            <a:pPr>
              <a:buFontTx/>
              <a:buChar char="•"/>
            </a:pPr>
            <a:r>
              <a:rPr lang="cs-CZ" sz="1400" dirty="0"/>
              <a:t>Odbočením se rozumí odbočení od spínacích prvků nebo přípojnic v případě, začíná-li elektrická přípojka v elektrické stanici, jinak odbočením od venkovního nebo kabelového vedení.</a:t>
            </a:r>
          </a:p>
          <a:p>
            <a:pPr>
              <a:buFontTx/>
              <a:buChar char="•"/>
            </a:pPr>
            <a:r>
              <a:rPr lang="cs-CZ" sz="1400" dirty="0"/>
              <a:t>Připojovací svorky u venkovního vedení případně odbočná spojka jakékoliv konstrukce na kabelu jsou již součástí přípojky.</a:t>
            </a:r>
          </a:p>
          <a:p>
            <a:pPr>
              <a:buFontTx/>
              <a:buChar char="•"/>
            </a:pPr>
            <a:r>
              <a:rPr lang="cs-CZ" sz="1400" dirty="0"/>
              <a:t>Elektrická přípojka </a:t>
            </a:r>
            <a:r>
              <a:rPr lang="cs-CZ" sz="1400" dirty="0" err="1"/>
              <a:t>nn</a:t>
            </a:r>
            <a:r>
              <a:rPr lang="cs-CZ" sz="1400" dirty="0"/>
              <a:t> končí při venkovním vedení vždy hlavní domovní pojistkovou </a:t>
            </a:r>
            <a:r>
              <a:rPr lang="cs-CZ" sz="1400" dirty="0" smtClean="0"/>
              <a:t>skříní (přípojkovou skříní), </a:t>
            </a:r>
            <a:r>
              <a:rPr lang="cs-CZ" sz="1400" dirty="0"/>
              <a:t>která je součástí přípojky. Je-li přípojka </a:t>
            </a:r>
            <a:r>
              <a:rPr lang="cs-CZ" sz="1400" dirty="0" err="1"/>
              <a:t>nn</a:t>
            </a:r>
            <a:r>
              <a:rPr lang="cs-CZ" sz="1400" dirty="0"/>
              <a:t> provedena kabelovým vedením, končí hlavní domovní kabelovou skříní. </a:t>
            </a:r>
          </a:p>
          <a:p>
            <a:pPr>
              <a:buFontTx/>
              <a:buChar char="•"/>
            </a:pPr>
            <a:r>
              <a:rPr lang="cs-CZ" sz="1400" dirty="0"/>
              <a:t>Vlastníkem elektrické přípojky je ten, kdo uhradil náklady na její zřízení.</a:t>
            </a:r>
          </a:p>
          <a:p>
            <a:pPr>
              <a:buFontTx/>
              <a:buChar char="•"/>
            </a:pPr>
            <a:r>
              <a:rPr lang="cs-CZ" sz="1400" dirty="0"/>
              <a:t>Nebyla-li na odběratelově nemovitosti zřízena hlavní domovní skříň (přípojka byla provedena před nabytím účinnosti ČSN 33 3320), končí venkovní přípojka posledním podpěrným bodem (střešníkem, konzolou, stožárem). Tento bod je součástí přípojky.</a:t>
            </a:r>
          </a:p>
        </p:txBody>
      </p:sp>
      <p:sp>
        <p:nvSpPr>
          <p:cNvPr id="11269" name="Line 5"/>
          <p:cNvSpPr>
            <a:spLocks noChangeShapeType="1"/>
          </p:cNvSpPr>
          <p:nvPr/>
        </p:nvSpPr>
        <p:spPr bwMode="auto">
          <a:xfrm>
            <a:off x="971550" y="4508500"/>
            <a:ext cx="720725" cy="720725"/>
          </a:xfrm>
          <a:prstGeom prst="line">
            <a:avLst/>
          </a:prstGeom>
          <a:noFill/>
          <a:ln w="9525">
            <a:solidFill>
              <a:schemeClr val="tx1"/>
            </a:solidFill>
            <a:round/>
            <a:headEnd/>
            <a:tailEnd/>
          </a:ln>
        </p:spPr>
        <p:txBody>
          <a:bodyPr/>
          <a:lstStyle/>
          <a:p>
            <a:endParaRPr lang="cs-CZ"/>
          </a:p>
        </p:txBody>
      </p:sp>
      <p:sp>
        <p:nvSpPr>
          <p:cNvPr id="11270" name="Line 6"/>
          <p:cNvSpPr>
            <a:spLocks noChangeShapeType="1"/>
          </p:cNvSpPr>
          <p:nvPr/>
        </p:nvSpPr>
        <p:spPr bwMode="auto">
          <a:xfrm flipH="1">
            <a:off x="1258888" y="5229225"/>
            <a:ext cx="433387" cy="0"/>
          </a:xfrm>
          <a:prstGeom prst="line">
            <a:avLst/>
          </a:prstGeom>
          <a:noFill/>
          <a:ln w="9525">
            <a:solidFill>
              <a:schemeClr val="tx1"/>
            </a:solidFill>
            <a:round/>
            <a:headEnd/>
            <a:tailEnd/>
          </a:ln>
        </p:spPr>
        <p:txBody>
          <a:bodyPr/>
          <a:lstStyle/>
          <a:p>
            <a:endParaRPr lang="cs-CZ"/>
          </a:p>
        </p:txBody>
      </p:sp>
      <p:sp>
        <p:nvSpPr>
          <p:cNvPr id="11271" name="Line 7"/>
          <p:cNvSpPr>
            <a:spLocks noChangeShapeType="1"/>
          </p:cNvSpPr>
          <p:nvPr/>
        </p:nvSpPr>
        <p:spPr bwMode="auto">
          <a:xfrm>
            <a:off x="1258888" y="5229225"/>
            <a:ext cx="0" cy="1152525"/>
          </a:xfrm>
          <a:prstGeom prst="line">
            <a:avLst/>
          </a:prstGeom>
          <a:noFill/>
          <a:ln w="9525">
            <a:solidFill>
              <a:schemeClr val="tx1"/>
            </a:solidFill>
            <a:round/>
            <a:headEnd/>
            <a:tailEnd/>
          </a:ln>
        </p:spPr>
        <p:txBody>
          <a:bodyPr/>
          <a:lstStyle/>
          <a:p>
            <a:endParaRPr lang="cs-CZ"/>
          </a:p>
        </p:txBody>
      </p:sp>
      <p:grpSp>
        <p:nvGrpSpPr>
          <p:cNvPr id="2" name="Group 8"/>
          <p:cNvGrpSpPr>
            <a:grpSpLocks/>
          </p:cNvGrpSpPr>
          <p:nvPr/>
        </p:nvGrpSpPr>
        <p:grpSpPr bwMode="auto">
          <a:xfrm>
            <a:off x="675030" y="4863978"/>
            <a:ext cx="1511300" cy="1800225"/>
            <a:chOff x="567" y="2931"/>
            <a:chExt cx="952" cy="1134"/>
          </a:xfrm>
        </p:grpSpPr>
        <p:sp>
          <p:nvSpPr>
            <p:cNvPr id="11276" name="Rectangle 9"/>
            <p:cNvSpPr>
              <a:spLocks noChangeArrowheads="1"/>
            </p:cNvSpPr>
            <p:nvPr/>
          </p:nvSpPr>
          <p:spPr bwMode="auto">
            <a:xfrm>
              <a:off x="1292" y="3022"/>
              <a:ext cx="91" cy="1043"/>
            </a:xfrm>
            <a:prstGeom prst="rect">
              <a:avLst/>
            </a:prstGeom>
            <a:solidFill>
              <a:schemeClr val="folHlink"/>
            </a:solidFill>
            <a:ln w="9525">
              <a:solidFill>
                <a:schemeClr val="tx1"/>
              </a:solidFill>
              <a:miter lim="800000"/>
              <a:headEnd/>
              <a:tailEnd/>
            </a:ln>
          </p:spPr>
          <p:txBody>
            <a:bodyPr wrap="none" anchor="ctr"/>
            <a:lstStyle/>
            <a:p>
              <a:endParaRPr lang="cs-CZ"/>
            </a:p>
          </p:txBody>
        </p:sp>
        <p:sp>
          <p:nvSpPr>
            <p:cNvPr id="11277" name="Rectangle 10"/>
            <p:cNvSpPr>
              <a:spLocks noChangeArrowheads="1"/>
            </p:cNvSpPr>
            <p:nvPr/>
          </p:nvSpPr>
          <p:spPr bwMode="auto">
            <a:xfrm>
              <a:off x="567" y="3521"/>
              <a:ext cx="862" cy="90"/>
            </a:xfrm>
            <a:prstGeom prst="rect">
              <a:avLst/>
            </a:prstGeom>
            <a:solidFill>
              <a:schemeClr val="bg2"/>
            </a:solidFill>
            <a:ln w="9525">
              <a:solidFill>
                <a:schemeClr val="tx1"/>
              </a:solidFill>
              <a:miter lim="800000"/>
              <a:headEnd/>
              <a:tailEnd/>
            </a:ln>
          </p:spPr>
          <p:txBody>
            <a:bodyPr wrap="none" anchor="ctr"/>
            <a:lstStyle/>
            <a:p>
              <a:endParaRPr lang="cs-CZ"/>
            </a:p>
          </p:txBody>
        </p:sp>
        <p:sp>
          <p:nvSpPr>
            <p:cNvPr id="11278" name="Rectangle 11"/>
            <p:cNvSpPr>
              <a:spLocks noChangeArrowheads="1"/>
            </p:cNvSpPr>
            <p:nvPr/>
          </p:nvSpPr>
          <p:spPr bwMode="auto">
            <a:xfrm>
              <a:off x="567" y="3929"/>
              <a:ext cx="862" cy="90"/>
            </a:xfrm>
            <a:prstGeom prst="rect">
              <a:avLst/>
            </a:prstGeom>
            <a:solidFill>
              <a:schemeClr val="bg2"/>
            </a:solidFill>
            <a:ln w="9525">
              <a:solidFill>
                <a:schemeClr val="tx1"/>
              </a:solidFill>
              <a:miter lim="800000"/>
              <a:headEnd/>
              <a:tailEnd/>
            </a:ln>
          </p:spPr>
          <p:txBody>
            <a:bodyPr wrap="none" anchor="ctr"/>
            <a:lstStyle/>
            <a:p>
              <a:endParaRPr lang="cs-CZ"/>
            </a:p>
          </p:txBody>
        </p:sp>
        <p:sp>
          <p:nvSpPr>
            <p:cNvPr id="11279" name="AutoShape 12"/>
            <p:cNvSpPr>
              <a:spLocks noChangeArrowheads="1"/>
            </p:cNvSpPr>
            <p:nvPr/>
          </p:nvSpPr>
          <p:spPr bwMode="auto">
            <a:xfrm rot="5400000">
              <a:off x="1288" y="2864"/>
              <a:ext cx="91" cy="226"/>
            </a:xfrm>
            <a:prstGeom prst="moon">
              <a:avLst>
                <a:gd name="adj" fmla="val 87500"/>
              </a:avLst>
            </a:prstGeom>
            <a:solidFill>
              <a:schemeClr val="bg2"/>
            </a:solidFill>
            <a:ln w="9525">
              <a:solidFill>
                <a:schemeClr val="tx1"/>
              </a:solidFill>
              <a:miter lim="800000"/>
              <a:headEnd/>
              <a:tailEnd/>
            </a:ln>
          </p:spPr>
          <p:txBody>
            <a:bodyPr wrap="none" anchor="ctr"/>
            <a:lstStyle/>
            <a:p>
              <a:endParaRPr lang="cs-CZ"/>
            </a:p>
          </p:txBody>
        </p:sp>
        <p:sp>
          <p:nvSpPr>
            <p:cNvPr id="11280" name="Rectangle 13"/>
            <p:cNvSpPr>
              <a:spLocks noChangeArrowheads="1"/>
            </p:cNvSpPr>
            <p:nvPr/>
          </p:nvSpPr>
          <p:spPr bwMode="auto">
            <a:xfrm>
              <a:off x="1156" y="3067"/>
              <a:ext cx="363" cy="46"/>
            </a:xfrm>
            <a:prstGeom prst="rect">
              <a:avLst/>
            </a:prstGeom>
            <a:solidFill>
              <a:schemeClr val="bg2"/>
            </a:solidFill>
            <a:ln w="9525">
              <a:solidFill>
                <a:schemeClr val="tx1"/>
              </a:solidFill>
              <a:miter lim="800000"/>
              <a:headEnd/>
              <a:tailEnd/>
            </a:ln>
          </p:spPr>
          <p:txBody>
            <a:bodyPr wrap="none" anchor="ctr"/>
            <a:lstStyle/>
            <a:p>
              <a:endParaRPr lang="cs-CZ"/>
            </a:p>
          </p:txBody>
        </p:sp>
      </p:grpSp>
      <p:sp>
        <p:nvSpPr>
          <p:cNvPr id="11273" name="AutoShape 14"/>
          <p:cNvSpPr>
            <a:spLocks noChangeArrowheads="1"/>
          </p:cNvSpPr>
          <p:nvPr/>
        </p:nvSpPr>
        <p:spPr bwMode="auto">
          <a:xfrm rot="16200000" flipV="1">
            <a:off x="1691482" y="5228431"/>
            <a:ext cx="144462" cy="288925"/>
          </a:xfrm>
          <a:prstGeom prst="moon">
            <a:avLst>
              <a:gd name="adj" fmla="val 87500"/>
            </a:avLst>
          </a:prstGeom>
          <a:noFill/>
          <a:ln w="9525">
            <a:solidFill>
              <a:schemeClr val="tx1"/>
            </a:solidFill>
            <a:miter lim="800000"/>
            <a:headEnd/>
            <a:tailEnd/>
          </a:ln>
        </p:spPr>
        <p:txBody>
          <a:bodyPr wrap="none" anchor="ctr"/>
          <a:lstStyle/>
          <a:p>
            <a:endParaRPr lang="cs-CZ"/>
          </a:p>
        </p:txBody>
      </p:sp>
      <p:sp>
        <p:nvSpPr>
          <p:cNvPr id="11274" name="Text Box 15"/>
          <p:cNvSpPr txBox="1">
            <a:spLocks noChangeArrowheads="1"/>
          </p:cNvSpPr>
          <p:nvPr/>
        </p:nvSpPr>
        <p:spPr bwMode="auto">
          <a:xfrm>
            <a:off x="2208627" y="4935415"/>
            <a:ext cx="1485705" cy="923330"/>
          </a:xfrm>
          <a:prstGeom prst="rect">
            <a:avLst/>
          </a:prstGeom>
          <a:noFill/>
          <a:ln w="9525">
            <a:noFill/>
            <a:miter lim="800000"/>
            <a:headEnd/>
            <a:tailEnd/>
          </a:ln>
        </p:spPr>
        <p:txBody>
          <a:bodyPr wrap="square">
            <a:spAutoFit/>
          </a:bodyPr>
          <a:lstStyle/>
          <a:p>
            <a:r>
              <a:rPr lang="cs-CZ" i="1" dirty="0"/>
              <a:t>Montáž přípojkového střešníku</a:t>
            </a:r>
          </a:p>
        </p:txBody>
      </p:sp>
      <p:sp>
        <p:nvSpPr>
          <p:cNvPr id="11275" name="Text Box 16"/>
          <p:cNvSpPr txBox="1">
            <a:spLocks noChangeArrowheads="1"/>
          </p:cNvSpPr>
          <p:nvPr/>
        </p:nvSpPr>
        <p:spPr bwMode="auto">
          <a:xfrm>
            <a:off x="3715898" y="4900808"/>
            <a:ext cx="4987925" cy="1754326"/>
          </a:xfrm>
          <a:prstGeom prst="rect">
            <a:avLst/>
          </a:prstGeom>
          <a:noFill/>
          <a:ln w="9525">
            <a:noFill/>
            <a:miter lim="800000"/>
            <a:headEnd/>
            <a:tailEnd/>
          </a:ln>
        </p:spPr>
        <p:txBody>
          <a:bodyPr wrap="square">
            <a:spAutoFit/>
          </a:bodyPr>
          <a:lstStyle/>
          <a:p>
            <a:r>
              <a:rPr lang="cs-CZ" b="1" dirty="0"/>
              <a:t>Elektrické přípojky z holých vodičů</a:t>
            </a:r>
            <a:r>
              <a:rPr lang="cs-CZ" dirty="0"/>
              <a:t> – </a:t>
            </a:r>
            <a:r>
              <a:rPr lang="cs-CZ" dirty="0" err="1"/>
              <a:t>AlFe</a:t>
            </a:r>
            <a:r>
              <a:rPr lang="cs-CZ" dirty="0"/>
              <a:t> lana, nejmenší průřez 16 mm</a:t>
            </a:r>
            <a:r>
              <a:rPr lang="cs-CZ" baseline="30000" dirty="0"/>
              <a:t>2</a:t>
            </a:r>
            <a:r>
              <a:rPr lang="cs-CZ" dirty="0"/>
              <a:t>, maximálně 35 mm</a:t>
            </a:r>
            <a:r>
              <a:rPr lang="cs-CZ" baseline="30000" dirty="0"/>
              <a:t>2</a:t>
            </a:r>
            <a:r>
              <a:rPr lang="cs-CZ" dirty="0"/>
              <a:t>. Odbočení se provádí v místě:</a:t>
            </a:r>
          </a:p>
          <a:p>
            <a:pPr lvl="1">
              <a:buFontTx/>
              <a:buChar char="•"/>
            </a:pPr>
            <a:r>
              <a:rPr lang="cs-CZ" dirty="0"/>
              <a:t>Stožáru</a:t>
            </a:r>
          </a:p>
          <a:p>
            <a:pPr lvl="1">
              <a:buFontTx/>
              <a:buChar char="•"/>
            </a:pPr>
            <a:r>
              <a:rPr lang="cs-CZ" dirty="0"/>
              <a:t>Síťového střešníku</a:t>
            </a:r>
          </a:p>
          <a:p>
            <a:pPr lvl="1">
              <a:buFontTx/>
              <a:buChar char="•"/>
            </a:pPr>
            <a:r>
              <a:rPr lang="cs-CZ" dirty="0"/>
              <a:t>Zední síťové konzoly</a:t>
            </a:r>
          </a:p>
        </p:txBody>
      </p:sp>
      <p:sp>
        <p:nvSpPr>
          <p:cNvPr id="17" name="Obdélník 16"/>
          <p:cNvSpPr/>
          <p:nvPr/>
        </p:nvSpPr>
        <p:spPr>
          <a:xfrm>
            <a:off x="520506" y="2074983"/>
            <a:ext cx="8018585" cy="2722099"/>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mj-lt"/>
              <a:buAutoNum type="arabicPeriod"/>
            </a:pPr>
            <a:r>
              <a:rPr lang="cs-CZ" dirty="0" smtClean="0">
                <a:solidFill>
                  <a:schemeClr val="tx1"/>
                </a:solidFill>
              </a:rPr>
              <a:t>Do pracovního listu napište, co je to elektrická přípojka</a:t>
            </a:r>
          </a:p>
          <a:p>
            <a:pPr marL="342900" indent="-342900">
              <a:buFont typeface="+mj-lt"/>
              <a:buAutoNum type="arabicPeriod"/>
            </a:pPr>
            <a:r>
              <a:rPr lang="cs-CZ" dirty="0" smtClean="0">
                <a:solidFill>
                  <a:schemeClr val="tx1"/>
                </a:solidFill>
              </a:rPr>
              <a:t>Kde se provádí odbočení od rozvodného zařízení?</a:t>
            </a:r>
          </a:p>
          <a:p>
            <a:pPr marL="342900" indent="-342900">
              <a:buFont typeface="+mj-lt"/>
              <a:buAutoNum type="arabicPeriod"/>
            </a:pPr>
            <a:r>
              <a:rPr lang="cs-CZ" dirty="0" smtClean="0">
                <a:solidFill>
                  <a:schemeClr val="tx1"/>
                </a:solidFill>
              </a:rPr>
              <a:t>Je přípojková skříň součástí přípojky?</a:t>
            </a:r>
          </a:p>
          <a:p>
            <a:pPr marL="342900" indent="-342900">
              <a:buFont typeface="+mj-lt"/>
              <a:buAutoNum type="arabicPeriod"/>
            </a:pPr>
            <a:r>
              <a:rPr lang="cs-CZ" dirty="0" smtClean="0">
                <a:solidFill>
                  <a:schemeClr val="tx1"/>
                </a:solidFill>
              </a:rPr>
              <a:t>Kdo je vlastníkem elektrické přípojky?</a:t>
            </a:r>
          </a:p>
          <a:p>
            <a:pPr marL="342900" indent="-342900">
              <a:buFont typeface="+mj-lt"/>
              <a:buAutoNum type="arabicPeriod"/>
            </a:pPr>
            <a:r>
              <a:rPr lang="cs-CZ" dirty="0" smtClean="0">
                <a:solidFill>
                  <a:schemeClr val="tx1"/>
                </a:solidFill>
              </a:rPr>
              <a:t>Kde končí venkovní přípojka?</a:t>
            </a:r>
            <a:endParaRPr lang="cs-CZ"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17"/>
                                        </p:tgtEl>
                                        <p:attrNameLst>
                                          <p:attrName>ppt_x</p:attrName>
                                        </p:attrNameLst>
                                      </p:cBhvr>
                                      <p:tavLst>
                                        <p:tav tm="0">
                                          <p:val>
                                            <p:strVal val="ppt_x"/>
                                          </p:val>
                                        </p:tav>
                                        <p:tav tm="100000">
                                          <p:val>
                                            <p:strVal val="ppt_x"/>
                                          </p:val>
                                        </p:tav>
                                      </p:tavLst>
                                    </p:anim>
                                    <p:anim calcmode="lin" valueType="num">
                                      <p:cBhvr additive="base">
                                        <p:cTn id="7" dur="500"/>
                                        <p:tgtEl>
                                          <p:spTgt spid="17"/>
                                        </p:tgtEl>
                                        <p:attrNameLst>
                                          <p:attrName>ppt_y</p:attrName>
                                        </p:attrNameLst>
                                      </p:cBhvr>
                                      <p:tavLst>
                                        <p:tav tm="0">
                                          <p:val>
                                            <p:strVal val="ppt_y"/>
                                          </p:val>
                                        </p:tav>
                                        <p:tav tm="100000">
                                          <p:val>
                                            <p:strVal val="1+ppt_h/2"/>
                                          </p:val>
                                        </p:tav>
                                      </p:tavLst>
                                    </p:anim>
                                    <p:set>
                                      <p:cBhvr>
                                        <p:cTn id="8" dur="1" fill="hold">
                                          <p:stCondLst>
                                            <p:cond delay="4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idx="4294967295"/>
          </p:nvPr>
        </p:nvSpPr>
        <p:spPr>
          <a:xfrm>
            <a:off x="755650" y="476250"/>
            <a:ext cx="7772400" cy="442913"/>
          </a:xfrm>
          <a:solidFill>
            <a:srgbClr val="FFC000"/>
          </a:solidFill>
        </p:spPr>
        <p:txBody>
          <a:bodyPr>
            <a:normAutofit fontScale="90000"/>
          </a:bodyPr>
          <a:lstStyle/>
          <a:p>
            <a:pPr eaLnBrk="1" hangingPunct="1"/>
            <a:r>
              <a:rPr lang="cs-CZ" sz="2400" dirty="0" smtClean="0"/>
              <a:t>Přípojky provedené závěsnými kabely a izolovanými vodiči</a:t>
            </a:r>
          </a:p>
        </p:txBody>
      </p:sp>
      <p:sp>
        <p:nvSpPr>
          <p:cNvPr id="12291" name="Text Box 3"/>
          <p:cNvSpPr txBox="1">
            <a:spLocks noChangeArrowheads="1"/>
          </p:cNvSpPr>
          <p:nvPr/>
        </p:nvSpPr>
        <p:spPr bwMode="auto">
          <a:xfrm>
            <a:off x="755650" y="1050925"/>
            <a:ext cx="7777163" cy="584775"/>
          </a:xfrm>
          <a:prstGeom prst="rect">
            <a:avLst/>
          </a:prstGeom>
          <a:solidFill>
            <a:srgbClr val="FFFF99"/>
          </a:solidFill>
          <a:ln w="9525">
            <a:noFill/>
            <a:miter lim="800000"/>
            <a:headEnd/>
            <a:tailEnd/>
          </a:ln>
        </p:spPr>
        <p:txBody>
          <a:bodyPr>
            <a:spAutoFit/>
          </a:bodyPr>
          <a:lstStyle/>
          <a:p>
            <a:r>
              <a:rPr lang="cs-CZ" sz="1600" b="1" dirty="0"/>
              <a:t>Závěsný kabel typu AYKY</a:t>
            </a:r>
            <a:r>
              <a:rPr lang="cs-CZ" sz="1600" dirty="0"/>
              <a:t> – 4 žilový kabel se zalisovaným nosným lanem ve společném plášti – příklad značení: </a:t>
            </a:r>
            <a:r>
              <a:rPr lang="cs-CZ" sz="1600" b="1" dirty="0" err="1"/>
              <a:t>AYKYz</a:t>
            </a:r>
            <a:r>
              <a:rPr lang="cs-CZ" sz="1600" b="1" dirty="0"/>
              <a:t> 4B x 16 </a:t>
            </a:r>
            <a:r>
              <a:rPr lang="cs-CZ" sz="1600" dirty="0"/>
              <a:t>(barevné značení 4B, 4C a 4D – ČSN 33 0165)</a:t>
            </a:r>
            <a:endParaRPr lang="cs-CZ" sz="1600" b="1" dirty="0"/>
          </a:p>
        </p:txBody>
      </p:sp>
      <p:sp>
        <p:nvSpPr>
          <p:cNvPr id="12292" name="Text Box 4"/>
          <p:cNvSpPr txBox="1">
            <a:spLocks noChangeArrowheads="1"/>
          </p:cNvSpPr>
          <p:nvPr/>
        </p:nvSpPr>
        <p:spPr bwMode="auto">
          <a:xfrm>
            <a:off x="592138" y="1627188"/>
            <a:ext cx="8012112" cy="1323439"/>
          </a:xfrm>
          <a:prstGeom prst="rect">
            <a:avLst/>
          </a:prstGeom>
          <a:noFill/>
          <a:ln w="9525">
            <a:noFill/>
            <a:miter lim="800000"/>
            <a:headEnd/>
            <a:tailEnd/>
          </a:ln>
        </p:spPr>
        <p:txBody>
          <a:bodyPr>
            <a:spAutoFit/>
          </a:bodyPr>
          <a:lstStyle/>
          <a:p>
            <a:r>
              <a:rPr lang="cs-CZ" sz="1600" b="1" dirty="0"/>
              <a:t>Přednosti</a:t>
            </a:r>
            <a:r>
              <a:rPr lang="cs-CZ" sz="1600" dirty="0"/>
              <a:t>: minimální poruchovost, bezpečnost provozu, jednoduchost montáže, snadněji se volí trasa přípojky, můžeme volit menší výšku zavěšení nad zemí</a:t>
            </a:r>
          </a:p>
          <a:p>
            <a:pPr>
              <a:buFontTx/>
              <a:buChar char="•"/>
            </a:pPr>
            <a:r>
              <a:rPr lang="cs-CZ" sz="1600" dirty="0"/>
              <a:t>Závěsného kabelu lze použít pro přípojky až do délky 30m bez podpěrného bodu</a:t>
            </a:r>
          </a:p>
          <a:p>
            <a:pPr>
              <a:buFontTx/>
              <a:buChar char="•"/>
            </a:pPr>
            <a:r>
              <a:rPr lang="cs-CZ" sz="1600" dirty="0" err="1"/>
              <a:t>AYKYz</a:t>
            </a:r>
            <a:r>
              <a:rPr lang="cs-CZ" sz="1600" dirty="0"/>
              <a:t> se zachycuje na betonové nebo železobetonové sloupy (kotevní objímka a hák), přípojkové střešníky (kotevní objímka, napínací šroub, vázací pásek, …)</a:t>
            </a:r>
          </a:p>
        </p:txBody>
      </p:sp>
      <p:grpSp>
        <p:nvGrpSpPr>
          <p:cNvPr id="28" name="Skupina 27"/>
          <p:cNvGrpSpPr/>
          <p:nvPr/>
        </p:nvGrpSpPr>
        <p:grpSpPr>
          <a:xfrm>
            <a:off x="395288" y="2995441"/>
            <a:ext cx="2663825" cy="1857375"/>
            <a:chOff x="395288" y="2995441"/>
            <a:chExt cx="2663825" cy="1857375"/>
          </a:xfrm>
        </p:grpSpPr>
        <p:sp>
          <p:nvSpPr>
            <p:cNvPr id="12293" name="Rectangle 5"/>
            <p:cNvSpPr>
              <a:spLocks noChangeArrowheads="1"/>
            </p:cNvSpPr>
            <p:nvPr/>
          </p:nvSpPr>
          <p:spPr bwMode="auto">
            <a:xfrm>
              <a:off x="755650" y="3109741"/>
              <a:ext cx="647700" cy="1223963"/>
            </a:xfrm>
            <a:prstGeom prst="rect">
              <a:avLst/>
            </a:prstGeom>
            <a:solidFill>
              <a:schemeClr val="folHlink"/>
            </a:solidFill>
            <a:ln w="9525">
              <a:noFill/>
              <a:miter lim="800000"/>
              <a:headEnd/>
              <a:tailEnd/>
            </a:ln>
          </p:spPr>
          <p:txBody>
            <a:bodyPr wrap="none" anchor="ctr"/>
            <a:lstStyle/>
            <a:p>
              <a:endParaRPr lang="cs-CZ"/>
            </a:p>
          </p:txBody>
        </p:sp>
        <p:sp>
          <p:nvSpPr>
            <p:cNvPr id="12294" name="Rectangle 6"/>
            <p:cNvSpPr>
              <a:spLocks noChangeArrowheads="1"/>
            </p:cNvSpPr>
            <p:nvPr/>
          </p:nvSpPr>
          <p:spPr bwMode="auto">
            <a:xfrm>
              <a:off x="468313" y="3325641"/>
              <a:ext cx="1223962" cy="431800"/>
            </a:xfrm>
            <a:prstGeom prst="rect">
              <a:avLst/>
            </a:prstGeom>
            <a:solidFill>
              <a:schemeClr val="hlink"/>
            </a:solidFill>
            <a:ln w="9525">
              <a:solidFill>
                <a:schemeClr val="tx1"/>
              </a:solidFill>
              <a:miter lim="800000"/>
              <a:headEnd/>
              <a:tailEnd/>
            </a:ln>
          </p:spPr>
          <p:txBody>
            <a:bodyPr wrap="none" anchor="ctr"/>
            <a:lstStyle/>
            <a:p>
              <a:endParaRPr lang="cs-CZ"/>
            </a:p>
          </p:txBody>
        </p:sp>
        <p:sp>
          <p:nvSpPr>
            <p:cNvPr id="12295" name="Line 7"/>
            <p:cNvSpPr>
              <a:spLocks noChangeShapeType="1"/>
            </p:cNvSpPr>
            <p:nvPr/>
          </p:nvSpPr>
          <p:spPr bwMode="auto">
            <a:xfrm>
              <a:off x="1476375" y="3397079"/>
              <a:ext cx="0" cy="288925"/>
            </a:xfrm>
            <a:prstGeom prst="line">
              <a:avLst/>
            </a:prstGeom>
            <a:noFill/>
            <a:ln w="9525">
              <a:solidFill>
                <a:schemeClr val="tx1"/>
              </a:solidFill>
              <a:round/>
              <a:headEnd/>
              <a:tailEnd/>
            </a:ln>
          </p:spPr>
          <p:txBody>
            <a:bodyPr/>
            <a:lstStyle/>
            <a:p>
              <a:endParaRPr lang="cs-CZ"/>
            </a:p>
          </p:txBody>
        </p:sp>
        <p:sp>
          <p:nvSpPr>
            <p:cNvPr id="12296" name="Line 8"/>
            <p:cNvSpPr>
              <a:spLocks noChangeShapeType="1"/>
            </p:cNvSpPr>
            <p:nvPr/>
          </p:nvSpPr>
          <p:spPr bwMode="auto">
            <a:xfrm>
              <a:off x="684213" y="3397079"/>
              <a:ext cx="0" cy="288925"/>
            </a:xfrm>
            <a:prstGeom prst="line">
              <a:avLst/>
            </a:prstGeom>
            <a:noFill/>
            <a:ln w="9525">
              <a:solidFill>
                <a:schemeClr val="tx1"/>
              </a:solidFill>
              <a:round/>
              <a:headEnd/>
              <a:tailEnd/>
            </a:ln>
          </p:spPr>
          <p:txBody>
            <a:bodyPr/>
            <a:lstStyle/>
            <a:p>
              <a:endParaRPr lang="cs-CZ"/>
            </a:p>
          </p:txBody>
        </p:sp>
        <p:sp>
          <p:nvSpPr>
            <p:cNvPr id="12297" name="Oval 9"/>
            <p:cNvSpPr>
              <a:spLocks noChangeArrowheads="1"/>
            </p:cNvSpPr>
            <p:nvPr/>
          </p:nvSpPr>
          <p:spPr bwMode="auto">
            <a:xfrm>
              <a:off x="1476375" y="3470104"/>
              <a:ext cx="144463" cy="142875"/>
            </a:xfrm>
            <a:prstGeom prst="ellipse">
              <a:avLst/>
            </a:prstGeom>
            <a:solidFill>
              <a:schemeClr val="bg1"/>
            </a:solidFill>
            <a:ln w="9525">
              <a:solidFill>
                <a:schemeClr val="tx1"/>
              </a:solidFill>
              <a:round/>
              <a:headEnd/>
              <a:tailEnd/>
            </a:ln>
          </p:spPr>
          <p:txBody>
            <a:bodyPr wrap="none" anchor="ctr"/>
            <a:lstStyle/>
            <a:p>
              <a:endParaRPr lang="cs-CZ"/>
            </a:p>
          </p:txBody>
        </p:sp>
        <p:sp>
          <p:nvSpPr>
            <p:cNvPr id="12298" name="Freeform 10"/>
            <p:cNvSpPr>
              <a:spLocks/>
            </p:cNvSpPr>
            <p:nvPr/>
          </p:nvSpPr>
          <p:spPr bwMode="auto">
            <a:xfrm>
              <a:off x="1452563" y="3541541"/>
              <a:ext cx="190500" cy="528638"/>
            </a:xfrm>
            <a:custGeom>
              <a:avLst/>
              <a:gdLst>
                <a:gd name="T0" fmla="*/ 60 w 120"/>
                <a:gd name="T1" fmla="*/ 0 h 333"/>
                <a:gd name="T2" fmla="*/ 60 w 120"/>
                <a:gd name="T3" fmla="*/ 181 h 333"/>
                <a:gd name="T4" fmla="*/ 15 w 120"/>
                <a:gd name="T5" fmla="*/ 227 h 333"/>
                <a:gd name="T6" fmla="*/ 15 w 120"/>
                <a:gd name="T7" fmla="*/ 318 h 333"/>
                <a:gd name="T8" fmla="*/ 105 w 120"/>
                <a:gd name="T9" fmla="*/ 318 h 333"/>
                <a:gd name="T10" fmla="*/ 105 w 120"/>
                <a:gd name="T11" fmla="*/ 272 h 333"/>
                <a:gd name="T12" fmla="*/ 0 60000 65536"/>
                <a:gd name="T13" fmla="*/ 0 60000 65536"/>
                <a:gd name="T14" fmla="*/ 0 60000 65536"/>
                <a:gd name="T15" fmla="*/ 0 60000 65536"/>
                <a:gd name="T16" fmla="*/ 0 60000 65536"/>
                <a:gd name="T17" fmla="*/ 0 60000 65536"/>
                <a:gd name="T18" fmla="*/ 0 w 120"/>
                <a:gd name="T19" fmla="*/ 0 h 333"/>
                <a:gd name="T20" fmla="*/ 120 w 120"/>
                <a:gd name="T21" fmla="*/ 333 h 333"/>
              </a:gdLst>
              <a:ahLst/>
              <a:cxnLst>
                <a:cxn ang="T12">
                  <a:pos x="T0" y="T1"/>
                </a:cxn>
                <a:cxn ang="T13">
                  <a:pos x="T2" y="T3"/>
                </a:cxn>
                <a:cxn ang="T14">
                  <a:pos x="T4" y="T5"/>
                </a:cxn>
                <a:cxn ang="T15">
                  <a:pos x="T6" y="T7"/>
                </a:cxn>
                <a:cxn ang="T16">
                  <a:pos x="T8" y="T9"/>
                </a:cxn>
                <a:cxn ang="T17">
                  <a:pos x="T10" y="T11"/>
                </a:cxn>
              </a:cxnLst>
              <a:rect l="T18" t="T19" r="T20" b="T21"/>
              <a:pathLst>
                <a:path w="120" h="333">
                  <a:moveTo>
                    <a:pt x="60" y="0"/>
                  </a:moveTo>
                  <a:cubicBezTo>
                    <a:pt x="63" y="71"/>
                    <a:pt x="67" y="143"/>
                    <a:pt x="60" y="181"/>
                  </a:cubicBezTo>
                  <a:cubicBezTo>
                    <a:pt x="53" y="219"/>
                    <a:pt x="22" y="204"/>
                    <a:pt x="15" y="227"/>
                  </a:cubicBezTo>
                  <a:cubicBezTo>
                    <a:pt x="8" y="250"/>
                    <a:pt x="0" y="303"/>
                    <a:pt x="15" y="318"/>
                  </a:cubicBezTo>
                  <a:cubicBezTo>
                    <a:pt x="30" y="333"/>
                    <a:pt x="90" y="326"/>
                    <a:pt x="105" y="318"/>
                  </a:cubicBezTo>
                  <a:cubicBezTo>
                    <a:pt x="120" y="310"/>
                    <a:pt x="105" y="280"/>
                    <a:pt x="105" y="272"/>
                  </a:cubicBezTo>
                </a:path>
              </a:pathLst>
            </a:custGeom>
            <a:noFill/>
            <a:ln w="57150" cmpd="sng">
              <a:solidFill>
                <a:schemeClr val="bg2"/>
              </a:solidFill>
              <a:round/>
              <a:headEnd/>
              <a:tailEnd/>
            </a:ln>
          </p:spPr>
          <p:txBody>
            <a:bodyPr/>
            <a:lstStyle/>
            <a:p>
              <a:endParaRPr lang="cs-CZ"/>
            </a:p>
          </p:txBody>
        </p:sp>
        <p:sp>
          <p:nvSpPr>
            <p:cNvPr id="12299" name="Line 11"/>
            <p:cNvSpPr>
              <a:spLocks noChangeShapeType="1"/>
            </p:cNvSpPr>
            <p:nvPr/>
          </p:nvSpPr>
          <p:spPr bwMode="auto">
            <a:xfrm flipV="1">
              <a:off x="395288" y="3470104"/>
              <a:ext cx="2160587" cy="1079500"/>
            </a:xfrm>
            <a:prstGeom prst="line">
              <a:avLst/>
            </a:prstGeom>
            <a:noFill/>
            <a:ln w="38100">
              <a:solidFill>
                <a:schemeClr val="tx1"/>
              </a:solidFill>
              <a:round/>
              <a:headEnd/>
              <a:tailEnd/>
            </a:ln>
          </p:spPr>
          <p:txBody>
            <a:bodyPr/>
            <a:lstStyle/>
            <a:p>
              <a:endParaRPr lang="cs-CZ"/>
            </a:p>
          </p:txBody>
        </p:sp>
        <p:grpSp>
          <p:nvGrpSpPr>
            <p:cNvPr id="2" name="Group 12"/>
            <p:cNvGrpSpPr>
              <a:grpSpLocks/>
            </p:cNvGrpSpPr>
            <p:nvPr/>
          </p:nvGrpSpPr>
          <p:grpSpPr bwMode="auto">
            <a:xfrm>
              <a:off x="539750" y="3470104"/>
              <a:ext cx="2085975" cy="1079500"/>
              <a:chOff x="295" y="2160"/>
              <a:chExt cx="1314" cy="680"/>
            </a:xfrm>
          </p:grpSpPr>
          <p:sp>
            <p:nvSpPr>
              <p:cNvPr id="12310" name="Line 13"/>
              <p:cNvSpPr>
                <a:spLocks noChangeShapeType="1"/>
              </p:cNvSpPr>
              <p:nvPr/>
            </p:nvSpPr>
            <p:spPr bwMode="auto">
              <a:xfrm flipV="1">
                <a:off x="295" y="2614"/>
                <a:ext cx="498" cy="226"/>
              </a:xfrm>
              <a:prstGeom prst="line">
                <a:avLst/>
              </a:prstGeom>
              <a:noFill/>
              <a:ln w="76200">
                <a:solidFill>
                  <a:schemeClr val="tx1"/>
                </a:solidFill>
                <a:round/>
                <a:headEnd/>
                <a:tailEnd/>
              </a:ln>
            </p:spPr>
            <p:txBody>
              <a:bodyPr/>
              <a:lstStyle/>
              <a:p>
                <a:endParaRPr lang="cs-CZ"/>
              </a:p>
            </p:txBody>
          </p:sp>
          <p:sp>
            <p:nvSpPr>
              <p:cNvPr id="12311" name="Line 14"/>
              <p:cNvSpPr>
                <a:spLocks noChangeShapeType="1"/>
              </p:cNvSpPr>
              <p:nvPr/>
            </p:nvSpPr>
            <p:spPr bwMode="auto">
              <a:xfrm flipV="1">
                <a:off x="1111" y="2160"/>
                <a:ext cx="498" cy="272"/>
              </a:xfrm>
              <a:prstGeom prst="line">
                <a:avLst/>
              </a:prstGeom>
              <a:noFill/>
              <a:ln w="76200">
                <a:solidFill>
                  <a:schemeClr val="tx1"/>
                </a:solidFill>
                <a:round/>
                <a:headEnd/>
                <a:tailEnd/>
              </a:ln>
            </p:spPr>
            <p:txBody>
              <a:bodyPr/>
              <a:lstStyle/>
              <a:p>
                <a:endParaRPr lang="cs-CZ"/>
              </a:p>
            </p:txBody>
          </p:sp>
          <p:sp>
            <p:nvSpPr>
              <p:cNvPr id="12312" name="Freeform 15"/>
              <p:cNvSpPr>
                <a:spLocks/>
              </p:cNvSpPr>
              <p:nvPr/>
            </p:nvSpPr>
            <p:spPr bwMode="auto">
              <a:xfrm>
                <a:off x="793" y="2432"/>
                <a:ext cx="318" cy="182"/>
              </a:xfrm>
              <a:custGeom>
                <a:avLst/>
                <a:gdLst>
                  <a:gd name="T0" fmla="*/ 0 w 318"/>
                  <a:gd name="T1" fmla="*/ 182 h 182"/>
                  <a:gd name="T2" fmla="*/ 137 w 318"/>
                  <a:gd name="T3" fmla="*/ 136 h 182"/>
                  <a:gd name="T4" fmla="*/ 227 w 318"/>
                  <a:gd name="T5" fmla="*/ 91 h 182"/>
                  <a:gd name="T6" fmla="*/ 318 w 318"/>
                  <a:gd name="T7" fmla="*/ 0 h 182"/>
                  <a:gd name="T8" fmla="*/ 0 60000 65536"/>
                  <a:gd name="T9" fmla="*/ 0 60000 65536"/>
                  <a:gd name="T10" fmla="*/ 0 60000 65536"/>
                  <a:gd name="T11" fmla="*/ 0 60000 65536"/>
                  <a:gd name="T12" fmla="*/ 0 w 318"/>
                  <a:gd name="T13" fmla="*/ 0 h 182"/>
                  <a:gd name="T14" fmla="*/ 318 w 318"/>
                  <a:gd name="T15" fmla="*/ 182 h 182"/>
                </a:gdLst>
                <a:ahLst/>
                <a:cxnLst>
                  <a:cxn ang="T8">
                    <a:pos x="T0" y="T1"/>
                  </a:cxn>
                  <a:cxn ang="T9">
                    <a:pos x="T2" y="T3"/>
                  </a:cxn>
                  <a:cxn ang="T10">
                    <a:pos x="T4" y="T5"/>
                  </a:cxn>
                  <a:cxn ang="T11">
                    <a:pos x="T6" y="T7"/>
                  </a:cxn>
                </a:cxnLst>
                <a:rect l="T12" t="T13" r="T14" b="T15"/>
                <a:pathLst>
                  <a:path w="318" h="182">
                    <a:moveTo>
                      <a:pt x="0" y="182"/>
                    </a:moveTo>
                    <a:cubicBezTo>
                      <a:pt x="49" y="166"/>
                      <a:pt x="99" y="151"/>
                      <a:pt x="137" y="136"/>
                    </a:cubicBezTo>
                    <a:cubicBezTo>
                      <a:pt x="175" y="121"/>
                      <a:pt x="197" y="114"/>
                      <a:pt x="227" y="91"/>
                    </a:cubicBezTo>
                    <a:cubicBezTo>
                      <a:pt x="257" y="68"/>
                      <a:pt x="303" y="15"/>
                      <a:pt x="318" y="0"/>
                    </a:cubicBezTo>
                  </a:path>
                </a:pathLst>
              </a:custGeom>
              <a:noFill/>
              <a:ln w="76200" cmpd="sng">
                <a:solidFill>
                  <a:schemeClr val="tx1"/>
                </a:solidFill>
                <a:round/>
                <a:headEnd/>
                <a:tailEnd/>
              </a:ln>
            </p:spPr>
            <p:txBody>
              <a:bodyPr/>
              <a:lstStyle/>
              <a:p>
                <a:endParaRPr lang="cs-CZ"/>
              </a:p>
            </p:txBody>
          </p:sp>
        </p:grpSp>
        <p:sp>
          <p:nvSpPr>
            <p:cNvPr id="12301" name="Rectangle 16"/>
            <p:cNvSpPr>
              <a:spLocks noChangeArrowheads="1"/>
            </p:cNvSpPr>
            <p:nvPr/>
          </p:nvSpPr>
          <p:spPr bwMode="auto">
            <a:xfrm rot="3900000">
              <a:off x="775494" y="4301160"/>
              <a:ext cx="215900" cy="144462"/>
            </a:xfrm>
            <a:prstGeom prst="rect">
              <a:avLst/>
            </a:prstGeom>
            <a:solidFill>
              <a:schemeClr val="bg1"/>
            </a:solidFill>
            <a:ln w="9525">
              <a:solidFill>
                <a:schemeClr val="tx1"/>
              </a:solidFill>
              <a:miter lim="800000"/>
              <a:headEnd/>
              <a:tailEnd/>
            </a:ln>
          </p:spPr>
          <p:txBody>
            <a:bodyPr wrap="none" anchor="ctr"/>
            <a:lstStyle/>
            <a:p>
              <a:endParaRPr lang="cs-CZ"/>
            </a:p>
          </p:txBody>
        </p:sp>
        <p:sp>
          <p:nvSpPr>
            <p:cNvPr id="12302" name="Rectangle 17"/>
            <p:cNvSpPr>
              <a:spLocks noChangeArrowheads="1"/>
            </p:cNvSpPr>
            <p:nvPr/>
          </p:nvSpPr>
          <p:spPr bwMode="auto">
            <a:xfrm rot="3900000">
              <a:off x="1943894" y="3721723"/>
              <a:ext cx="215900" cy="144462"/>
            </a:xfrm>
            <a:prstGeom prst="rect">
              <a:avLst/>
            </a:prstGeom>
            <a:solidFill>
              <a:schemeClr val="bg1"/>
            </a:solidFill>
            <a:ln w="9525">
              <a:solidFill>
                <a:schemeClr val="tx1"/>
              </a:solidFill>
              <a:miter lim="800000"/>
              <a:headEnd/>
              <a:tailEnd/>
            </a:ln>
          </p:spPr>
          <p:txBody>
            <a:bodyPr wrap="none" anchor="ctr"/>
            <a:lstStyle/>
            <a:p>
              <a:endParaRPr lang="cs-CZ"/>
            </a:p>
          </p:txBody>
        </p:sp>
        <p:sp>
          <p:nvSpPr>
            <p:cNvPr id="12303" name="AutoShape 18"/>
            <p:cNvSpPr>
              <a:spLocks/>
            </p:cNvSpPr>
            <p:nvPr/>
          </p:nvSpPr>
          <p:spPr bwMode="auto">
            <a:xfrm>
              <a:off x="2776538" y="2995441"/>
              <a:ext cx="282575" cy="258763"/>
            </a:xfrm>
            <a:prstGeom prst="borderCallout1">
              <a:avLst>
                <a:gd name="adj1" fmla="val 44171"/>
                <a:gd name="adj2" fmla="val -26968"/>
                <a:gd name="adj3" fmla="val 155213"/>
                <a:gd name="adj4" fmla="val -383708"/>
              </a:avLst>
            </a:prstGeom>
            <a:solidFill>
              <a:srgbClr val="FFC000"/>
            </a:solidFill>
            <a:ln w="9525">
              <a:solidFill>
                <a:schemeClr val="tx1"/>
              </a:solidFill>
              <a:miter lim="800000"/>
              <a:headEnd/>
              <a:tailEnd/>
            </a:ln>
          </p:spPr>
          <p:txBody>
            <a:bodyPr/>
            <a:lstStyle/>
            <a:p>
              <a:pPr algn="ctr"/>
              <a:r>
                <a:rPr lang="cs-CZ" sz="1600" dirty="0"/>
                <a:t>1</a:t>
              </a:r>
            </a:p>
          </p:txBody>
        </p:sp>
        <p:sp>
          <p:nvSpPr>
            <p:cNvPr id="12304" name="AutoShape 19"/>
            <p:cNvSpPr>
              <a:spLocks/>
            </p:cNvSpPr>
            <p:nvPr/>
          </p:nvSpPr>
          <p:spPr bwMode="auto">
            <a:xfrm>
              <a:off x="2771775" y="3325641"/>
              <a:ext cx="284163" cy="258763"/>
            </a:xfrm>
            <a:prstGeom prst="borderCallout1">
              <a:avLst>
                <a:gd name="adj1" fmla="val 44171"/>
                <a:gd name="adj2" fmla="val -26815"/>
                <a:gd name="adj3" fmla="val 144171"/>
                <a:gd name="adj4" fmla="val -430727"/>
              </a:avLst>
            </a:prstGeom>
            <a:solidFill>
              <a:srgbClr val="FFC000"/>
            </a:solidFill>
            <a:ln w="9525">
              <a:solidFill>
                <a:schemeClr val="tx1"/>
              </a:solidFill>
              <a:miter lim="800000"/>
              <a:headEnd/>
              <a:tailEnd/>
            </a:ln>
          </p:spPr>
          <p:txBody>
            <a:bodyPr/>
            <a:lstStyle/>
            <a:p>
              <a:pPr algn="ctr"/>
              <a:r>
                <a:rPr lang="cs-CZ" sz="1600" dirty="0"/>
                <a:t>2</a:t>
              </a:r>
            </a:p>
          </p:txBody>
        </p:sp>
        <p:sp>
          <p:nvSpPr>
            <p:cNvPr id="12305" name="AutoShape 20"/>
            <p:cNvSpPr>
              <a:spLocks/>
            </p:cNvSpPr>
            <p:nvPr/>
          </p:nvSpPr>
          <p:spPr bwMode="auto">
            <a:xfrm>
              <a:off x="2771775" y="3686004"/>
              <a:ext cx="284163" cy="258762"/>
            </a:xfrm>
            <a:prstGeom prst="borderCallout1">
              <a:avLst>
                <a:gd name="adj1" fmla="val 44171"/>
                <a:gd name="adj2" fmla="val -26815"/>
                <a:gd name="adj3" fmla="val 55213"/>
                <a:gd name="adj4" fmla="val -253630"/>
              </a:avLst>
            </a:prstGeom>
            <a:solidFill>
              <a:srgbClr val="FFC000"/>
            </a:solidFill>
            <a:ln w="9525">
              <a:solidFill>
                <a:schemeClr val="tx1"/>
              </a:solidFill>
              <a:miter lim="800000"/>
              <a:headEnd/>
              <a:tailEnd/>
            </a:ln>
          </p:spPr>
          <p:txBody>
            <a:bodyPr/>
            <a:lstStyle/>
            <a:p>
              <a:pPr algn="ctr"/>
              <a:r>
                <a:rPr lang="cs-CZ" sz="1600" dirty="0"/>
                <a:t>3</a:t>
              </a:r>
            </a:p>
          </p:txBody>
        </p:sp>
        <p:sp>
          <p:nvSpPr>
            <p:cNvPr id="12306" name="Text Box 21"/>
            <p:cNvSpPr txBox="1">
              <a:spLocks noChangeArrowheads="1"/>
            </p:cNvSpPr>
            <p:nvPr/>
          </p:nvSpPr>
          <p:spPr bwMode="auto">
            <a:xfrm>
              <a:off x="663575" y="4548016"/>
              <a:ext cx="1395413" cy="304800"/>
            </a:xfrm>
            <a:prstGeom prst="rect">
              <a:avLst/>
            </a:prstGeom>
            <a:noFill/>
            <a:ln w="9525">
              <a:noFill/>
              <a:miter lim="800000"/>
              <a:headEnd/>
              <a:tailEnd/>
            </a:ln>
          </p:spPr>
          <p:txBody>
            <a:bodyPr wrap="none">
              <a:spAutoFit/>
            </a:bodyPr>
            <a:lstStyle/>
            <a:p>
              <a:r>
                <a:rPr lang="cs-CZ" i="1"/>
                <a:t>Uchycení AYKYz</a:t>
              </a:r>
            </a:p>
          </p:txBody>
        </p:sp>
      </p:grpSp>
      <p:sp>
        <p:nvSpPr>
          <p:cNvPr id="12307" name="Text Box 22"/>
          <p:cNvSpPr txBox="1">
            <a:spLocks noChangeArrowheads="1"/>
          </p:cNvSpPr>
          <p:nvPr/>
        </p:nvSpPr>
        <p:spPr bwMode="auto">
          <a:xfrm>
            <a:off x="2176463" y="4003675"/>
            <a:ext cx="2252411" cy="738664"/>
          </a:xfrm>
          <a:prstGeom prst="rect">
            <a:avLst/>
          </a:prstGeom>
          <a:noFill/>
          <a:ln w="9525">
            <a:noFill/>
            <a:miter lim="800000"/>
            <a:headEnd/>
            <a:tailEnd/>
          </a:ln>
        </p:spPr>
        <p:txBody>
          <a:bodyPr wrap="none">
            <a:spAutoFit/>
          </a:bodyPr>
          <a:lstStyle/>
          <a:p>
            <a:pPr marL="457200" indent="-457200">
              <a:buFontTx/>
              <a:buAutoNum type="arabicPeriod"/>
            </a:pPr>
            <a:r>
              <a:rPr lang="cs-CZ" sz="1400" dirty="0"/>
              <a:t>Kotevní objímka</a:t>
            </a:r>
          </a:p>
          <a:p>
            <a:pPr marL="457200" indent="-457200">
              <a:buFontTx/>
              <a:buAutoNum type="arabicPeriod"/>
            </a:pPr>
            <a:r>
              <a:rPr lang="cs-CZ" sz="1400" dirty="0"/>
              <a:t>Hák</a:t>
            </a:r>
          </a:p>
          <a:p>
            <a:pPr marL="457200" indent="-457200">
              <a:buFontTx/>
              <a:buAutoNum type="arabicPeriod"/>
            </a:pPr>
            <a:r>
              <a:rPr lang="cs-CZ" sz="1400" dirty="0"/>
              <a:t>Hliníkový vázací pásek</a:t>
            </a:r>
          </a:p>
        </p:txBody>
      </p:sp>
      <p:sp>
        <p:nvSpPr>
          <p:cNvPr id="12308" name="Text Box 23"/>
          <p:cNvSpPr txBox="1">
            <a:spLocks noChangeArrowheads="1"/>
          </p:cNvSpPr>
          <p:nvPr/>
        </p:nvSpPr>
        <p:spPr bwMode="auto">
          <a:xfrm>
            <a:off x="4455673" y="2937144"/>
            <a:ext cx="4248279" cy="2246769"/>
          </a:xfrm>
          <a:prstGeom prst="rect">
            <a:avLst/>
          </a:prstGeom>
          <a:noFill/>
          <a:ln w="9525">
            <a:noFill/>
            <a:miter lim="800000"/>
            <a:headEnd/>
            <a:tailEnd/>
          </a:ln>
        </p:spPr>
        <p:txBody>
          <a:bodyPr wrap="none">
            <a:spAutoFit/>
          </a:bodyPr>
          <a:lstStyle/>
          <a:p>
            <a:r>
              <a:rPr lang="cs-CZ" sz="1400" b="1" dirty="0"/>
              <a:t>Výška vodičů</a:t>
            </a:r>
            <a:r>
              <a:rPr lang="cs-CZ" sz="1400" dirty="0"/>
              <a:t> nad zemí musí odpovídat </a:t>
            </a:r>
            <a:r>
              <a:rPr lang="cs-CZ" sz="1400" b="1" dirty="0"/>
              <a:t>ČSN 33 3300</a:t>
            </a:r>
            <a:r>
              <a:rPr lang="cs-CZ" sz="1400" dirty="0"/>
              <a:t>:</a:t>
            </a:r>
          </a:p>
          <a:p>
            <a:pPr>
              <a:buFontTx/>
              <a:buChar char="•"/>
            </a:pPr>
            <a:r>
              <a:rPr lang="cs-CZ" sz="1400" b="1" dirty="0"/>
              <a:t>Holé vodiče</a:t>
            </a:r>
            <a:r>
              <a:rPr lang="cs-CZ" sz="1400" dirty="0"/>
              <a:t>: místa volně přístupná</a:t>
            </a:r>
          </a:p>
          <a:p>
            <a:pPr lvl="1">
              <a:buFontTx/>
              <a:buChar char="•"/>
            </a:pPr>
            <a:r>
              <a:rPr lang="cs-CZ" sz="1400" dirty="0"/>
              <a:t>Nad zemědělskými plochami		6m</a:t>
            </a:r>
          </a:p>
          <a:p>
            <a:pPr lvl="1">
              <a:buFontTx/>
              <a:buChar char="•"/>
            </a:pPr>
            <a:r>
              <a:rPr lang="cs-CZ" sz="1400" dirty="0"/>
              <a:t>Nad ostatními volně přístupnými plochami	5m</a:t>
            </a:r>
          </a:p>
          <a:p>
            <a:pPr lvl="1">
              <a:buFontTx/>
              <a:buChar char="•"/>
            </a:pPr>
            <a:r>
              <a:rPr lang="cs-CZ" sz="1400" dirty="0"/>
              <a:t>Nad polními a lesními cestami		6m</a:t>
            </a:r>
          </a:p>
          <a:p>
            <a:pPr lvl="1">
              <a:buFontTx/>
              <a:buChar char="•"/>
            </a:pPr>
            <a:r>
              <a:rPr lang="cs-CZ" sz="1400" dirty="0"/>
              <a:t>Nad silnicemi a ulicemi		6m</a:t>
            </a:r>
          </a:p>
          <a:p>
            <a:pPr>
              <a:buFontTx/>
              <a:buChar char="•"/>
            </a:pPr>
            <a:r>
              <a:rPr lang="cs-CZ" sz="1400" b="1" dirty="0"/>
              <a:t>Závěsné kabely</a:t>
            </a:r>
            <a:r>
              <a:rPr lang="cs-CZ" sz="1400" dirty="0"/>
              <a:t>:</a:t>
            </a:r>
          </a:p>
          <a:p>
            <a:pPr lvl="1">
              <a:buFontTx/>
              <a:buChar char="•"/>
            </a:pPr>
            <a:r>
              <a:rPr lang="cs-CZ" sz="1400" dirty="0"/>
              <a:t>Silnice I. A II. třídy		5,5m</a:t>
            </a:r>
          </a:p>
          <a:p>
            <a:pPr lvl="1">
              <a:buFontTx/>
              <a:buChar char="•"/>
            </a:pPr>
            <a:r>
              <a:rPr lang="cs-CZ" sz="1400" dirty="0"/>
              <a:t>Silnice III. třídy a místní komunikace	5m</a:t>
            </a:r>
          </a:p>
          <a:p>
            <a:pPr lvl="1">
              <a:buFontTx/>
              <a:buChar char="•"/>
            </a:pPr>
            <a:r>
              <a:rPr lang="cs-CZ" sz="1400" dirty="0"/>
              <a:t>Chodníky a cyklistické stezky		4m</a:t>
            </a:r>
          </a:p>
        </p:txBody>
      </p:sp>
      <p:sp>
        <p:nvSpPr>
          <p:cNvPr id="12309" name="Text Box 24"/>
          <p:cNvSpPr txBox="1">
            <a:spLocks noChangeArrowheads="1"/>
          </p:cNvSpPr>
          <p:nvPr/>
        </p:nvSpPr>
        <p:spPr bwMode="auto">
          <a:xfrm>
            <a:off x="663575" y="5299075"/>
            <a:ext cx="7940675" cy="1323439"/>
          </a:xfrm>
          <a:prstGeom prst="rect">
            <a:avLst/>
          </a:prstGeom>
          <a:solidFill>
            <a:srgbClr val="FFFF99"/>
          </a:solidFill>
          <a:ln w="9525">
            <a:noFill/>
            <a:miter lim="800000"/>
            <a:headEnd/>
            <a:tailEnd/>
          </a:ln>
        </p:spPr>
        <p:txBody>
          <a:bodyPr>
            <a:spAutoFit/>
          </a:bodyPr>
          <a:lstStyle/>
          <a:p>
            <a:r>
              <a:rPr lang="cs-CZ" sz="1600" b="1" dirty="0"/>
              <a:t>Hlavní zásady pro montáž</a:t>
            </a:r>
            <a:r>
              <a:rPr lang="cs-CZ" sz="1600" dirty="0"/>
              <a:t>: - odměří se potřebná délka (pásmem), konec kabelu se upraví odříznutím nosného lana a proti odtržení se zajistí hliníkovým vázacím páskem</a:t>
            </a:r>
          </a:p>
          <a:p>
            <a:pPr>
              <a:buFontTx/>
              <a:buChar char="-"/>
            </a:pPr>
            <a:r>
              <a:rPr lang="cs-CZ" sz="1600" dirty="0"/>
              <a:t>Nosné lano se ukončí přes očnici </a:t>
            </a:r>
            <a:r>
              <a:rPr lang="cs-CZ" sz="1600" dirty="0" err="1"/>
              <a:t>zasvorkováním</a:t>
            </a:r>
            <a:r>
              <a:rPr lang="cs-CZ" sz="1600" dirty="0"/>
              <a:t>, izolace se neodstraňuje</a:t>
            </a:r>
          </a:p>
          <a:p>
            <a:pPr>
              <a:buFontTx/>
              <a:buChar char="-"/>
            </a:pPr>
            <a:r>
              <a:rPr lang="cs-CZ" sz="1600" dirty="0"/>
              <a:t>Napnutí nosného lana se u krátkých přípojek provádí ručně, dokončuje se dotažením napínacího šroubu</a:t>
            </a:r>
          </a:p>
        </p:txBody>
      </p:sp>
      <p:sp>
        <p:nvSpPr>
          <p:cNvPr id="25" name="Obdélník 24"/>
          <p:cNvSpPr/>
          <p:nvPr/>
        </p:nvSpPr>
        <p:spPr>
          <a:xfrm>
            <a:off x="4405643" y="2883653"/>
            <a:ext cx="4234375" cy="22508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6" name="Obdélník 25"/>
          <p:cNvSpPr/>
          <p:nvPr/>
        </p:nvSpPr>
        <p:spPr>
          <a:xfrm>
            <a:off x="689317" y="1674055"/>
            <a:ext cx="7934179" cy="1280160"/>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mj-lt"/>
              <a:buAutoNum type="arabicPeriod"/>
            </a:pPr>
            <a:r>
              <a:rPr lang="cs-CZ" dirty="0" smtClean="0">
                <a:solidFill>
                  <a:schemeClr val="tx1"/>
                </a:solidFill>
              </a:rPr>
              <a:t>Do jaké délky (bez podpěrného bodu) lze použít závěsný kabel?</a:t>
            </a:r>
          </a:p>
          <a:p>
            <a:pPr marL="342900" indent="-342900">
              <a:buFont typeface="+mj-lt"/>
              <a:buAutoNum type="arabicPeriod"/>
            </a:pPr>
            <a:r>
              <a:rPr lang="cs-CZ" dirty="0" smtClean="0">
                <a:solidFill>
                  <a:schemeClr val="tx1"/>
                </a:solidFill>
              </a:rPr>
              <a:t>Překreslete spodní obrázek a popište jej</a:t>
            </a:r>
          </a:p>
          <a:p>
            <a:pPr marL="342900" indent="-342900">
              <a:buFont typeface="+mj-lt"/>
              <a:buAutoNum type="arabicPeriod"/>
            </a:pPr>
            <a:r>
              <a:rPr lang="cs-CZ" dirty="0" smtClean="0">
                <a:solidFill>
                  <a:schemeClr val="tx1"/>
                </a:solidFill>
              </a:rPr>
              <a:t>Napište stručně hlavní zásady pro montáž závěsného kabelu</a:t>
            </a:r>
            <a:endParaRPr lang="cs-CZ" dirty="0">
              <a:solidFill>
                <a:schemeClr val="tx1"/>
              </a:solidFill>
            </a:endParaRPr>
          </a:p>
        </p:txBody>
      </p:sp>
      <p:sp>
        <p:nvSpPr>
          <p:cNvPr id="27" name="Obdélník 26"/>
          <p:cNvSpPr/>
          <p:nvPr/>
        </p:nvSpPr>
        <p:spPr>
          <a:xfrm>
            <a:off x="717452" y="5289452"/>
            <a:ext cx="7934179" cy="1322363"/>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mj-lt"/>
              <a:buAutoNum type="arabicPeriod" startAt="4"/>
            </a:pPr>
            <a:r>
              <a:rPr lang="cs-CZ" dirty="0" smtClean="0">
                <a:solidFill>
                  <a:schemeClr val="tx1"/>
                </a:solidFill>
              </a:rPr>
              <a:t>Jak vysoko se zavěšuje holý vodič nad ostatními volně přístupnými plochami?</a:t>
            </a:r>
          </a:p>
          <a:p>
            <a:pPr marL="342900" indent="-342900">
              <a:buFont typeface="+mj-lt"/>
              <a:buAutoNum type="arabicPeriod" startAt="4"/>
            </a:pPr>
            <a:r>
              <a:rPr lang="cs-CZ" dirty="0" smtClean="0">
                <a:solidFill>
                  <a:schemeClr val="tx1"/>
                </a:solidFill>
              </a:rPr>
              <a:t>Jak vysoko se zavěšuje závěsný kabel nad silnicí III. třídy? </a:t>
            </a:r>
            <a:endParaRPr lang="cs-CZ"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30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xit" presetSubtype="4" fill="hold" grpId="0" nodeType="clickEffect">
                                  <p:stCondLst>
                                    <p:cond delay="0"/>
                                  </p:stCondLst>
                                  <p:childTnLst>
                                    <p:anim calcmode="lin" valueType="num">
                                      <p:cBhvr additive="base">
                                        <p:cTn id="10" dur="500"/>
                                        <p:tgtEl>
                                          <p:spTgt spid="26"/>
                                        </p:tgtEl>
                                        <p:attrNameLst>
                                          <p:attrName>ppt_x</p:attrName>
                                        </p:attrNameLst>
                                      </p:cBhvr>
                                      <p:tavLst>
                                        <p:tav tm="0">
                                          <p:val>
                                            <p:strVal val="ppt_x"/>
                                          </p:val>
                                        </p:tav>
                                        <p:tav tm="100000">
                                          <p:val>
                                            <p:strVal val="ppt_x"/>
                                          </p:val>
                                        </p:tav>
                                      </p:tavLst>
                                    </p:anim>
                                    <p:anim calcmode="lin" valueType="num">
                                      <p:cBhvr additive="base">
                                        <p:cTn id="11" dur="500"/>
                                        <p:tgtEl>
                                          <p:spTgt spid="26"/>
                                        </p:tgtEl>
                                        <p:attrNameLst>
                                          <p:attrName>ppt_y</p:attrName>
                                        </p:attrNameLst>
                                      </p:cBhvr>
                                      <p:tavLst>
                                        <p:tav tm="0">
                                          <p:val>
                                            <p:strVal val="ppt_y"/>
                                          </p:val>
                                        </p:tav>
                                        <p:tav tm="100000">
                                          <p:val>
                                            <p:strVal val="1+ppt_h/2"/>
                                          </p:val>
                                        </p:tav>
                                      </p:tavLst>
                                    </p:anim>
                                    <p:set>
                                      <p:cBhvr>
                                        <p:cTn id="12" dur="1" fill="hold">
                                          <p:stCondLst>
                                            <p:cond delay="499"/>
                                          </p:stCondLst>
                                        </p:cTn>
                                        <p:tgtEl>
                                          <p:spTgt spid="26"/>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 presetClass="exit" presetSubtype="4" fill="hold" grpId="0" nodeType="clickEffect">
                                  <p:stCondLst>
                                    <p:cond delay="0"/>
                                  </p:stCondLst>
                                  <p:childTnLst>
                                    <p:anim calcmode="lin" valueType="num">
                                      <p:cBhvr additive="base">
                                        <p:cTn id="16" dur="500"/>
                                        <p:tgtEl>
                                          <p:spTgt spid="25"/>
                                        </p:tgtEl>
                                        <p:attrNameLst>
                                          <p:attrName>ppt_x</p:attrName>
                                        </p:attrNameLst>
                                      </p:cBhvr>
                                      <p:tavLst>
                                        <p:tav tm="0">
                                          <p:val>
                                            <p:strVal val="ppt_x"/>
                                          </p:val>
                                        </p:tav>
                                        <p:tav tm="100000">
                                          <p:val>
                                            <p:strVal val="ppt_x"/>
                                          </p:val>
                                        </p:tav>
                                      </p:tavLst>
                                    </p:anim>
                                    <p:anim calcmode="lin" valueType="num">
                                      <p:cBhvr additive="base">
                                        <p:cTn id="17" dur="500"/>
                                        <p:tgtEl>
                                          <p:spTgt spid="25"/>
                                        </p:tgtEl>
                                        <p:attrNameLst>
                                          <p:attrName>ppt_y</p:attrName>
                                        </p:attrNameLst>
                                      </p:cBhvr>
                                      <p:tavLst>
                                        <p:tav tm="0">
                                          <p:val>
                                            <p:strVal val="ppt_y"/>
                                          </p:val>
                                        </p:tav>
                                        <p:tav tm="100000">
                                          <p:val>
                                            <p:strVal val="1+ppt_h/2"/>
                                          </p:val>
                                        </p:tav>
                                      </p:tavLst>
                                    </p:anim>
                                    <p:set>
                                      <p:cBhvr>
                                        <p:cTn id="18" dur="1" fill="hold">
                                          <p:stCondLst>
                                            <p:cond delay="499"/>
                                          </p:stCondLst>
                                        </p:cTn>
                                        <p:tgtEl>
                                          <p:spTgt spid="25"/>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2" presetClass="exit" presetSubtype="4" fill="hold" grpId="0" nodeType="clickEffect">
                                  <p:stCondLst>
                                    <p:cond delay="0"/>
                                  </p:stCondLst>
                                  <p:childTnLst>
                                    <p:anim calcmode="lin" valueType="num">
                                      <p:cBhvr additive="base">
                                        <p:cTn id="22" dur="500"/>
                                        <p:tgtEl>
                                          <p:spTgt spid="27"/>
                                        </p:tgtEl>
                                        <p:attrNameLst>
                                          <p:attrName>ppt_x</p:attrName>
                                        </p:attrNameLst>
                                      </p:cBhvr>
                                      <p:tavLst>
                                        <p:tav tm="0">
                                          <p:val>
                                            <p:strVal val="ppt_x"/>
                                          </p:val>
                                        </p:tav>
                                        <p:tav tm="100000">
                                          <p:val>
                                            <p:strVal val="ppt_x"/>
                                          </p:val>
                                        </p:tav>
                                      </p:tavLst>
                                    </p:anim>
                                    <p:anim calcmode="lin" valueType="num">
                                      <p:cBhvr additive="base">
                                        <p:cTn id="23" dur="500"/>
                                        <p:tgtEl>
                                          <p:spTgt spid="27"/>
                                        </p:tgtEl>
                                        <p:attrNameLst>
                                          <p:attrName>ppt_y</p:attrName>
                                        </p:attrNameLst>
                                      </p:cBhvr>
                                      <p:tavLst>
                                        <p:tav tm="0">
                                          <p:val>
                                            <p:strVal val="ppt_y"/>
                                          </p:val>
                                        </p:tav>
                                        <p:tav tm="100000">
                                          <p:val>
                                            <p:strVal val="1+ppt_h/2"/>
                                          </p:val>
                                        </p:tav>
                                      </p:tavLst>
                                    </p:anim>
                                    <p:set>
                                      <p:cBhvr>
                                        <p:cTn id="24" dur="1" fill="hold">
                                          <p:stCondLst>
                                            <p:cond delay="499"/>
                                          </p:stCondLst>
                                        </p:cTn>
                                        <p:tgtEl>
                                          <p:spTgt spid="2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07" grpId="0"/>
      <p:bldP spid="25" grpId="0" animBg="1"/>
      <p:bldP spid="26" grpId="0" animBg="1"/>
      <p:bldP spid="2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idx="4294967295"/>
          </p:nvPr>
        </p:nvSpPr>
        <p:spPr>
          <a:xfrm>
            <a:off x="728003" y="384517"/>
            <a:ext cx="7772400" cy="515938"/>
          </a:xfrm>
          <a:solidFill>
            <a:srgbClr val="FFC000"/>
          </a:solidFill>
          <a:ln>
            <a:solidFill>
              <a:srgbClr val="FFC000"/>
            </a:solidFill>
          </a:ln>
        </p:spPr>
        <p:txBody>
          <a:bodyPr>
            <a:normAutofit fontScale="90000"/>
          </a:bodyPr>
          <a:lstStyle/>
          <a:p>
            <a:pPr eaLnBrk="1" hangingPunct="1"/>
            <a:r>
              <a:rPr lang="cs-CZ" sz="2800" dirty="0" smtClean="0"/>
              <a:t>Přípojky z izolovaných vodičů</a:t>
            </a:r>
          </a:p>
        </p:txBody>
      </p:sp>
      <p:sp>
        <p:nvSpPr>
          <p:cNvPr id="13315" name="Text Box 3"/>
          <p:cNvSpPr txBox="1">
            <a:spLocks noChangeArrowheads="1"/>
          </p:cNvSpPr>
          <p:nvPr/>
        </p:nvSpPr>
        <p:spPr bwMode="auto">
          <a:xfrm>
            <a:off x="684213" y="970671"/>
            <a:ext cx="7848600" cy="2585323"/>
          </a:xfrm>
          <a:prstGeom prst="rect">
            <a:avLst/>
          </a:prstGeom>
          <a:solidFill>
            <a:srgbClr val="FFFF99"/>
          </a:solidFill>
          <a:ln w="9525">
            <a:noFill/>
            <a:miter lim="800000"/>
            <a:headEnd/>
            <a:tailEnd/>
          </a:ln>
        </p:spPr>
        <p:txBody>
          <a:bodyPr wrap="square">
            <a:spAutoFit/>
          </a:bodyPr>
          <a:lstStyle/>
          <a:p>
            <a:r>
              <a:rPr lang="cs-CZ" dirty="0"/>
              <a:t>Izolovaná venkovní vedení lze použít jako náhrady za venkovní vedení provedená holými vodiči. Barva izolace je u všech žil </a:t>
            </a:r>
            <a:r>
              <a:rPr lang="cs-CZ" b="1" dirty="0"/>
              <a:t>černá</a:t>
            </a:r>
            <a:r>
              <a:rPr lang="cs-CZ" dirty="0"/>
              <a:t>. Označení jednotlivých žil se provádí následovně:</a:t>
            </a:r>
          </a:p>
          <a:p>
            <a:pPr lvl="1">
              <a:buFontTx/>
              <a:buChar char="•"/>
            </a:pPr>
            <a:r>
              <a:rPr lang="cs-CZ" dirty="0"/>
              <a:t>1. žíla – jeden podélný výstupek</a:t>
            </a:r>
          </a:p>
          <a:p>
            <a:pPr lvl="1">
              <a:buFontTx/>
              <a:buChar char="•"/>
            </a:pPr>
            <a:r>
              <a:rPr lang="cs-CZ" dirty="0"/>
              <a:t>2. žíla – dva podélné výstupky</a:t>
            </a:r>
          </a:p>
          <a:p>
            <a:pPr lvl="1">
              <a:buFontTx/>
              <a:buChar char="•"/>
            </a:pPr>
            <a:r>
              <a:rPr lang="cs-CZ" dirty="0"/>
              <a:t>3. žíla – tři podélné výstupky</a:t>
            </a:r>
          </a:p>
          <a:p>
            <a:pPr lvl="1">
              <a:buFontTx/>
              <a:buChar char="•"/>
            </a:pPr>
            <a:r>
              <a:rPr lang="cs-CZ" dirty="0"/>
              <a:t>4. žíla – ochranná – potiskem izolace po celé délce grafickou značkou pro uzemnění</a:t>
            </a:r>
          </a:p>
          <a:p>
            <a:pPr lvl="1">
              <a:buFontTx/>
              <a:buChar char="•"/>
            </a:pPr>
            <a:r>
              <a:rPr lang="cs-CZ" dirty="0"/>
              <a:t>5. žíla – pro veřejné osvětlení – kulatá, bez výstupku a označení </a:t>
            </a:r>
          </a:p>
        </p:txBody>
      </p:sp>
      <p:sp>
        <p:nvSpPr>
          <p:cNvPr id="13316" name="Text Box 4"/>
          <p:cNvSpPr txBox="1">
            <a:spLocks noChangeArrowheads="1"/>
          </p:cNvSpPr>
          <p:nvPr/>
        </p:nvSpPr>
        <p:spPr bwMode="auto">
          <a:xfrm>
            <a:off x="592138" y="3671961"/>
            <a:ext cx="8156575" cy="2708434"/>
          </a:xfrm>
          <a:prstGeom prst="rect">
            <a:avLst/>
          </a:prstGeom>
          <a:noFill/>
          <a:ln w="9525">
            <a:noFill/>
            <a:miter lim="800000"/>
            <a:headEnd/>
            <a:tailEnd/>
          </a:ln>
        </p:spPr>
        <p:txBody>
          <a:bodyPr>
            <a:spAutoFit/>
          </a:bodyPr>
          <a:lstStyle/>
          <a:p>
            <a:r>
              <a:rPr lang="cs-CZ" sz="1400" b="1" dirty="0"/>
              <a:t>Hlavní zásady pro montáž:</a:t>
            </a:r>
            <a:endParaRPr lang="cs-CZ" sz="1400" dirty="0"/>
          </a:p>
          <a:p>
            <a:pPr>
              <a:buFontTx/>
              <a:buChar char="•"/>
            </a:pPr>
            <a:r>
              <a:rPr lang="cs-CZ" sz="1400" dirty="0"/>
              <a:t>Tažení vodiče přes podpěrné body se provádí přes speciální </a:t>
            </a:r>
            <a:r>
              <a:rPr lang="cs-CZ" sz="1400" dirty="0" err="1"/>
              <a:t>rolny</a:t>
            </a:r>
            <a:r>
              <a:rPr lang="cs-CZ" sz="1400" dirty="0"/>
              <a:t> (válečky). Rozvíjení po zemi není dovolené</a:t>
            </a:r>
          </a:p>
          <a:p>
            <a:pPr>
              <a:buFontTx/>
              <a:buChar char="•"/>
            </a:pPr>
            <a:r>
              <a:rPr lang="cs-CZ" sz="1400" dirty="0"/>
              <a:t>Kabel se napíná na hodnoty stanovené v montážní tabulce, mechanické napětí fázových vodičů musí být větší než mechanické napětí vodiče ochranného (při porušení se rozpojí jako poslední)</a:t>
            </a:r>
          </a:p>
          <a:p>
            <a:pPr>
              <a:buFontTx/>
              <a:buChar char="•"/>
            </a:pPr>
            <a:r>
              <a:rPr lang="cs-CZ" sz="1400" dirty="0"/>
              <a:t>Připojení uzemnění se provede přes izolovanou propichovací svorku, u měděného uzemňovacího </a:t>
            </a:r>
            <a:r>
              <a:rPr lang="cs-CZ" sz="1400" dirty="0" smtClean="0"/>
              <a:t>přívodu </a:t>
            </a:r>
            <a:r>
              <a:rPr lang="cs-CZ" sz="1400" dirty="0"/>
              <a:t>svorku typu </a:t>
            </a:r>
            <a:r>
              <a:rPr lang="cs-CZ" sz="1400" dirty="0" err="1"/>
              <a:t>Al</a:t>
            </a:r>
            <a:r>
              <a:rPr lang="cs-CZ" sz="1400" dirty="0"/>
              <a:t>/</a:t>
            </a:r>
            <a:r>
              <a:rPr lang="cs-CZ" sz="1400" dirty="0" err="1"/>
              <a:t>Cu</a:t>
            </a:r>
            <a:endParaRPr lang="cs-CZ" sz="1400" dirty="0"/>
          </a:p>
          <a:p>
            <a:pPr>
              <a:buFontTx/>
              <a:buChar char="•"/>
            </a:pPr>
            <a:r>
              <a:rPr lang="cs-CZ" sz="1400" dirty="0"/>
              <a:t>Bleskojistky typu </a:t>
            </a:r>
            <a:r>
              <a:rPr lang="cs-CZ" sz="1400" dirty="0" err="1"/>
              <a:t>ZnO</a:t>
            </a:r>
            <a:r>
              <a:rPr lang="cs-CZ" sz="1400" dirty="0"/>
              <a:t> nebo </a:t>
            </a:r>
            <a:r>
              <a:rPr lang="cs-CZ" sz="1400" dirty="0" err="1"/>
              <a:t>SiC</a:t>
            </a:r>
            <a:r>
              <a:rPr lang="cs-CZ" sz="1400" dirty="0"/>
              <a:t> se připojí přímo na částečně odizolovaný vodič na začátek vedení, na konec vedení, v průběhu vedení ve vzdálenostech 300 až 500 m</a:t>
            </a:r>
          </a:p>
          <a:p>
            <a:pPr>
              <a:buFontTx/>
              <a:buChar char="•"/>
            </a:pPr>
            <a:r>
              <a:rPr lang="cs-CZ" sz="1400" dirty="0"/>
              <a:t>Vodič 1-AES lze rozpojovat a jistit v běžných typech venkovních </a:t>
            </a:r>
            <a:r>
              <a:rPr lang="cs-CZ" sz="1600" b="1" dirty="0"/>
              <a:t>rozpojovacích skříní</a:t>
            </a:r>
            <a:r>
              <a:rPr lang="cs-CZ" sz="1400" dirty="0"/>
              <a:t>. Svody vedení do rozpojovacích skříní se chrání trubkami z PVC</a:t>
            </a:r>
          </a:p>
          <a:p>
            <a:pPr>
              <a:buFontTx/>
              <a:buChar char="•"/>
            </a:pPr>
            <a:r>
              <a:rPr lang="cs-CZ" sz="1400" dirty="0"/>
              <a:t>Skříň se montuje na sloup, střed skříně 150 cm nad terén, ke sloupu se připevní objímkami dodávanými se skříní. Podle potřeby se montuje s jednou nebo dvěma sadami pojistkových spodků.</a:t>
            </a:r>
          </a:p>
        </p:txBody>
      </p:sp>
      <p:sp>
        <p:nvSpPr>
          <p:cNvPr id="5" name="Obdélník 4"/>
          <p:cNvSpPr/>
          <p:nvPr/>
        </p:nvSpPr>
        <p:spPr>
          <a:xfrm>
            <a:off x="675249" y="3727939"/>
            <a:ext cx="7976381" cy="2813538"/>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mj-lt"/>
              <a:buAutoNum type="arabicPeriod"/>
            </a:pPr>
            <a:r>
              <a:rPr lang="cs-CZ" sz="2000" dirty="0" smtClean="0">
                <a:solidFill>
                  <a:schemeClr val="tx1"/>
                </a:solidFill>
              </a:rPr>
              <a:t>Lze izolované vodiče rozvíjet po zemi?</a:t>
            </a:r>
          </a:p>
          <a:p>
            <a:pPr marL="342900" indent="-342900">
              <a:buFont typeface="+mj-lt"/>
              <a:buAutoNum type="arabicPeriod"/>
            </a:pPr>
            <a:r>
              <a:rPr lang="cs-CZ" sz="2000" dirty="0" smtClean="0">
                <a:solidFill>
                  <a:schemeClr val="tx1"/>
                </a:solidFill>
              </a:rPr>
              <a:t>Jak se provede připojení uzemnění?</a:t>
            </a:r>
          </a:p>
          <a:p>
            <a:pPr marL="342900" indent="-342900">
              <a:buFont typeface="+mj-lt"/>
              <a:buAutoNum type="arabicPeriod"/>
            </a:pPr>
            <a:r>
              <a:rPr lang="cs-CZ" sz="2000" dirty="0" smtClean="0">
                <a:solidFill>
                  <a:schemeClr val="tx1"/>
                </a:solidFill>
              </a:rPr>
              <a:t>Jak se k izolovaným vodičům připojí bleskojistka?</a:t>
            </a:r>
          </a:p>
          <a:p>
            <a:pPr marL="342900" indent="-342900">
              <a:buFont typeface="+mj-lt"/>
              <a:buAutoNum type="arabicPeriod"/>
            </a:pPr>
            <a:r>
              <a:rPr lang="cs-CZ" sz="2000" dirty="0" smtClean="0">
                <a:solidFill>
                  <a:schemeClr val="tx1"/>
                </a:solidFill>
              </a:rPr>
              <a:t>V jakých vzdálenostech se připojení bleskojistky provádí?</a:t>
            </a:r>
          </a:p>
          <a:p>
            <a:pPr marL="342900" indent="-342900">
              <a:buFont typeface="+mj-lt"/>
              <a:buAutoNum type="arabicPeriod"/>
            </a:pPr>
            <a:r>
              <a:rPr lang="cs-CZ" sz="2000" dirty="0" smtClean="0">
                <a:solidFill>
                  <a:schemeClr val="tx1"/>
                </a:solidFill>
              </a:rPr>
              <a:t>Kde se provádí rozpojování a jištění izolovaných vodičů? Popište způsob umístění příslušného elektrického zařízení.</a:t>
            </a:r>
            <a:endParaRPr lang="cs-CZ" sz="2000"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5"/>
                                        </p:tgtEl>
                                        <p:attrNameLst>
                                          <p:attrName>ppt_x</p:attrName>
                                        </p:attrNameLst>
                                      </p:cBhvr>
                                      <p:tavLst>
                                        <p:tav tm="0">
                                          <p:val>
                                            <p:strVal val="ppt_x"/>
                                          </p:val>
                                        </p:tav>
                                        <p:tav tm="100000">
                                          <p:val>
                                            <p:strVal val="ppt_x"/>
                                          </p:val>
                                        </p:tav>
                                      </p:tavLst>
                                    </p:anim>
                                    <p:anim calcmode="lin" valueType="num">
                                      <p:cBhvr additive="base">
                                        <p:cTn id="7" dur="500"/>
                                        <p:tgtEl>
                                          <p:spTgt spid="5"/>
                                        </p:tgtEl>
                                        <p:attrNameLst>
                                          <p:attrName>ppt_y</p:attrName>
                                        </p:attrNameLst>
                                      </p:cBhvr>
                                      <p:tavLst>
                                        <p:tav tm="0">
                                          <p:val>
                                            <p:strVal val="ppt_y"/>
                                          </p:val>
                                        </p:tav>
                                        <p:tav tm="100000">
                                          <p:val>
                                            <p:strVal val="1+ppt_h/2"/>
                                          </p:val>
                                        </p:tav>
                                      </p:tavLst>
                                    </p:anim>
                                    <p:set>
                                      <p:cBhvr>
                                        <p:cTn id="8"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2"/>
          <p:cNvSpPr txBox="1">
            <a:spLocks noChangeArrowheads="1"/>
          </p:cNvSpPr>
          <p:nvPr/>
        </p:nvSpPr>
        <p:spPr bwMode="auto">
          <a:xfrm>
            <a:off x="609600" y="1066800"/>
            <a:ext cx="8012113" cy="3539430"/>
          </a:xfrm>
          <a:prstGeom prst="rect">
            <a:avLst/>
          </a:prstGeom>
          <a:noFill/>
          <a:ln w="9525">
            <a:noFill/>
            <a:miter lim="800000"/>
            <a:headEnd/>
            <a:tailEnd/>
          </a:ln>
        </p:spPr>
        <p:txBody>
          <a:bodyPr>
            <a:spAutoFit/>
          </a:bodyPr>
          <a:lstStyle/>
          <a:p>
            <a:pPr>
              <a:buFontTx/>
              <a:buChar char="•"/>
            </a:pPr>
            <a:r>
              <a:rPr lang="cs-CZ" sz="1400" dirty="0"/>
              <a:t>Montáž </a:t>
            </a:r>
            <a:r>
              <a:rPr lang="cs-CZ" sz="1400" b="1" dirty="0"/>
              <a:t>rozpojovací skříně</a:t>
            </a:r>
            <a:r>
              <a:rPr lang="cs-CZ" sz="1400" dirty="0"/>
              <a:t> na sloup: V případě potřeby rozdělení vedení na úseky s možností přepojování nebo vypínání po úsecích. Střed skříně se umísťuje 150 cm nad terén. Podle potřeby se montují s jednou nebo dvěma sadami pojistkových spodků. Na vývodky skříně se nasazují polyetylénové trubky a objímkami se připevní na dvou až třech místech ke sloupu.</a:t>
            </a:r>
          </a:p>
          <a:p>
            <a:pPr>
              <a:buFontTx/>
              <a:buChar char="•"/>
            </a:pPr>
            <a:r>
              <a:rPr lang="cs-CZ" sz="1400" dirty="0"/>
              <a:t>Montáž </a:t>
            </a:r>
            <a:r>
              <a:rPr lang="cs-CZ" sz="1400" b="1" dirty="0"/>
              <a:t>bleskojistky</a:t>
            </a:r>
            <a:r>
              <a:rPr lang="cs-CZ" sz="1400" dirty="0"/>
              <a:t>: Montují se podle projektové dokumentace „letmo“ pomocí speciální svorky na všechny fázové vodiče. Ve spodních svorkách se mezi sebou propojují pozinkovaným lanem </a:t>
            </a:r>
            <a:r>
              <a:rPr lang="cs-CZ" sz="1400" dirty="0" err="1"/>
              <a:t>Fe</a:t>
            </a:r>
            <a:r>
              <a:rPr lang="cs-CZ" sz="1400" dirty="0"/>
              <a:t> 50 mm</a:t>
            </a:r>
            <a:r>
              <a:rPr lang="cs-CZ" sz="1400" baseline="30000" dirty="0"/>
              <a:t>2</a:t>
            </a:r>
            <a:r>
              <a:rPr lang="cs-CZ" sz="1400" dirty="0"/>
              <a:t> a pak se připojí svorkou na svod uzemnění.</a:t>
            </a:r>
          </a:p>
          <a:p>
            <a:pPr>
              <a:buFontTx/>
              <a:buChar char="•"/>
            </a:pPr>
            <a:r>
              <a:rPr lang="cs-CZ" sz="1400" dirty="0"/>
              <a:t>Ukončení </a:t>
            </a:r>
            <a:r>
              <a:rPr lang="cs-CZ" sz="1400" b="1" dirty="0"/>
              <a:t>přípojky provedené venkovním vedením</a:t>
            </a:r>
            <a:r>
              <a:rPr lang="cs-CZ" sz="1400" dirty="0"/>
              <a:t>: Končí v hlavní domovní pojistkové skříni, která musí být </a:t>
            </a:r>
            <a:r>
              <a:rPr lang="cs-CZ" sz="1400" dirty="0" err="1"/>
              <a:t>plombovatelná</a:t>
            </a:r>
            <a:r>
              <a:rPr lang="cs-CZ" sz="1400" dirty="0"/>
              <a:t>, označená bezpečnostní značkou (ČSN IEC 417 – značka 5036). Umísťuje se zpravidla na odběratelově objektu, na hranici tohoto objektu nebo v blízkosti hranice jeho nemovitosti. Je-li poslední opěrný bod na objektu, má být spodní okraj přípojkové skříně 2,5 až 3,0 m nad definitivně upraveným terénem. U kabelové přípojky se spodní okraj umísťuje 0,6 m nad definitivně upraveným terénem, s ohledem na místní podmínky do 1,5 m. (sněhová pokrývka, záplavy, ..)</a:t>
            </a:r>
          </a:p>
          <a:p>
            <a:pPr>
              <a:buFontTx/>
              <a:buChar char="•"/>
            </a:pPr>
            <a:r>
              <a:rPr lang="cs-CZ" sz="1400" b="1" dirty="0"/>
              <a:t>Svody</a:t>
            </a:r>
            <a:r>
              <a:rPr lang="cs-CZ" sz="1400" dirty="0"/>
              <a:t> – vnitřní část elektrické přípojky: Od posledního podpěrného bodu do přípojkové skříně – provádí se obvykle kabelem nebo izolovanými vodiči v trubkách. Jedná-li se o přípojku závěsným kabelem nebo izolovanými vodiči, pokračuje se stejnými vodiči bez přerušení.</a:t>
            </a:r>
          </a:p>
        </p:txBody>
      </p:sp>
      <p:grpSp>
        <p:nvGrpSpPr>
          <p:cNvPr id="2" name="Group 3"/>
          <p:cNvGrpSpPr>
            <a:grpSpLocks/>
          </p:cNvGrpSpPr>
          <p:nvPr/>
        </p:nvGrpSpPr>
        <p:grpSpPr bwMode="auto">
          <a:xfrm>
            <a:off x="839372" y="4967067"/>
            <a:ext cx="1371600" cy="1600200"/>
            <a:chOff x="768" y="3024"/>
            <a:chExt cx="816" cy="1008"/>
          </a:xfrm>
        </p:grpSpPr>
        <p:sp>
          <p:nvSpPr>
            <p:cNvPr id="14353" name="Rectangle 4"/>
            <p:cNvSpPr>
              <a:spLocks noChangeArrowheads="1"/>
            </p:cNvSpPr>
            <p:nvPr/>
          </p:nvSpPr>
          <p:spPr bwMode="auto">
            <a:xfrm>
              <a:off x="768" y="3024"/>
              <a:ext cx="816" cy="1008"/>
            </a:xfrm>
            <a:prstGeom prst="rect">
              <a:avLst/>
            </a:prstGeom>
            <a:noFill/>
            <a:ln w="28575">
              <a:solidFill>
                <a:schemeClr val="tx1"/>
              </a:solidFill>
              <a:miter lim="800000"/>
              <a:headEnd/>
              <a:tailEnd/>
            </a:ln>
          </p:spPr>
          <p:txBody>
            <a:bodyPr wrap="none" anchor="ctr"/>
            <a:lstStyle/>
            <a:p>
              <a:endParaRPr lang="cs-CZ"/>
            </a:p>
          </p:txBody>
        </p:sp>
        <p:grpSp>
          <p:nvGrpSpPr>
            <p:cNvPr id="3" name="Group 5"/>
            <p:cNvGrpSpPr>
              <a:grpSpLocks/>
            </p:cNvGrpSpPr>
            <p:nvPr/>
          </p:nvGrpSpPr>
          <p:grpSpPr bwMode="auto">
            <a:xfrm>
              <a:off x="1056" y="3120"/>
              <a:ext cx="96" cy="336"/>
              <a:chOff x="1968" y="3072"/>
              <a:chExt cx="144" cy="528"/>
            </a:xfrm>
          </p:grpSpPr>
          <p:sp>
            <p:nvSpPr>
              <p:cNvPr id="14388" name="Rectangle 6"/>
              <p:cNvSpPr>
                <a:spLocks noChangeArrowheads="1"/>
              </p:cNvSpPr>
              <p:nvPr/>
            </p:nvSpPr>
            <p:spPr bwMode="auto">
              <a:xfrm>
                <a:off x="1968" y="3168"/>
                <a:ext cx="144" cy="336"/>
              </a:xfrm>
              <a:prstGeom prst="rect">
                <a:avLst/>
              </a:prstGeom>
              <a:solidFill>
                <a:schemeClr val="accent1"/>
              </a:solidFill>
              <a:ln w="9525">
                <a:solidFill>
                  <a:schemeClr val="tx1"/>
                </a:solidFill>
                <a:miter lim="800000"/>
                <a:headEnd/>
                <a:tailEnd/>
              </a:ln>
            </p:spPr>
            <p:txBody>
              <a:bodyPr wrap="none" anchor="ctr"/>
              <a:lstStyle/>
              <a:p>
                <a:endParaRPr lang="cs-CZ"/>
              </a:p>
            </p:txBody>
          </p:sp>
          <p:sp>
            <p:nvSpPr>
              <p:cNvPr id="14389" name="Rectangle 7"/>
              <p:cNvSpPr>
                <a:spLocks noChangeArrowheads="1"/>
              </p:cNvSpPr>
              <p:nvPr/>
            </p:nvSpPr>
            <p:spPr bwMode="auto">
              <a:xfrm>
                <a:off x="1968" y="3072"/>
                <a:ext cx="144" cy="96"/>
              </a:xfrm>
              <a:prstGeom prst="rect">
                <a:avLst/>
              </a:prstGeom>
              <a:noFill/>
              <a:ln w="9525">
                <a:solidFill>
                  <a:schemeClr val="tx1"/>
                </a:solidFill>
                <a:miter lim="800000"/>
                <a:headEnd/>
                <a:tailEnd/>
              </a:ln>
            </p:spPr>
            <p:txBody>
              <a:bodyPr wrap="none" anchor="ctr"/>
              <a:lstStyle/>
              <a:p>
                <a:endParaRPr lang="cs-CZ"/>
              </a:p>
            </p:txBody>
          </p:sp>
          <p:sp>
            <p:nvSpPr>
              <p:cNvPr id="14390" name="Rectangle 8"/>
              <p:cNvSpPr>
                <a:spLocks noChangeArrowheads="1"/>
              </p:cNvSpPr>
              <p:nvPr/>
            </p:nvSpPr>
            <p:spPr bwMode="auto">
              <a:xfrm>
                <a:off x="1968" y="3504"/>
                <a:ext cx="144" cy="96"/>
              </a:xfrm>
              <a:prstGeom prst="rect">
                <a:avLst/>
              </a:prstGeom>
              <a:noFill/>
              <a:ln w="9525">
                <a:solidFill>
                  <a:schemeClr val="tx1"/>
                </a:solidFill>
                <a:miter lim="800000"/>
                <a:headEnd/>
                <a:tailEnd/>
              </a:ln>
            </p:spPr>
            <p:txBody>
              <a:bodyPr wrap="none" anchor="ctr"/>
              <a:lstStyle/>
              <a:p>
                <a:endParaRPr lang="cs-CZ"/>
              </a:p>
            </p:txBody>
          </p:sp>
          <p:sp>
            <p:nvSpPr>
              <p:cNvPr id="14391" name="Oval 9"/>
              <p:cNvSpPr>
                <a:spLocks noChangeArrowheads="1"/>
              </p:cNvSpPr>
              <p:nvPr/>
            </p:nvSpPr>
            <p:spPr bwMode="auto">
              <a:xfrm>
                <a:off x="2016" y="3120"/>
                <a:ext cx="48" cy="48"/>
              </a:xfrm>
              <a:prstGeom prst="ellipse">
                <a:avLst/>
              </a:prstGeom>
              <a:noFill/>
              <a:ln w="9525">
                <a:solidFill>
                  <a:schemeClr val="tx1"/>
                </a:solidFill>
                <a:round/>
                <a:headEnd/>
                <a:tailEnd/>
              </a:ln>
            </p:spPr>
            <p:txBody>
              <a:bodyPr wrap="none" anchor="ctr"/>
              <a:lstStyle/>
              <a:p>
                <a:endParaRPr lang="cs-CZ"/>
              </a:p>
            </p:txBody>
          </p:sp>
          <p:sp>
            <p:nvSpPr>
              <p:cNvPr id="14392" name="Oval 10"/>
              <p:cNvSpPr>
                <a:spLocks noChangeArrowheads="1"/>
              </p:cNvSpPr>
              <p:nvPr/>
            </p:nvSpPr>
            <p:spPr bwMode="auto">
              <a:xfrm>
                <a:off x="2016" y="3504"/>
                <a:ext cx="48" cy="48"/>
              </a:xfrm>
              <a:prstGeom prst="ellipse">
                <a:avLst/>
              </a:prstGeom>
              <a:noFill/>
              <a:ln w="9525">
                <a:solidFill>
                  <a:schemeClr val="tx1"/>
                </a:solidFill>
                <a:round/>
                <a:headEnd/>
                <a:tailEnd/>
              </a:ln>
            </p:spPr>
            <p:txBody>
              <a:bodyPr wrap="none" anchor="ctr"/>
              <a:lstStyle/>
              <a:p>
                <a:endParaRPr lang="cs-CZ"/>
              </a:p>
            </p:txBody>
          </p:sp>
        </p:grpSp>
        <p:grpSp>
          <p:nvGrpSpPr>
            <p:cNvPr id="4" name="Group 11"/>
            <p:cNvGrpSpPr>
              <a:grpSpLocks/>
            </p:cNvGrpSpPr>
            <p:nvPr/>
          </p:nvGrpSpPr>
          <p:grpSpPr bwMode="auto">
            <a:xfrm>
              <a:off x="1152" y="3120"/>
              <a:ext cx="96" cy="336"/>
              <a:chOff x="1968" y="3072"/>
              <a:chExt cx="144" cy="528"/>
            </a:xfrm>
          </p:grpSpPr>
          <p:sp>
            <p:nvSpPr>
              <p:cNvPr id="14383" name="Rectangle 12"/>
              <p:cNvSpPr>
                <a:spLocks noChangeArrowheads="1"/>
              </p:cNvSpPr>
              <p:nvPr/>
            </p:nvSpPr>
            <p:spPr bwMode="auto">
              <a:xfrm>
                <a:off x="1968" y="3168"/>
                <a:ext cx="144" cy="336"/>
              </a:xfrm>
              <a:prstGeom prst="rect">
                <a:avLst/>
              </a:prstGeom>
              <a:solidFill>
                <a:schemeClr val="accent1"/>
              </a:solidFill>
              <a:ln w="9525">
                <a:solidFill>
                  <a:schemeClr val="tx1"/>
                </a:solidFill>
                <a:miter lim="800000"/>
                <a:headEnd/>
                <a:tailEnd/>
              </a:ln>
            </p:spPr>
            <p:txBody>
              <a:bodyPr wrap="none" anchor="ctr"/>
              <a:lstStyle/>
              <a:p>
                <a:endParaRPr lang="cs-CZ"/>
              </a:p>
            </p:txBody>
          </p:sp>
          <p:sp>
            <p:nvSpPr>
              <p:cNvPr id="14384" name="Rectangle 13"/>
              <p:cNvSpPr>
                <a:spLocks noChangeArrowheads="1"/>
              </p:cNvSpPr>
              <p:nvPr/>
            </p:nvSpPr>
            <p:spPr bwMode="auto">
              <a:xfrm>
                <a:off x="1968" y="3072"/>
                <a:ext cx="144" cy="96"/>
              </a:xfrm>
              <a:prstGeom prst="rect">
                <a:avLst/>
              </a:prstGeom>
              <a:noFill/>
              <a:ln w="9525">
                <a:solidFill>
                  <a:schemeClr val="tx1"/>
                </a:solidFill>
                <a:miter lim="800000"/>
                <a:headEnd/>
                <a:tailEnd/>
              </a:ln>
            </p:spPr>
            <p:txBody>
              <a:bodyPr wrap="none" anchor="ctr"/>
              <a:lstStyle/>
              <a:p>
                <a:endParaRPr lang="cs-CZ"/>
              </a:p>
            </p:txBody>
          </p:sp>
          <p:sp>
            <p:nvSpPr>
              <p:cNvPr id="14385" name="Rectangle 14"/>
              <p:cNvSpPr>
                <a:spLocks noChangeArrowheads="1"/>
              </p:cNvSpPr>
              <p:nvPr/>
            </p:nvSpPr>
            <p:spPr bwMode="auto">
              <a:xfrm>
                <a:off x="1968" y="3504"/>
                <a:ext cx="144" cy="96"/>
              </a:xfrm>
              <a:prstGeom prst="rect">
                <a:avLst/>
              </a:prstGeom>
              <a:noFill/>
              <a:ln w="9525">
                <a:solidFill>
                  <a:schemeClr val="tx1"/>
                </a:solidFill>
                <a:miter lim="800000"/>
                <a:headEnd/>
                <a:tailEnd/>
              </a:ln>
            </p:spPr>
            <p:txBody>
              <a:bodyPr wrap="none" anchor="ctr"/>
              <a:lstStyle/>
              <a:p>
                <a:endParaRPr lang="cs-CZ"/>
              </a:p>
            </p:txBody>
          </p:sp>
          <p:sp>
            <p:nvSpPr>
              <p:cNvPr id="14386" name="Oval 15"/>
              <p:cNvSpPr>
                <a:spLocks noChangeArrowheads="1"/>
              </p:cNvSpPr>
              <p:nvPr/>
            </p:nvSpPr>
            <p:spPr bwMode="auto">
              <a:xfrm>
                <a:off x="2016" y="3120"/>
                <a:ext cx="48" cy="48"/>
              </a:xfrm>
              <a:prstGeom prst="ellipse">
                <a:avLst/>
              </a:prstGeom>
              <a:noFill/>
              <a:ln w="9525">
                <a:solidFill>
                  <a:schemeClr val="tx1"/>
                </a:solidFill>
                <a:round/>
                <a:headEnd/>
                <a:tailEnd/>
              </a:ln>
            </p:spPr>
            <p:txBody>
              <a:bodyPr wrap="none" anchor="ctr"/>
              <a:lstStyle/>
              <a:p>
                <a:endParaRPr lang="cs-CZ"/>
              </a:p>
            </p:txBody>
          </p:sp>
          <p:sp>
            <p:nvSpPr>
              <p:cNvPr id="14387" name="Oval 16"/>
              <p:cNvSpPr>
                <a:spLocks noChangeArrowheads="1"/>
              </p:cNvSpPr>
              <p:nvPr/>
            </p:nvSpPr>
            <p:spPr bwMode="auto">
              <a:xfrm>
                <a:off x="2016" y="3504"/>
                <a:ext cx="48" cy="48"/>
              </a:xfrm>
              <a:prstGeom prst="ellipse">
                <a:avLst/>
              </a:prstGeom>
              <a:noFill/>
              <a:ln w="9525">
                <a:solidFill>
                  <a:schemeClr val="tx1"/>
                </a:solidFill>
                <a:round/>
                <a:headEnd/>
                <a:tailEnd/>
              </a:ln>
            </p:spPr>
            <p:txBody>
              <a:bodyPr wrap="none" anchor="ctr"/>
              <a:lstStyle/>
              <a:p>
                <a:endParaRPr lang="cs-CZ"/>
              </a:p>
            </p:txBody>
          </p:sp>
        </p:grpSp>
        <p:grpSp>
          <p:nvGrpSpPr>
            <p:cNvPr id="5" name="Group 17"/>
            <p:cNvGrpSpPr>
              <a:grpSpLocks/>
            </p:cNvGrpSpPr>
            <p:nvPr/>
          </p:nvGrpSpPr>
          <p:grpSpPr bwMode="auto">
            <a:xfrm>
              <a:off x="1248" y="3120"/>
              <a:ext cx="96" cy="336"/>
              <a:chOff x="1968" y="3072"/>
              <a:chExt cx="144" cy="528"/>
            </a:xfrm>
          </p:grpSpPr>
          <p:sp>
            <p:nvSpPr>
              <p:cNvPr id="14378" name="Rectangle 18"/>
              <p:cNvSpPr>
                <a:spLocks noChangeArrowheads="1"/>
              </p:cNvSpPr>
              <p:nvPr/>
            </p:nvSpPr>
            <p:spPr bwMode="auto">
              <a:xfrm>
                <a:off x="1968" y="3168"/>
                <a:ext cx="144" cy="336"/>
              </a:xfrm>
              <a:prstGeom prst="rect">
                <a:avLst/>
              </a:prstGeom>
              <a:solidFill>
                <a:schemeClr val="accent1"/>
              </a:solidFill>
              <a:ln w="9525">
                <a:solidFill>
                  <a:schemeClr val="tx1"/>
                </a:solidFill>
                <a:miter lim="800000"/>
                <a:headEnd/>
                <a:tailEnd/>
              </a:ln>
            </p:spPr>
            <p:txBody>
              <a:bodyPr wrap="none" anchor="ctr"/>
              <a:lstStyle/>
              <a:p>
                <a:endParaRPr lang="cs-CZ"/>
              </a:p>
            </p:txBody>
          </p:sp>
          <p:sp>
            <p:nvSpPr>
              <p:cNvPr id="14379" name="Rectangle 19"/>
              <p:cNvSpPr>
                <a:spLocks noChangeArrowheads="1"/>
              </p:cNvSpPr>
              <p:nvPr/>
            </p:nvSpPr>
            <p:spPr bwMode="auto">
              <a:xfrm>
                <a:off x="1968" y="3072"/>
                <a:ext cx="144" cy="96"/>
              </a:xfrm>
              <a:prstGeom prst="rect">
                <a:avLst/>
              </a:prstGeom>
              <a:noFill/>
              <a:ln w="9525">
                <a:solidFill>
                  <a:schemeClr val="tx1"/>
                </a:solidFill>
                <a:miter lim="800000"/>
                <a:headEnd/>
                <a:tailEnd/>
              </a:ln>
            </p:spPr>
            <p:txBody>
              <a:bodyPr wrap="none" anchor="ctr"/>
              <a:lstStyle/>
              <a:p>
                <a:endParaRPr lang="cs-CZ"/>
              </a:p>
            </p:txBody>
          </p:sp>
          <p:sp>
            <p:nvSpPr>
              <p:cNvPr id="14380" name="Rectangle 20"/>
              <p:cNvSpPr>
                <a:spLocks noChangeArrowheads="1"/>
              </p:cNvSpPr>
              <p:nvPr/>
            </p:nvSpPr>
            <p:spPr bwMode="auto">
              <a:xfrm>
                <a:off x="1968" y="3504"/>
                <a:ext cx="144" cy="96"/>
              </a:xfrm>
              <a:prstGeom prst="rect">
                <a:avLst/>
              </a:prstGeom>
              <a:noFill/>
              <a:ln w="9525">
                <a:solidFill>
                  <a:schemeClr val="tx1"/>
                </a:solidFill>
                <a:miter lim="800000"/>
                <a:headEnd/>
                <a:tailEnd/>
              </a:ln>
            </p:spPr>
            <p:txBody>
              <a:bodyPr wrap="none" anchor="ctr"/>
              <a:lstStyle/>
              <a:p>
                <a:endParaRPr lang="cs-CZ"/>
              </a:p>
            </p:txBody>
          </p:sp>
          <p:sp>
            <p:nvSpPr>
              <p:cNvPr id="14381" name="Oval 21"/>
              <p:cNvSpPr>
                <a:spLocks noChangeArrowheads="1"/>
              </p:cNvSpPr>
              <p:nvPr/>
            </p:nvSpPr>
            <p:spPr bwMode="auto">
              <a:xfrm>
                <a:off x="2016" y="3120"/>
                <a:ext cx="48" cy="48"/>
              </a:xfrm>
              <a:prstGeom prst="ellipse">
                <a:avLst/>
              </a:prstGeom>
              <a:noFill/>
              <a:ln w="9525">
                <a:solidFill>
                  <a:schemeClr val="tx1"/>
                </a:solidFill>
                <a:round/>
                <a:headEnd/>
                <a:tailEnd/>
              </a:ln>
            </p:spPr>
            <p:txBody>
              <a:bodyPr wrap="none" anchor="ctr"/>
              <a:lstStyle/>
              <a:p>
                <a:endParaRPr lang="cs-CZ"/>
              </a:p>
            </p:txBody>
          </p:sp>
          <p:sp>
            <p:nvSpPr>
              <p:cNvPr id="14382" name="Oval 22"/>
              <p:cNvSpPr>
                <a:spLocks noChangeArrowheads="1"/>
              </p:cNvSpPr>
              <p:nvPr/>
            </p:nvSpPr>
            <p:spPr bwMode="auto">
              <a:xfrm>
                <a:off x="2016" y="3504"/>
                <a:ext cx="48" cy="48"/>
              </a:xfrm>
              <a:prstGeom prst="ellipse">
                <a:avLst/>
              </a:prstGeom>
              <a:noFill/>
              <a:ln w="9525">
                <a:solidFill>
                  <a:schemeClr val="tx1"/>
                </a:solidFill>
                <a:round/>
                <a:headEnd/>
                <a:tailEnd/>
              </a:ln>
            </p:spPr>
            <p:txBody>
              <a:bodyPr wrap="none" anchor="ctr"/>
              <a:lstStyle/>
              <a:p>
                <a:endParaRPr lang="cs-CZ"/>
              </a:p>
            </p:txBody>
          </p:sp>
        </p:grpSp>
        <p:sp>
          <p:nvSpPr>
            <p:cNvPr id="14357" name="Rectangle 23"/>
            <p:cNvSpPr>
              <a:spLocks noChangeArrowheads="1"/>
            </p:cNvSpPr>
            <p:nvPr/>
          </p:nvSpPr>
          <p:spPr bwMode="auto">
            <a:xfrm>
              <a:off x="864" y="3072"/>
              <a:ext cx="624" cy="432"/>
            </a:xfrm>
            <a:prstGeom prst="rect">
              <a:avLst/>
            </a:prstGeom>
            <a:noFill/>
            <a:ln w="9525">
              <a:solidFill>
                <a:schemeClr val="tx1"/>
              </a:solidFill>
              <a:miter lim="800000"/>
              <a:headEnd/>
              <a:tailEnd/>
            </a:ln>
          </p:spPr>
          <p:txBody>
            <a:bodyPr wrap="none" anchor="ctr"/>
            <a:lstStyle/>
            <a:p>
              <a:endParaRPr lang="cs-CZ"/>
            </a:p>
          </p:txBody>
        </p:sp>
        <p:sp>
          <p:nvSpPr>
            <p:cNvPr id="14358" name="Oval 24"/>
            <p:cNvSpPr>
              <a:spLocks noChangeArrowheads="1"/>
            </p:cNvSpPr>
            <p:nvPr/>
          </p:nvSpPr>
          <p:spPr bwMode="auto">
            <a:xfrm flipH="1" flipV="1">
              <a:off x="1440" y="3456"/>
              <a:ext cx="25" cy="25"/>
            </a:xfrm>
            <a:prstGeom prst="ellipse">
              <a:avLst/>
            </a:prstGeom>
            <a:solidFill>
              <a:schemeClr val="bg2"/>
            </a:solidFill>
            <a:ln w="9525">
              <a:solidFill>
                <a:schemeClr val="tx1"/>
              </a:solidFill>
              <a:round/>
              <a:headEnd/>
              <a:tailEnd/>
            </a:ln>
          </p:spPr>
          <p:txBody>
            <a:bodyPr wrap="none" anchor="ctr"/>
            <a:lstStyle/>
            <a:p>
              <a:endParaRPr lang="cs-CZ"/>
            </a:p>
          </p:txBody>
        </p:sp>
        <p:sp>
          <p:nvSpPr>
            <p:cNvPr id="14359" name="Oval 25"/>
            <p:cNvSpPr>
              <a:spLocks noChangeArrowheads="1"/>
            </p:cNvSpPr>
            <p:nvPr/>
          </p:nvSpPr>
          <p:spPr bwMode="auto">
            <a:xfrm flipH="1" flipV="1">
              <a:off x="1440" y="3120"/>
              <a:ext cx="25" cy="25"/>
            </a:xfrm>
            <a:prstGeom prst="ellipse">
              <a:avLst/>
            </a:prstGeom>
            <a:solidFill>
              <a:schemeClr val="bg2"/>
            </a:solidFill>
            <a:ln w="9525">
              <a:solidFill>
                <a:schemeClr val="tx1"/>
              </a:solidFill>
              <a:round/>
              <a:headEnd/>
              <a:tailEnd/>
            </a:ln>
          </p:spPr>
          <p:txBody>
            <a:bodyPr wrap="none" anchor="ctr"/>
            <a:lstStyle/>
            <a:p>
              <a:endParaRPr lang="cs-CZ"/>
            </a:p>
          </p:txBody>
        </p:sp>
        <p:sp>
          <p:nvSpPr>
            <p:cNvPr id="14360" name="Oval 26"/>
            <p:cNvSpPr>
              <a:spLocks noChangeArrowheads="1"/>
            </p:cNvSpPr>
            <p:nvPr/>
          </p:nvSpPr>
          <p:spPr bwMode="auto">
            <a:xfrm flipH="1" flipV="1">
              <a:off x="912" y="3120"/>
              <a:ext cx="25" cy="25"/>
            </a:xfrm>
            <a:prstGeom prst="ellipse">
              <a:avLst/>
            </a:prstGeom>
            <a:solidFill>
              <a:schemeClr val="bg2"/>
            </a:solidFill>
            <a:ln w="9525">
              <a:solidFill>
                <a:schemeClr val="tx1"/>
              </a:solidFill>
              <a:round/>
              <a:headEnd/>
              <a:tailEnd/>
            </a:ln>
          </p:spPr>
          <p:txBody>
            <a:bodyPr wrap="none" anchor="ctr"/>
            <a:lstStyle/>
            <a:p>
              <a:endParaRPr lang="cs-CZ"/>
            </a:p>
          </p:txBody>
        </p:sp>
        <p:sp>
          <p:nvSpPr>
            <p:cNvPr id="14361" name="Oval 27"/>
            <p:cNvSpPr>
              <a:spLocks noChangeArrowheads="1"/>
            </p:cNvSpPr>
            <p:nvPr/>
          </p:nvSpPr>
          <p:spPr bwMode="auto">
            <a:xfrm flipH="1" flipV="1">
              <a:off x="912" y="3456"/>
              <a:ext cx="25" cy="25"/>
            </a:xfrm>
            <a:prstGeom prst="ellipse">
              <a:avLst/>
            </a:prstGeom>
            <a:solidFill>
              <a:schemeClr val="bg2"/>
            </a:solidFill>
            <a:ln w="9525">
              <a:solidFill>
                <a:schemeClr val="tx1"/>
              </a:solidFill>
              <a:round/>
              <a:headEnd/>
              <a:tailEnd/>
            </a:ln>
          </p:spPr>
          <p:txBody>
            <a:bodyPr wrap="none" anchor="ctr"/>
            <a:lstStyle/>
            <a:p>
              <a:endParaRPr lang="cs-CZ"/>
            </a:p>
          </p:txBody>
        </p:sp>
        <p:sp>
          <p:nvSpPr>
            <p:cNvPr id="14362" name="Oval 28"/>
            <p:cNvSpPr>
              <a:spLocks noChangeArrowheads="1"/>
            </p:cNvSpPr>
            <p:nvPr/>
          </p:nvSpPr>
          <p:spPr bwMode="auto">
            <a:xfrm flipH="1" flipV="1">
              <a:off x="864" y="3648"/>
              <a:ext cx="25" cy="25"/>
            </a:xfrm>
            <a:prstGeom prst="ellipse">
              <a:avLst/>
            </a:prstGeom>
            <a:solidFill>
              <a:schemeClr val="bg2"/>
            </a:solidFill>
            <a:ln w="9525">
              <a:solidFill>
                <a:schemeClr val="tx1"/>
              </a:solidFill>
              <a:round/>
              <a:headEnd/>
              <a:tailEnd/>
            </a:ln>
          </p:spPr>
          <p:txBody>
            <a:bodyPr wrap="none" anchor="ctr"/>
            <a:lstStyle/>
            <a:p>
              <a:endParaRPr lang="cs-CZ"/>
            </a:p>
          </p:txBody>
        </p:sp>
        <p:sp>
          <p:nvSpPr>
            <p:cNvPr id="14363" name="Oval 29"/>
            <p:cNvSpPr>
              <a:spLocks noChangeArrowheads="1"/>
            </p:cNvSpPr>
            <p:nvPr/>
          </p:nvSpPr>
          <p:spPr bwMode="auto">
            <a:xfrm flipH="1" flipV="1">
              <a:off x="864" y="3696"/>
              <a:ext cx="25" cy="25"/>
            </a:xfrm>
            <a:prstGeom prst="ellipse">
              <a:avLst/>
            </a:prstGeom>
            <a:solidFill>
              <a:schemeClr val="bg2"/>
            </a:solidFill>
            <a:ln w="9525">
              <a:solidFill>
                <a:schemeClr val="tx1"/>
              </a:solidFill>
              <a:round/>
              <a:headEnd/>
              <a:tailEnd/>
            </a:ln>
          </p:spPr>
          <p:txBody>
            <a:bodyPr wrap="none" anchor="ctr"/>
            <a:lstStyle/>
            <a:p>
              <a:endParaRPr lang="cs-CZ"/>
            </a:p>
          </p:txBody>
        </p:sp>
        <p:sp>
          <p:nvSpPr>
            <p:cNvPr id="14364" name="Oval 30"/>
            <p:cNvSpPr>
              <a:spLocks noChangeArrowheads="1"/>
            </p:cNvSpPr>
            <p:nvPr/>
          </p:nvSpPr>
          <p:spPr bwMode="auto">
            <a:xfrm flipH="1" flipV="1">
              <a:off x="864" y="3744"/>
              <a:ext cx="25" cy="25"/>
            </a:xfrm>
            <a:prstGeom prst="ellipse">
              <a:avLst/>
            </a:prstGeom>
            <a:solidFill>
              <a:schemeClr val="bg2"/>
            </a:solidFill>
            <a:ln w="9525">
              <a:solidFill>
                <a:schemeClr val="tx1"/>
              </a:solidFill>
              <a:round/>
              <a:headEnd/>
              <a:tailEnd/>
            </a:ln>
          </p:spPr>
          <p:txBody>
            <a:bodyPr wrap="none" anchor="ctr"/>
            <a:lstStyle/>
            <a:p>
              <a:endParaRPr lang="cs-CZ"/>
            </a:p>
          </p:txBody>
        </p:sp>
        <p:sp>
          <p:nvSpPr>
            <p:cNvPr id="14365" name="Oval 31"/>
            <p:cNvSpPr>
              <a:spLocks noChangeArrowheads="1"/>
            </p:cNvSpPr>
            <p:nvPr/>
          </p:nvSpPr>
          <p:spPr bwMode="auto">
            <a:xfrm flipH="1" flipV="1">
              <a:off x="864" y="3792"/>
              <a:ext cx="25" cy="25"/>
            </a:xfrm>
            <a:prstGeom prst="ellipse">
              <a:avLst/>
            </a:prstGeom>
            <a:solidFill>
              <a:schemeClr val="bg2"/>
            </a:solidFill>
            <a:ln w="9525">
              <a:solidFill>
                <a:schemeClr val="tx1"/>
              </a:solidFill>
              <a:round/>
              <a:headEnd/>
              <a:tailEnd/>
            </a:ln>
          </p:spPr>
          <p:txBody>
            <a:bodyPr wrap="none" anchor="ctr"/>
            <a:lstStyle/>
            <a:p>
              <a:endParaRPr lang="cs-CZ"/>
            </a:p>
          </p:txBody>
        </p:sp>
        <p:sp>
          <p:nvSpPr>
            <p:cNvPr id="14366" name="Oval 32"/>
            <p:cNvSpPr>
              <a:spLocks noChangeArrowheads="1"/>
            </p:cNvSpPr>
            <p:nvPr/>
          </p:nvSpPr>
          <p:spPr bwMode="auto">
            <a:xfrm flipH="1" flipV="1">
              <a:off x="864" y="3840"/>
              <a:ext cx="25" cy="25"/>
            </a:xfrm>
            <a:prstGeom prst="ellipse">
              <a:avLst/>
            </a:prstGeom>
            <a:solidFill>
              <a:schemeClr val="bg2"/>
            </a:solidFill>
            <a:ln w="9525">
              <a:solidFill>
                <a:schemeClr val="tx1"/>
              </a:solidFill>
              <a:round/>
              <a:headEnd/>
              <a:tailEnd/>
            </a:ln>
          </p:spPr>
          <p:txBody>
            <a:bodyPr wrap="none" anchor="ctr"/>
            <a:lstStyle/>
            <a:p>
              <a:endParaRPr lang="cs-CZ"/>
            </a:p>
          </p:txBody>
        </p:sp>
        <p:sp>
          <p:nvSpPr>
            <p:cNvPr id="14367" name="Oval 33"/>
            <p:cNvSpPr>
              <a:spLocks noChangeArrowheads="1"/>
            </p:cNvSpPr>
            <p:nvPr/>
          </p:nvSpPr>
          <p:spPr bwMode="auto">
            <a:xfrm flipH="1" flipV="1">
              <a:off x="912" y="3840"/>
              <a:ext cx="25" cy="25"/>
            </a:xfrm>
            <a:prstGeom prst="ellipse">
              <a:avLst/>
            </a:prstGeom>
            <a:solidFill>
              <a:schemeClr val="bg2"/>
            </a:solidFill>
            <a:ln w="9525">
              <a:solidFill>
                <a:schemeClr val="tx1"/>
              </a:solidFill>
              <a:round/>
              <a:headEnd/>
              <a:tailEnd/>
            </a:ln>
          </p:spPr>
          <p:txBody>
            <a:bodyPr wrap="none" anchor="ctr"/>
            <a:lstStyle/>
            <a:p>
              <a:endParaRPr lang="cs-CZ"/>
            </a:p>
          </p:txBody>
        </p:sp>
        <p:sp>
          <p:nvSpPr>
            <p:cNvPr id="14368" name="Rectangle 34"/>
            <p:cNvSpPr>
              <a:spLocks noChangeArrowheads="1"/>
            </p:cNvSpPr>
            <p:nvPr/>
          </p:nvSpPr>
          <p:spPr bwMode="auto">
            <a:xfrm>
              <a:off x="852" y="3600"/>
              <a:ext cx="48" cy="336"/>
            </a:xfrm>
            <a:prstGeom prst="rect">
              <a:avLst/>
            </a:prstGeom>
            <a:noFill/>
            <a:ln w="9525">
              <a:solidFill>
                <a:schemeClr val="tx1"/>
              </a:solidFill>
              <a:miter lim="800000"/>
              <a:headEnd/>
              <a:tailEnd/>
            </a:ln>
          </p:spPr>
          <p:txBody>
            <a:bodyPr wrap="none" anchor="ctr"/>
            <a:lstStyle/>
            <a:p>
              <a:endParaRPr lang="cs-CZ"/>
            </a:p>
          </p:txBody>
        </p:sp>
        <p:sp>
          <p:nvSpPr>
            <p:cNvPr id="14369" name="Rectangle 35"/>
            <p:cNvSpPr>
              <a:spLocks noChangeArrowheads="1"/>
            </p:cNvSpPr>
            <p:nvPr/>
          </p:nvSpPr>
          <p:spPr bwMode="auto">
            <a:xfrm>
              <a:off x="856" y="3831"/>
              <a:ext cx="104" cy="57"/>
            </a:xfrm>
            <a:prstGeom prst="rect">
              <a:avLst/>
            </a:prstGeom>
            <a:noFill/>
            <a:ln w="9525">
              <a:solidFill>
                <a:schemeClr val="tx1"/>
              </a:solidFill>
              <a:miter lim="800000"/>
              <a:headEnd/>
              <a:tailEnd/>
            </a:ln>
          </p:spPr>
          <p:txBody>
            <a:bodyPr wrap="none" anchor="ctr"/>
            <a:lstStyle/>
            <a:p>
              <a:endParaRPr lang="cs-CZ"/>
            </a:p>
          </p:txBody>
        </p:sp>
        <p:sp>
          <p:nvSpPr>
            <p:cNvPr id="14370" name="Oval 36"/>
            <p:cNvSpPr>
              <a:spLocks noChangeArrowheads="1"/>
            </p:cNvSpPr>
            <p:nvPr/>
          </p:nvSpPr>
          <p:spPr bwMode="auto">
            <a:xfrm flipH="1" flipV="1">
              <a:off x="864" y="3888"/>
              <a:ext cx="25" cy="25"/>
            </a:xfrm>
            <a:prstGeom prst="ellipse">
              <a:avLst/>
            </a:prstGeom>
            <a:solidFill>
              <a:schemeClr val="bg2"/>
            </a:solidFill>
            <a:ln w="9525">
              <a:solidFill>
                <a:schemeClr val="tx1"/>
              </a:solidFill>
              <a:round/>
              <a:headEnd/>
              <a:tailEnd/>
            </a:ln>
          </p:spPr>
          <p:txBody>
            <a:bodyPr wrap="none" anchor="ctr"/>
            <a:lstStyle/>
            <a:p>
              <a:endParaRPr lang="cs-CZ"/>
            </a:p>
          </p:txBody>
        </p:sp>
        <p:grpSp>
          <p:nvGrpSpPr>
            <p:cNvPr id="6" name="Group 37"/>
            <p:cNvGrpSpPr>
              <a:grpSpLocks/>
            </p:cNvGrpSpPr>
            <p:nvPr/>
          </p:nvGrpSpPr>
          <p:grpSpPr bwMode="auto">
            <a:xfrm>
              <a:off x="1008" y="3840"/>
              <a:ext cx="96" cy="96"/>
              <a:chOff x="1008" y="3840"/>
              <a:chExt cx="96" cy="96"/>
            </a:xfrm>
          </p:grpSpPr>
          <p:sp>
            <p:nvSpPr>
              <p:cNvPr id="14373" name="Line 38"/>
              <p:cNvSpPr>
                <a:spLocks noChangeShapeType="1"/>
              </p:cNvSpPr>
              <p:nvPr/>
            </p:nvSpPr>
            <p:spPr bwMode="auto">
              <a:xfrm>
                <a:off x="1056" y="3840"/>
                <a:ext cx="0" cy="48"/>
              </a:xfrm>
              <a:prstGeom prst="line">
                <a:avLst/>
              </a:prstGeom>
              <a:noFill/>
              <a:ln w="9525">
                <a:solidFill>
                  <a:schemeClr val="tx1"/>
                </a:solidFill>
                <a:round/>
                <a:headEnd/>
                <a:tailEnd/>
              </a:ln>
            </p:spPr>
            <p:txBody>
              <a:bodyPr/>
              <a:lstStyle/>
              <a:p>
                <a:endParaRPr lang="cs-CZ"/>
              </a:p>
            </p:txBody>
          </p:sp>
          <p:sp>
            <p:nvSpPr>
              <p:cNvPr id="14374" name="Line 39"/>
              <p:cNvSpPr>
                <a:spLocks noChangeShapeType="1"/>
              </p:cNvSpPr>
              <p:nvPr/>
            </p:nvSpPr>
            <p:spPr bwMode="auto">
              <a:xfrm>
                <a:off x="1008" y="3888"/>
                <a:ext cx="96" cy="0"/>
              </a:xfrm>
              <a:prstGeom prst="line">
                <a:avLst/>
              </a:prstGeom>
              <a:noFill/>
              <a:ln w="9525">
                <a:solidFill>
                  <a:schemeClr val="tx1"/>
                </a:solidFill>
                <a:round/>
                <a:headEnd/>
                <a:tailEnd/>
              </a:ln>
            </p:spPr>
            <p:txBody>
              <a:bodyPr/>
              <a:lstStyle/>
              <a:p>
                <a:endParaRPr lang="cs-CZ"/>
              </a:p>
            </p:txBody>
          </p:sp>
          <p:sp>
            <p:nvSpPr>
              <p:cNvPr id="14375" name="Line 40"/>
              <p:cNvSpPr>
                <a:spLocks noChangeShapeType="1"/>
              </p:cNvSpPr>
              <p:nvPr/>
            </p:nvSpPr>
            <p:spPr bwMode="auto">
              <a:xfrm>
                <a:off x="1056" y="3888"/>
                <a:ext cx="48" cy="0"/>
              </a:xfrm>
              <a:prstGeom prst="line">
                <a:avLst/>
              </a:prstGeom>
              <a:noFill/>
              <a:ln w="9525">
                <a:solidFill>
                  <a:schemeClr val="tx1"/>
                </a:solidFill>
                <a:round/>
                <a:headEnd/>
                <a:tailEnd/>
              </a:ln>
            </p:spPr>
            <p:txBody>
              <a:bodyPr/>
              <a:lstStyle/>
              <a:p>
                <a:endParaRPr lang="cs-CZ"/>
              </a:p>
            </p:txBody>
          </p:sp>
          <p:sp>
            <p:nvSpPr>
              <p:cNvPr id="14376" name="Line 41"/>
              <p:cNvSpPr>
                <a:spLocks noChangeShapeType="1"/>
              </p:cNvSpPr>
              <p:nvPr/>
            </p:nvSpPr>
            <p:spPr bwMode="auto">
              <a:xfrm>
                <a:off x="1020" y="3912"/>
                <a:ext cx="73" cy="0"/>
              </a:xfrm>
              <a:prstGeom prst="line">
                <a:avLst/>
              </a:prstGeom>
              <a:noFill/>
              <a:ln w="9525">
                <a:solidFill>
                  <a:schemeClr val="tx1"/>
                </a:solidFill>
                <a:round/>
                <a:headEnd/>
                <a:tailEnd/>
              </a:ln>
            </p:spPr>
            <p:txBody>
              <a:bodyPr/>
              <a:lstStyle/>
              <a:p>
                <a:endParaRPr lang="cs-CZ"/>
              </a:p>
            </p:txBody>
          </p:sp>
          <p:sp>
            <p:nvSpPr>
              <p:cNvPr id="14377" name="Line 42"/>
              <p:cNvSpPr>
                <a:spLocks noChangeShapeType="1"/>
              </p:cNvSpPr>
              <p:nvPr/>
            </p:nvSpPr>
            <p:spPr bwMode="auto">
              <a:xfrm>
                <a:off x="1042" y="3936"/>
                <a:ext cx="27" cy="0"/>
              </a:xfrm>
              <a:prstGeom prst="line">
                <a:avLst/>
              </a:prstGeom>
              <a:noFill/>
              <a:ln w="9525">
                <a:solidFill>
                  <a:schemeClr val="tx1"/>
                </a:solidFill>
                <a:round/>
                <a:headEnd/>
                <a:tailEnd/>
              </a:ln>
            </p:spPr>
            <p:txBody>
              <a:bodyPr/>
              <a:lstStyle/>
              <a:p>
                <a:endParaRPr lang="cs-CZ"/>
              </a:p>
            </p:txBody>
          </p:sp>
        </p:grpSp>
        <p:sp>
          <p:nvSpPr>
            <p:cNvPr id="14372" name="Text Box 43"/>
            <p:cNvSpPr txBox="1">
              <a:spLocks noChangeArrowheads="1"/>
            </p:cNvSpPr>
            <p:nvPr/>
          </p:nvSpPr>
          <p:spPr bwMode="auto">
            <a:xfrm>
              <a:off x="960" y="3600"/>
              <a:ext cx="309" cy="192"/>
            </a:xfrm>
            <a:prstGeom prst="rect">
              <a:avLst/>
            </a:prstGeom>
            <a:noFill/>
            <a:ln w="9525">
              <a:noFill/>
              <a:miter lim="800000"/>
              <a:headEnd/>
              <a:tailEnd/>
            </a:ln>
          </p:spPr>
          <p:txBody>
            <a:bodyPr wrap="none">
              <a:spAutoFit/>
            </a:bodyPr>
            <a:lstStyle/>
            <a:p>
              <a:r>
                <a:rPr lang="cs-CZ"/>
                <a:t>PEN</a:t>
              </a:r>
            </a:p>
          </p:txBody>
        </p:sp>
      </p:grpSp>
      <p:sp>
        <p:nvSpPr>
          <p:cNvPr id="14340" name="Text Box 44"/>
          <p:cNvSpPr txBox="1">
            <a:spLocks noChangeArrowheads="1"/>
          </p:cNvSpPr>
          <p:nvPr/>
        </p:nvSpPr>
        <p:spPr bwMode="auto">
          <a:xfrm>
            <a:off x="2345153" y="5000455"/>
            <a:ext cx="1539875" cy="1077218"/>
          </a:xfrm>
          <a:prstGeom prst="rect">
            <a:avLst/>
          </a:prstGeom>
          <a:noFill/>
          <a:ln w="9525">
            <a:noFill/>
            <a:miter lim="800000"/>
            <a:headEnd/>
            <a:tailEnd/>
          </a:ln>
        </p:spPr>
        <p:txBody>
          <a:bodyPr>
            <a:spAutoFit/>
          </a:bodyPr>
          <a:lstStyle/>
          <a:p>
            <a:r>
              <a:rPr lang="cs-CZ" sz="1600" i="1" dirty="0"/>
              <a:t>Příklad uspořádání rozpojovací skříně</a:t>
            </a:r>
            <a:r>
              <a:rPr lang="cs-CZ" sz="1600" dirty="0"/>
              <a:t> 3 x 160 A</a:t>
            </a:r>
          </a:p>
        </p:txBody>
      </p:sp>
      <p:grpSp>
        <p:nvGrpSpPr>
          <p:cNvPr id="7" name="Group 45"/>
          <p:cNvGrpSpPr>
            <a:grpSpLocks/>
          </p:cNvGrpSpPr>
          <p:nvPr/>
        </p:nvGrpSpPr>
        <p:grpSpPr bwMode="auto">
          <a:xfrm>
            <a:off x="991772" y="4738467"/>
            <a:ext cx="1066800" cy="228600"/>
            <a:chOff x="3216" y="3408"/>
            <a:chExt cx="672" cy="144"/>
          </a:xfrm>
        </p:grpSpPr>
        <p:grpSp>
          <p:nvGrpSpPr>
            <p:cNvPr id="8" name="Group 46"/>
            <p:cNvGrpSpPr>
              <a:grpSpLocks/>
            </p:cNvGrpSpPr>
            <p:nvPr/>
          </p:nvGrpSpPr>
          <p:grpSpPr bwMode="auto">
            <a:xfrm>
              <a:off x="3216" y="3408"/>
              <a:ext cx="192" cy="144"/>
              <a:chOff x="3216" y="3408"/>
              <a:chExt cx="192" cy="144"/>
            </a:xfrm>
          </p:grpSpPr>
          <p:sp>
            <p:nvSpPr>
              <p:cNvPr id="14351" name="Rectangle 47"/>
              <p:cNvSpPr>
                <a:spLocks noChangeArrowheads="1"/>
              </p:cNvSpPr>
              <p:nvPr/>
            </p:nvSpPr>
            <p:spPr bwMode="auto">
              <a:xfrm>
                <a:off x="3216" y="3456"/>
                <a:ext cx="192" cy="96"/>
              </a:xfrm>
              <a:prstGeom prst="rect">
                <a:avLst/>
              </a:prstGeom>
              <a:noFill/>
              <a:ln w="9525">
                <a:solidFill>
                  <a:schemeClr val="tx1"/>
                </a:solidFill>
                <a:miter lim="800000"/>
                <a:headEnd/>
                <a:tailEnd/>
              </a:ln>
            </p:spPr>
            <p:txBody>
              <a:bodyPr wrap="none" anchor="ctr"/>
              <a:lstStyle/>
              <a:p>
                <a:endParaRPr lang="cs-CZ"/>
              </a:p>
            </p:txBody>
          </p:sp>
          <p:sp>
            <p:nvSpPr>
              <p:cNvPr id="14352" name="Rectangle 48"/>
              <p:cNvSpPr>
                <a:spLocks noChangeArrowheads="1"/>
              </p:cNvSpPr>
              <p:nvPr/>
            </p:nvSpPr>
            <p:spPr bwMode="auto">
              <a:xfrm>
                <a:off x="3264" y="3408"/>
                <a:ext cx="96" cy="48"/>
              </a:xfrm>
              <a:prstGeom prst="rect">
                <a:avLst/>
              </a:prstGeom>
              <a:noFill/>
              <a:ln w="9525">
                <a:solidFill>
                  <a:schemeClr val="tx1"/>
                </a:solidFill>
                <a:miter lim="800000"/>
                <a:headEnd/>
                <a:tailEnd/>
              </a:ln>
            </p:spPr>
            <p:txBody>
              <a:bodyPr wrap="none" anchor="ctr"/>
              <a:lstStyle/>
              <a:p>
                <a:endParaRPr lang="cs-CZ"/>
              </a:p>
            </p:txBody>
          </p:sp>
        </p:grpSp>
        <p:grpSp>
          <p:nvGrpSpPr>
            <p:cNvPr id="9" name="Group 49"/>
            <p:cNvGrpSpPr>
              <a:grpSpLocks/>
            </p:cNvGrpSpPr>
            <p:nvPr/>
          </p:nvGrpSpPr>
          <p:grpSpPr bwMode="auto">
            <a:xfrm>
              <a:off x="3456" y="3408"/>
              <a:ext cx="192" cy="144"/>
              <a:chOff x="3216" y="3408"/>
              <a:chExt cx="192" cy="144"/>
            </a:xfrm>
          </p:grpSpPr>
          <p:sp>
            <p:nvSpPr>
              <p:cNvPr id="14349" name="Rectangle 50"/>
              <p:cNvSpPr>
                <a:spLocks noChangeArrowheads="1"/>
              </p:cNvSpPr>
              <p:nvPr/>
            </p:nvSpPr>
            <p:spPr bwMode="auto">
              <a:xfrm>
                <a:off x="3216" y="3456"/>
                <a:ext cx="192" cy="96"/>
              </a:xfrm>
              <a:prstGeom prst="rect">
                <a:avLst/>
              </a:prstGeom>
              <a:noFill/>
              <a:ln w="9525">
                <a:solidFill>
                  <a:schemeClr val="tx1"/>
                </a:solidFill>
                <a:miter lim="800000"/>
                <a:headEnd/>
                <a:tailEnd/>
              </a:ln>
            </p:spPr>
            <p:txBody>
              <a:bodyPr wrap="none" anchor="ctr"/>
              <a:lstStyle/>
              <a:p>
                <a:endParaRPr lang="cs-CZ"/>
              </a:p>
            </p:txBody>
          </p:sp>
          <p:sp>
            <p:nvSpPr>
              <p:cNvPr id="14350" name="Rectangle 51"/>
              <p:cNvSpPr>
                <a:spLocks noChangeArrowheads="1"/>
              </p:cNvSpPr>
              <p:nvPr/>
            </p:nvSpPr>
            <p:spPr bwMode="auto">
              <a:xfrm>
                <a:off x="3264" y="3408"/>
                <a:ext cx="96" cy="48"/>
              </a:xfrm>
              <a:prstGeom prst="rect">
                <a:avLst/>
              </a:prstGeom>
              <a:noFill/>
              <a:ln w="9525">
                <a:solidFill>
                  <a:schemeClr val="tx1"/>
                </a:solidFill>
                <a:miter lim="800000"/>
                <a:headEnd/>
                <a:tailEnd/>
              </a:ln>
            </p:spPr>
            <p:txBody>
              <a:bodyPr wrap="none" anchor="ctr"/>
              <a:lstStyle/>
              <a:p>
                <a:endParaRPr lang="cs-CZ"/>
              </a:p>
            </p:txBody>
          </p:sp>
        </p:grpSp>
        <p:grpSp>
          <p:nvGrpSpPr>
            <p:cNvPr id="10" name="Group 52"/>
            <p:cNvGrpSpPr>
              <a:grpSpLocks/>
            </p:cNvGrpSpPr>
            <p:nvPr/>
          </p:nvGrpSpPr>
          <p:grpSpPr bwMode="auto">
            <a:xfrm>
              <a:off x="3696" y="3408"/>
              <a:ext cx="192" cy="144"/>
              <a:chOff x="3216" y="3408"/>
              <a:chExt cx="192" cy="144"/>
            </a:xfrm>
          </p:grpSpPr>
          <p:sp>
            <p:nvSpPr>
              <p:cNvPr id="14347" name="Rectangle 53"/>
              <p:cNvSpPr>
                <a:spLocks noChangeArrowheads="1"/>
              </p:cNvSpPr>
              <p:nvPr/>
            </p:nvSpPr>
            <p:spPr bwMode="auto">
              <a:xfrm>
                <a:off x="3216" y="3456"/>
                <a:ext cx="192" cy="96"/>
              </a:xfrm>
              <a:prstGeom prst="rect">
                <a:avLst/>
              </a:prstGeom>
              <a:noFill/>
              <a:ln w="9525">
                <a:solidFill>
                  <a:schemeClr val="tx1"/>
                </a:solidFill>
                <a:miter lim="800000"/>
                <a:headEnd/>
                <a:tailEnd/>
              </a:ln>
            </p:spPr>
            <p:txBody>
              <a:bodyPr wrap="none" anchor="ctr"/>
              <a:lstStyle/>
              <a:p>
                <a:endParaRPr lang="cs-CZ"/>
              </a:p>
            </p:txBody>
          </p:sp>
          <p:sp>
            <p:nvSpPr>
              <p:cNvPr id="14348" name="Rectangle 54"/>
              <p:cNvSpPr>
                <a:spLocks noChangeArrowheads="1"/>
              </p:cNvSpPr>
              <p:nvPr/>
            </p:nvSpPr>
            <p:spPr bwMode="auto">
              <a:xfrm>
                <a:off x="3264" y="3408"/>
                <a:ext cx="96" cy="48"/>
              </a:xfrm>
              <a:prstGeom prst="rect">
                <a:avLst/>
              </a:prstGeom>
              <a:noFill/>
              <a:ln w="9525">
                <a:solidFill>
                  <a:schemeClr val="tx1"/>
                </a:solidFill>
                <a:miter lim="800000"/>
                <a:headEnd/>
                <a:tailEnd/>
              </a:ln>
            </p:spPr>
            <p:txBody>
              <a:bodyPr wrap="none" anchor="ctr"/>
              <a:lstStyle/>
              <a:p>
                <a:endParaRPr lang="cs-CZ"/>
              </a:p>
            </p:txBody>
          </p:sp>
        </p:grpSp>
      </p:grpSp>
      <p:sp>
        <p:nvSpPr>
          <p:cNvPr id="14342" name="Text Box 55"/>
          <p:cNvSpPr txBox="1">
            <a:spLocks noChangeArrowheads="1"/>
          </p:cNvSpPr>
          <p:nvPr/>
        </p:nvSpPr>
        <p:spPr bwMode="auto">
          <a:xfrm>
            <a:off x="3699804" y="4726745"/>
            <a:ext cx="4760204" cy="1815882"/>
          </a:xfrm>
          <a:prstGeom prst="rect">
            <a:avLst/>
          </a:prstGeom>
          <a:solidFill>
            <a:srgbClr val="FFFF99"/>
          </a:solidFill>
          <a:ln w="9525">
            <a:noFill/>
            <a:miter lim="800000"/>
            <a:headEnd/>
            <a:tailEnd/>
          </a:ln>
        </p:spPr>
        <p:txBody>
          <a:bodyPr wrap="square">
            <a:spAutoFit/>
          </a:bodyPr>
          <a:lstStyle/>
          <a:p>
            <a:r>
              <a:rPr lang="cs-CZ" sz="1400" b="1" i="1" dirty="0"/>
              <a:t>Jištění přípojek</a:t>
            </a:r>
            <a:r>
              <a:rPr lang="cs-CZ" sz="1400" i="1" dirty="0"/>
              <a:t> provedených venkovním vedením – ČSN 33 2000-4-473:</a:t>
            </a:r>
          </a:p>
          <a:p>
            <a:pPr>
              <a:buFontTx/>
              <a:buChar char="•"/>
            </a:pPr>
            <a:r>
              <a:rPr lang="cs-CZ" sz="1400" i="1" dirty="0"/>
              <a:t>Jištění proti přetížení – jistící prvek může být až na konci prvého rozpětí od místa odbočení (ve většině případů až na vstupu do budovy, objektu)</a:t>
            </a:r>
          </a:p>
          <a:p>
            <a:pPr>
              <a:buFontTx/>
              <a:buChar char="•"/>
            </a:pPr>
            <a:r>
              <a:rPr lang="cs-CZ" sz="1400" i="1" dirty="0"/>
              <a:t>Jištění před zkratovými proudy – v místě, kde dochází ke snížení průřezu vodičů (v místě odbočení) do určité délky může být přípojka jištěna jistícím prvkem kmenového vedení.</a:t>
            </a:r>
          </a:p>
        </p:txBody>
      </p:sp>
      <p:sp>
        <p:nvSpPr>
          <p:cNvPr id="14343" name="Rectangle 56"/>
          <p:cNvSpPr>
            <a:spLocks noGrp="1" noChangeArrowheads="1"/>
          </p:cNvSpPr>
          <p:nvPr>
            <p:ph type="title" idx="4294967295"/>
          </p:nvPr>
        </p:nvSpPr>
        <p:spPr>
          <a:xfrm>
            <a:off x="539750" y="404813"/>
            <a:ext cx="7772400" cy="504825"/>
          </a:xfrm>
          <a:solidFill>
            <a:srgbClr val="FFC000"/>
          </a:solidFill>
        </p:spPr>
        <p:txBody>
          <a:bodyPr/>
          <a:lstStyle/>
          <a:p>
            <a:pPr eaLnBrk="1" hangingPunct="1"/>
            <a:r>
              <a:rPr lang="cs-CZ" sz="2400" dirty="0" smtClean="0"/>
              <a:t>Dokončovací práce při stavbě venkovního vedení</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idx="4294967295"/>
          </p:nvPr>
        </p:nvSpPr>
        <p:spPr>
          <a:xfrm>
            <a:off x="655185" y="201612"/>
            <a:ext cx="7772400" cy="515937"/>
          </a:xfrm>
          <a:solidFill>
            <a:srgbClr val="FFC000"/>
          </a:solidFill>
        </p:spPr>
        <p:txBody>
          <a:bodyPr>
            <a:normAutofit fontScale="90000"/>
          </a:bodyPr>
          <a:lstStyle/>
          <a:p>
            <a:pPr eaLnBrk="1" hangingPunct="1"/>
            <a:r>
              <a:rPr lang="cs-CZ" sz="2800" dirty="0" smtClean="0"/>
              <a:t>Ukončení přípojky</a:t>
            </a:r>
          </a:p>
        </p:txBody>
      </p:sp>
      <p:sp>
        <p:nvSpPr>
          <p:cNvPr id="15363" name="Text Box 3"/>
          <p:cNvSpPr txBox="1">
            <a:spLocks noChangeArrowheads="1"/>
          </p:cNvSpPr>
          <p:nvPr/>
        </p:nvSpPr>
        <p:spPr bwMode="auto">
          <a:xfrm>
            <a:off x="611188" y="711200"/>
            <a:ext cx="7869237" cy="1323439"/>
          </a:xfrm>
          <a:prstGeom prst="rect">
            <a:avLst/>
          </a:prstGeom>
          <a:solidFill>
            <a:srgbClr val="FFFF99"/>
          </a:solidFill>
          <a:ln w="9525">
            <a:noFill/>
            <a:miter lim="800000"/>
            <a:headEnd/>
            <a:tailEnd/>
          </a:ln>
        </p:spPr>
        <p:txBody>
          <a:bodyPr wrap="square">
            <a:spAutoFit/>
          </a:bodyPr>
          <a:lstStyle/>
          <a:p>
            <a:r>
              <a:rPr lang="cs-CZ" sz="1600" dirty="0"/>
              <a:t>Přípojka končí přípojkovou skříní (hlavní domovní pojistková skříň). U nových přípojek nebo při výměně stávajících přípojkových skříní je vhodnější osazovat skříně plastové než plechové nebo litinové. U dřevěných objektů se skříň montuje na povrch pomocí vrutů, oddělení od hořlavého podkladu se provádí v souladu s normou 33 2312 (izolační podložka min. 10 mm nebo distanční podložky min 50 mm).</a:t>
            </a:r>
          </a:p>
        </p:txBody>
      </p:sp>
      <p:grpSp>
        <p:nvGrpSpPr>
          <p:cNvPr id="2" name="Group 4"/>
          <p:cNvGrpSpPr>
            <a:grpSpLocks/>
          </p:cNvGrpSpPr>
          <p:nvPr/>
        </p:nvGrpSpPr>
        <p:grpSpPr bwMode="auto">
          <a:xfrm>
            <a:off x="755650" y="2519589"/>
            <a:ext cx="1914979" cy="1704068"/>
            <a:chOff x="476" y="1616"/>
            <a:chExt cx="1361" cy="1225"/>
          </a:xfrm>
        </p:grpSpPr>
        <p:sp>
          <p:nvSpPr>
            <p:cNvPr id="15371" name="Rectangle 5"/>
            <p:cNvSpPr>
              <a:spLocks noChangeArrowheads="1"/>
            </p:cNvSpPr>
            <p:nvPr/>
          </p:nvSpPr>
          <p:spPr bwMode="auto">
            <a:xfrm>
              <a:off x="521" y="2070"/>
              <a:ext cx="908" cy="181"/>
            </a:xfrm>
            <a:prstGeom prst="rect">
              <a:avLst/>
            </a:prstGeom>
            <a:noFill/>
            <a:ln w="9525">
              <a:solidFill>
                <a:schemeClr val="tx1"/>
              </a:solidFill>
              <a:miter lim="800000"/>
              <a:headEnd/>
              <a:tailEnd/>
            </a:ln>
          </p:spPr>
          <p:txBody>
            <a:bodyPr wrap="none" anchor="ctr"/>
            <a:lstStyle/>
            <a:p>
              <a:endParaRPr lang="cs-CZ"/>
            </a:p>
          </p:txBody>
        </p:sp>
        <p:sp>
          <p:nvSpPr>
            <p:cNvPr id="15372" name="Rectangle 6"/>
            <p:cNvSpPr>
              <a:spLocks noChangeArrowheads="1"/>
            </p:cNvSpPr>
            <p:nvPr/>
          </p:nvSpPr>
          <p:spPr bwMode="auto">
            <a:xfrm>
              <a:off x="476" y="1616"/>
              <a:ext cx="1361" cy="1225"/>
            </a:xfrm>
            <a:prstGeom prst="rect">
              <a:avLst/>
            </a:prstGeom>
            <a:noFill/>
            <a:ln w="28575">
              <a:solidFill>
                <a:schemeClr val="tx1"/>
              </a:solidFill>
              <a:miter lim="800000"/>
              <a:headEnd/>
              <a:tailEnd/>
            </a:ln>
          </p:spPr>
          <p:txBody>
            <a:bodyPr wrap="none" anchor="ctr"/>
            <a:lstStyle/>
            <a:p>
              <a:endParaRPr lang="cs-CZ"/>
            </a:p>
          </p:txBody>
        </p:sp>
        <p:grpSp>
          <p:nvGrpSpPr>
            <p:cNvPr id="3" name="Group 7"/>
            <p:cNvGrpSpPr>
              <a:grpSpLocks/>
            </p:cNvGrpSpPr>
            <p:nvPr/>
          </p:nvGrpSpPr>
          <p:grpSpPr bwMode="auto">
            <a:xfrm>
              <a:off x="1156" y="2025"/>
              <a:ext cx="272" cy="272"/>
              <a:chOff x="2064" y="2659"/>
              <a:chExt cx="272" cy="272"/>
            </a:xfrm>
          </p:grpSpPr>
          <p:sp>
            <p:nvSpPr>
              <p:cNvPr id="15402" name="Oval 8"/>
              <p:cNvSpPr>
                <a:spLocks noChangeArrowheads="1"/>
              </p:cNvSpPr>
              <p:nvPr/>
            </p:nvSpPr>
            <p:spPr bwMode="auto">
              <a:xfrm>
                <a:off x="2064" y="2659"/>
                <a:ext cx="272" cy="272"/>
              </a:xfrm>
              <a:prstGeom prst="ellipse">
                <a:avLst/>
              </a:prstGeom>
              <a:solidFill>
                <a:schemeClr val="bg1"/>
              </a:solidFill>
              <a:ln w="9525">
                <a:solidFill>
                  <a:schemeClr val="tx1"/>
                </a:solidFill>
                <a:round/>
                <a:headEnd/>
                <a:tailEnd/>
              </a:ln>
            </p:spPr>
            <p:txBody>
              <a:bodyPr wrap="none" anchor="ctr"/>
              <a:lstStyle/>
              <a:p>
                <a:endParaRPr lang="cs-CZ"/>
              </a:p>
            </p:txBody>
          </p:sp>
          <p:sp>
            <p:nvSpPr>
              <p:cNvPr id="15403" name="Oval 9"/>
              <p:cNvSpPr>
                <a:spLocks noChangeArrowheads="1"/>
              </p:cNvSpPr>
              <p:nvPr/>
            </p:nvSpPr>
            <p:spPr bwMode="auto">
              <a:xfrm>
                <a:off x="2133" y="2728"/>
                <a:ext cx="136" cy="136"/>
              </a:xfrm>
              <a:prstGeom prst="ellipse">
                <a:avLst/>
              </a:prstGeom>
              <a:solidFill>
                <a:schemeClr val="bg1"/>
              </a:solidFill>
              <a:ln w="9525">
                <a:solidFill>
                  <a:schemeClr val="tx1"/>
                </a:solidFill>
                <a:round/>
                <a:headEnd/>
                <a:tailEnd/>
              </a:ln>
            </p:spPr>
            <p:txBody>
              <a:bodyPr wrap="none" anchor="ctr"/>
              <a:lstStyle/>
              <a:p>
                <a:endParaRPr lang="cs-CZ"/>
              </a:p>
            </p:txBody>
          </p:sp>
        </p:grpSp>
        <p:grpSp>
          <p:nvGrpSpPr>
            <p:cNvPr id="4" name="Group 10"/>
            <p:cNvGrpSpPr>
              <a:grpSpLocks/>
            </p:cNvGrpSpPr>
            <p:nvPr/>
          </p:nvGrpSpPr>
          <p:grpSpPr bwMode="auto">
            <a:xfrm>
              <a:off x="839" y="2025"/>
              <a:ext cx="272" cy="272"/>
              <a:chOff x="2064" y="2659"/>
              <a:chExt cx="272" cy="272"/>
            </a:xfrm>
          </p:grpSpPr>
          <p:sp>
            <p:nvSpPr>
              <p:cNvPr id="15400" name="Oval 11"/>
              <p:cNvSpPr>
                <a:spLocks noChangeArrowheads="1"/>
              </p:cNvSpPr>
              <p:nvPr/>
            </p:nvSpPr>
            <p:spPr bwMode="auto">
              <a:xfrm>
                <a:off x="2064" y="2659"/>
                <a:ext cx="272" cy="272"/>
              </a:xfrm>
              <a:prstGeom prst="ellipse">
                <a:avLst/>
              </a:prstGeom>
              <a:solidFill>
                <a:schemeClr val="bg1"/>
              </a:solidFill>
              <a:ln w="9525">
                <a:solidFill>
                  <a:schemeClr val="tx1"/>
                </a:solidFill>
                <a:round/>
                <a:headEnd/>
                <a:tailEnd/>
              </a:ln>
            </p:spPr>
            <p:txBody>
              <a:bodyPr wrap="none" anchor="ctr"/>
              <a:lstStyle/>
              <a:p>
                <a:endParaRPr lang="cs-CZ"/>
              </a:p>
            </p:txBody>
          </p:sp>
          <p:sp>
            <p:nvSpPr>
              <p:cNvPr id="15401" name="Oval 12"/>
              <p:cNvSpPr>
                <a:spLocks noChangeArrowheads="1"/>
              </p:cNvSpPr>
              <p:nvPr/>
            </p:nvSpPr>
            <p:spPr bwMode="auto">
              <a:xfrm>
                <a:off x="2133" y="2728"/>
                <a:ext cx="136" cy="136"/>
              </a:xfrm>
              <a:prstGeom prst="ellipse">
                <a:avLst/>
              </a:prstGeom>
              <a:solidFill>
                <a:schemeClr val="bg1"/>
              </a:solidFill>
              <a:ln w="9525">
                <a:solidFill>
                  <a:schemeClr val="tx1"/>
                </a:solidFill>
                <a:round/>
                <a:headEnd/>
                <a:tailEnd/>
              </a:ln>
            </p:spPr>
            <p:txBody>
              <a:bodyPr wrap="none" anchor="ctr"/>
              <a:lstStyle/>
              <a:p>
                <a:endParaRPr lang="cs-CZ"/>
              </a:p>
            </p:txBody>
          </p:sp>
        </p:grpSp>
        <p:grpSp>
          <p:nvGrpSpPr>
            <p:cNvPr id="5" name="Group 13"/>
            <p:cNvGrpSpPr>
              <a:grpSpLocks/>
            </p:cNvGrpSpPr>
            <p:nvPr/>
          </p:nvGrpSpPr>
          <p:grpSpPr bwMode="auto">
            <a:xfrm>
              <a:off x="521" y="2025"/>
              <a:ext cx="272" cy="272"/>
              <a:chOff x="2064" y="2659"/>
              <a:chExt cx="272" cy="272"/>
            </a:xfrm>
          </p:grpSpPr>
          <p:sp>
            <p:nvSpPr>
              <p:cNvPr id="15398" name="Oval 14"/>
              <p:cNvSpPr>
                <a:spLocks noChangeArrowheads="1"/>
              </p:cNvSpPr>
              <p:nvPr/>
            </p:nvSpPr>
            <p:spPr bwMode="auto">
              <a:xfrm>
                <a:off x="2064" y="2659"/>
                <a:ext cx="272" cy="272"/>
              </a:xfrm>
              <a:prstGeom prst="ellipse">
                <a:avLst/>
              </a:prstGeom>
              <a:solidFill>
                <a:schemeClr val="bg1"/>
              </a:solidFill>
              <a:ln w="9525">
                <a:solidFill>
                  <a:schemeClr val="tx1"/>
                </a:solidFill>
                <a:round/>
                <a:headEnd/>
                <a:tailEnd/>
              </a:ln>
            </p:spPr>
            <p:txBody>
              <a:bodyPr wrap="none" anchor="ctr"/>
              <a:lstStyle/>
              <a:p>
                <a:endParaRPr lang="cs-CZ"/>
              </a:p>
            </p:txBody>
          </p:sp>
          <p:sp>
            <p:nvSpPr>
              <p:cNvPr id="15399" name="Oval 15"/>
              <p:cNvSpPr>
                <a:spLocks noChangeArrowheads="1"/>
              </p:cNvSpPr>
              <p:nvPr/>
            </p:nvSpPr>
            <p:spPr bwMode="auto">
              <a:xfrm>
                <a:off x="2133" y="2728"/>
                <a:ext cx="136" cy="136"/>
              </a:xfrm>
              <a:prstGeom prst="ellipse">
                <a:avLst/>
              </a:prstGeom>
              <a:solidFill>
                <a:schemeClr val="bg1"/>
              </a:solidFill>
              <a:ln w="9525">
                <a:solidFill>
                  <a:schemeClr val="tx1"/>
                </a:solidFill>
                <a:round/>
                <a:headEnd/>
                <a:tailEnd/>
              </a:ln>
            </p:spPr>
            <p:txBody>
              <a:bodyPr wrap="none" anchor="ctr"/>
              <a:lstStyle/>
              <a:p>
                <a:endParaRPr lang="cs-CZ"/>
              </a:p>
            </p:txBody>
          </p:sp>
        </p:grpSp>
        <p:sp>
          <p:nvSpPr>
            <p:cNvPr id="15376" name="Rectangle 16"/>
            <p:cNvSpPr>
              <a:spLocks noChangeArrowheads="1"/>
            </p:cNvSpPr>
            <p:nvPr/>
          </p:nvSpPr>
          <p:spPr bwMode="auto">
            <a:xfrm>
              <a:off x="1519" y="1752"/>
              <a:ext cx="91" cy="908"/>
            </a:xfrm>
            <a:prstGeom prst="rect">
              <a:avLst/>
            </a:prstGeom>
            <a:noFill/>
            <a:ln w="9525">
              <a:solidFill>
                <a:schemeClr val="tx1"/>
              </a:solidFill>
              <a:miter lim="800000"/>
              <a:headEnd/>
              <a:tailEnd/>
            </a:ln>
          </p:spPr>
          <p:txBody>
            <a:bodyPr wrap="none" anchor="ctr"/>
            <a:lstStyle/>
            <a:p>
              <a:endParaRPr lang="cs-CZ"/>
            </a:p>
          </p:txBody>
        </p:sp>
        <p:sp>
          <p:nvSpPr>
            <p:cNvPr id="15377" name="Rectangle 17"/>
            <p:cNvSpPr>
              <a:spLocks noChangeArrowheads="1"/>
            </p:cNvSpPr>
            <p:nvPr/>
          </p:nvSpPr>
          <p:spPr bwMode="auto">
            <a:xfrm>
              <a:off x="1701" y="1752"/>
              <a:ext cx="91" cy="908"/>
            </a:xfrm>
            <a:prstGeom prst="rect">
              <a:avLst/>
            </a:prstGeom>
            <a:noFill/>
            <a:ln w="9525">
              <a:solidFill>
                <a:schemeClr val="tx1"/>
              </a:solidFill>
              <a:miter lim="800000"/>
              <a:headEnd/>
              <a:tailEnd/>
            </a:ln>
          </p:spPr>
          <p:txBody>
            <a:bodyPr wrap="none" anchor="ctr"/>
            <a:lstStyle/>
            <a:p>
              <a:endParaRPr lang="cs-CZ"/>
            </a:p>
          </p:txBody>
        </p:sp>
        <p:grpSp>
          <p:nvGrpSpPr>
            <p:cNvPr id="6" name="Group 18"/>
            <p:cNvGrpSpPr>
              <a:grpSpLocks/>
            </p:cNvGrpSpPr>
            <p:nvPr/>
          </p:nvGrpSpPr>
          <p:grpSpPr bwMode="auto">
            <a:xfrm>
              <a:off x="1701" y="1843"/>
              <a:ext cx="91" cy="499"/>
              <a:chOff x="975" y="3158"/>
              <a:chExt cx="91" cy="499"/>
            </a:xfrm>
          </p:grpSpPr>
          <p:sp>
            <p:nvSpPr>
              <p:cNvPr id="15394" name="Oval 19"/>
              <p:cNvSpPr>
                <a:spLocks noChangeArrowheads="1"/>
              </p:cNvSpPr>
              <p:nvPr/>
            </p:nvSpPr>
            <p:spPr bwMode="auto">
              <a:xfrm>
                <a:off x="975" y="3158"/>
                <a:ext cx="91" cy="91"/>
              </a:xfrm>
              <a:prstGeom prst="ellipse">
                <a:avLst/>
              </a:prstGeom>
              <a:noFill/>
              <a:ln w="9525">
                <a:solidFill>
                  <a:schemeClr val="tx1"/>
                </a:solidFill>
                <a:round/>
                <a:headEnd/>
                <a:tailEnd/>
              </a:ln>
            </p:spPr>
            <p:txBody>
              <a:bodyPr wrap="none" anchor="ctr"/>
              <a:lstStyle/>
              <a:p>
                <a:endParaRPr lang="cs-CZ"/>
              </a:p>
            </p:txBody>
          </p:sp>
          <p:sp>
            <p:nvSpPr>
              <p:cNvPr id="15395" name="Oval 20"/>
              <p:cNvSpPr>
                <a:spLocks noChangeArrowheads="1"/>
              </p:cNvSpPr>
              <p:nvPr/>
            </p:nvSpPr>
            <p:spPr bwMode="auto">
              <a:xfrm>
                <a:off x="975" y="3294"/>
                <a:ext cx="91" cy="91"/>
              </a:xfrm>
              <a:prstGeom prst="ellipse">
                <a:avLst/>
              </a:prstGeom>
              <a:noFill/>
              <a:ln w="9525">
                <a:solidFill>
                  <a:schemeClr val="tx1"/>
                </a:solidFill>
                <a:round/>
                <a:headEnd/>
                <a:tailEnd/>
              </a:ln>
            </p:spPr>
            <p:txBody>
              <a:bodyPr wrap="none" anchor="ctr"/>
              <a:lstStyle/>
              <a:p>
                <a:endParaRPr lang="cs-CZ"/>
              </a:p>
            </p:txBody>
          </p:sp>
          <p:sp>
            <p:nvSpPr>
              <p:cNvPr id="15396" name="Oval 21"/>
              <p:cNvSpPr>
                <a:spLocks noChangeArrowheads="1"/>
              </p:cNvSpPr>
              <p:nvPr/>
            </p:nvSpPr>
            <p:spPr bwMode="auto">
              <a:xfrm>
                <a:off x="975" y="3430"/>
                <a:ext cx="91" cy="91"/>
              </a:xfrm>
              <a:prstGeom prst="ellipse">
                <a:avLst/>
              </a:prstGeom>
              <a:noFill/>
              <a:ln w="9525">
                <a:solidFill>
                  <a:schemeClr val="tx1"/>
                </a:solidFill>
                <a:round/>
                <a:headEnd/>
                <a:tailEnd/>
              </a:ln>
            </p:spPr>
            <p:txBody>
              <a:bodyPr wrap="none" anchor="ctr"/>
              <a:lstStyle/>
              <a:p>
                <a:endParaRPr lang="cs-CZ"/>
              </a:p>
            </p:txBody>
          </p:sp>
          <p:sp>
            <p:nvSpPr>
              <p:cNvPr id="15397" name="Oval 22"/>
              <p:cNvSpPr>
                <a:spLocks noChangeArrowheads="1"/>
              </p:cNvSpPr>
              <p:nvPr/>
            </p:nvSpPr>
            <p:spPr bwMode="auto">
              <a:xfrm>
                <a:off x="975" y="3566"/>
                <a:ext cx="91" cy="91"/>
              </a:xfrm>
              <a:prstGeom prst="ellipse">
                <a:avLst/>
              </a:prstGeom>
              <a:noFill/>
              <a:ln w="9525">
                <a:solidFill>
                  <a:schemeClr val="tx1"/>
                </a:solidFill>
                <a:round/>
                <a:headEnd/>
                <a:tailEnd/>
              </a:ln>
            </p:spPr>
            <p:txBody>
              <a:bodyPr wrap="none" anchor="ctr"/>
              <a:lstStyle/>
              <a:p>
                <a:endParaRPr lang="cs-CZ"/>
              </a:p>
            </p:txBody>
          </p:sp>
        </p:grpSp>
        <p:grpSp>
          <p:nvGrpSpPr>
            <p:cNvPr id="7" name="Group 23"/>
            <p:cNvGrpSpPr>
              <a:grpSpLocks/>
            </p:cNvGrpSpPr>
            <p:nvPr/>
          </p:nvGrpSpPr>
          <p:grpSpPr bwMode="auto">
            <a:xfrm>
              <a:off x="1519" y="1843"/>
              <a:ext cx="91" cy="499"/>
              <a:chOff x="975" y="3158"/>
              <a:chExt cx="91" cy="499"/>
            </a:xfrm>
          </p:grpSpPr>
          <p:sp>
            <p:nvSpPr>
              <p:cNvPr id="15390" name="Oval 24"/>
              <p:cNvSpPr>
                <a:spLocks noChangeArrowheads="1"/>
              </p:cNvSpPr>
              <p:nvPr/>
            </p:nvSpPr>
            <p:spPr bwMode="auto">
              <a:xfrm>
                <a:off x="975" y="3158"/>
                <a:ext cx="91" cy="91"/>
              </a:xfrm>
              <a:prstGeom prst="ellipse">
                <a:avLst/>
              </a:prstGeom>
              <a:noFill/>
              <a:ln w="9525">
                <a:solidFill>
                  <a:schemeClr val="tx1"/>
                </a:solidFill>
                <a:round/>
                <a:headEnd/>
                <a:tailEnd/>
              </a:ln>
            </p:spPr>
            <p:txBody>
              <a:bodyPr wrap="none" anchor="ctr"/>
              <a:lstStyle/>
              <a:p>
                <a:endParaRPr lang="cs-CZ"/>
              </a:p>
            </p:txBody>
          </p:sp>
          <p:sp>
            <p:nvSpPr>
              <p:cNvPr id="15391" name="Oval 25"/>
              <p:cNvSpPr>
                <a:spLocks noChangeArrowheads="1"/>
              </p:cNvSpPr>
              <p:nvPr/>
            </p:nvSpPr>
            <p:spPr bwMode="auto">
              <a:xfrm>
                <a:off x="975" y="3294"/>
                <a:ext cx="91" cy="91"/>
              </a:xfrm>
              <a:prstGeom prst="ellipse">
                <a:avLst/>
              </a:prstGeom>
              <a:noFill/>
              <a:ln w="9525">
                <a:solidFill>
                  <a:schemeClr val="tx1"/>
                </a:solidFill>
                <a:round/>
                <a:headEnd/>
                <a:tailEnd/>
              </a:ln>
            </p:spPr>
            <p:txBody>
              <a:bodyPr wrap="none" anchor="ctr"/>
              <a:lstStyle/>
              <a:p>
                <a:endParaRPr lang="cs-CZ"/>
              </a:p>
            </p:txBody>
          </p:sp>
          <p:sp>
            <p:nvSpPr>
              <p:cNvPr id="15392" name="Oval 26"/>
              <p:cNvSpPr>
                <a:spLocks noChangeArrowheads="1"/>
              </p:cNvSpPr>
              <p:nvPr/>
            </p:nvSpPr>
            <p:spPr bwMode="auto">
              <a:xfrm>
                <a:off x="975" y="3430"/>
                <a:ext cx="91" cy="91"/>
              </a:xfrm>
              <a:prstGeom prst="ellipse">
                <a:avLst/>
              </a:prstGeom>
              <a:noFill/>
              <a:ln w="9525">
                <a:solidFill>
                  <a:schemeClr val="tx1"/>
                </a:solidFill>
                <a:round/>
                <a:headEnd/>
                <a:tailEnd/>
              </a:ln>
            </p:spPr>
            <p:txBody>
              <a:bodyPr wrap="none" anchor="ctr"/>
              <a:lstStyle/>
              <a:p>
                <a:endParaRPr lang="cs-CZ"/>
              </a:p>
            </p:txBody>
          </p:sp>
          <p:sp>
            <p:nvSpPr>
              <p:cNvPr id="15393" name="Oval 27"/>
              <p:cNvSpPr>
                <a:spLocks noChangeArrowheads="1"/>
              </p:cNvSpPr>
              <p:nvPr/>
            </p:nvSpPr>
            <p:spPr bwMode="auto">
              <a:xfrm>
                <a:off x="975" y="3566"/>
                <a:ext cx="91" cy="91"/>
              </a:xfrm>
              <a:prstGeom prst="ellipse">
                <a:avLst/>
              </a:prstGeom>
              <a:noFill/>
              <a:ln w="9525">
                <a:solidFill>
                  <a:schemeClr val="tx1"/>
                </a:solidFill>
                <a:round/>
                <a:headEnd/>
                <a:tailEnd/>
              </a:ln>
            </p:spPr>
            <p:txBody>
              <a:bodyPr wrap="none" anchor="ctr"/>
              <a:lstStyle/>
              <a:p>
                <a:endParaRPr lang="cs-CZ"/>
              </a:p>
            </p:txBody>
          </p:sp>
        </p:grpSp>
        <p:sp>
          <p:nvSpPr>
            <p:cNvPr id="15380" name="Oval 28"/>
            <p:cNvSpPr>
              <a:spLocks noChangeArrowheads="1"/>
            </p:cNvSpPr>
            <p:nvPr/>
          </p:nvSpPr>
          <p:spPr bwMode="auto">
            <a:xfrm>
              <a:off x="1519" y="2524"/>
              <a:ext cx="90" cy="91"/>
            </a:xfrm>
            <a:prstGeom prst="ellipse">
              <a:avLst/>
            </a:prstGeom>
            <a:noFill/>
            <a:ln w="9525">
              <a:solidFill>
                <a:schemeClr val="tx1"/>
              </a:solidFill>
              <a:round/>
              <a:headEnd/>
              <a:tailEnd/>
            </a:ln>
          </p:spPr>
          <p:txBody>
            <a:bodyPr wrap="none" anchor="ctr"/>
            <a:lstStyle/>
            <a:p>
              <a:endParaRPr lang="cs-CZ"/>
            </a:p>
          </p:txBody>
        </p:sp>
        <p:sp>
          <p:nvSpPr>
            <p:cNvPr id="15381" name="Oval 29"/>
            <p:cNvSpPr>
              <a:spLocks noChangeArrowheads="1"/>
            </p:cNvSpPr>
            <p:nvPr/>
          </p:nvSpPr>
          <p:spPr bwMode="auto">
            <a:xfrm>
              <a:off x="1701" y="2524"/>
              <a:ext cx="90" cy="91"/>
            </a:xfrm>
            <a:prstGeom prst="ellipse">
              <a:avLst/>
            </a:prstGeom>
            <a:noFill/>
            <a:ln w="9525">
              <a:solidFill>
                <a:schemeClr val="tx1"/>
              </a:solidFill>
              <a:round/>
              <a:headEnd/>
              <a:tailEnd/>
            </a:ln>
          </p:spPr>
          <p:txBody>
            <a:bodyPr wrap="none" anchor="ctr"/>
            <a:lstStyle/>
            <a:p>
              <a:endParaRPr lang="cs-CZ"/>
            </a:p>
          </p:txBody>
        </p:sp>
        <p:sp>
          <p:nvSpPr>
            <p:cNvPr id="15382" name="Rectangle 30"/>
            <p:cNvSpPr>
              <a:spLocks noChangeArrowheads="1"/>
            </p:cNvSpPr>
            <p:nvPr/>
          </p:nvSpPr>
          <p:spPr bwMode="auto">
            <a:xfrm>
              <a:off x="1519" y="1979"/>
              <a:ext cx="273" cy="91"/>
            </a:xfrm>
            <a:prstGeom prst="rect">
              <a:avLst/>
            </a:prstGeom>
            <a:noFill/>
            <a:ln w="9525">
              <a:solidFill>
                <a:schemeClr val="tx1"/>
              </a:solidFill>
              <a:miter lim="800000"/>
              <a:headEnd/>
              <a:tailEnd/>
            </a:ln>
          </p:spPr>
          <p:txBody>
            <a:bodyPr wrap="none" anchor="ctr"/>
            <a:lstStyle/>
            <a:p>
              <a:endParaRPr lang="cs-CZ"/>
            </a:p>
          </p:txBody>
        </p:sp>
        <p:sp>
          <p:nvSpPr>
            <p:cNvPr id="15383" name="Oval 31"/>
            <p:cNvSpPr>
              <a:spLocks noChangeArrowheads="1"/>
            </p:cNvSpPr>
            <p:nvPr/>
          </p:nvSpPr>
          <p:spPr bwMode="auto">
            <a:xfrm>
              <a:off x="636" y="2139"/>
              <a:ext cx="45" cy="45"/>
            </a:xfrm>
            <a:prstGeom prst="ellipse">
              <a:avLst/>
            </a:prstGeom>
            <a:solidFill>
              <a:srgbClr val="FFCC66"/>
            </a:solidFill>
            <a:ln w="9525">
              <a:solidFill>
                <a:schemeClr val="tx1"/>
              </a:solidFill>
              <a:round/>
              <a:headEnd/>
              <a:tailEnd/>
            </a:ln>
          </p:spPr>
          <p:txBody>
            <a:bodyPr wrap="none" anchor="ctr"/>
            <a:lstStyle/>
            <a:p>
              <a:endParaRPr lang="cs-CZ"/>
            </a:p>
          </p:txBody>
        </p:sp>
        <p:sp>
          <p:nvSpPr>
            <p:cNvPr id="15384" name="Oval 32"/>
            <p:cNvSpPr>
              <a:spLocks noChangeArrowheads="1"/>
            </p:cNvSpPr>
            <p:nvPr/>
          </p:nvSpPr>
          <p:spPr bwMode="auto">
            <a:xfrm>
              <a:off x="954" y="2139"/>
              <a:ext cx="45" cy="45"/>
            </a:xfrm>
            <a:prstGeom prst="ellipse">
              <a:avLst/>
            </a:prstGeom>
            <a:solidFill>
              <a:srgbClr val="FFCC66"/>
            </a:solidFill>
            <a:ln w="9525">
              <a:solidFill>
                <a:schemeClr val="tx1"/>
              </a:solidFill>
              <a:round/>
              <a:headEnd/>
              <a:tailEnd/>
            </a:ln>
          </p:spPr>
          <p:txBody>
            <a:bodyPr wrap="none" anchor="ctr"/>
            <a:lstStyle/>
            <a:p>
              <a:endParaRPr lang="cs-CZ"/>
            </a:p>
          </p:txBody>
        </p:sp>
        <p:sp>
          <p:nvSpPr>
            <p:cNvPr id="15385" name="Oval 33"/>
            <p:cNvSpPr>
              <a:spLocks noChangeArrowheads="1"/>
            </p:cNvSpPr>
            <p:nvPr/>
          </p:nvSpPr>
          <p:spPr bwMode="auto">
            <a:xfrm>
              <a:off x="1271" y="2135"/>
              <a:ext cx="45" cy="45"/>
            </a:xfrm>
            <a:prstGeom prst="ellipse">
              <a:avLst/>
            </a:prstGeom>
            <a:solidFill>
              <a:srgbClr val="FFCC66"/>
            </a:solidFill>
            <a:ln w="9525">
              <a:solidFill>
                <a:schemeClr val="tx1"/>
              </a:solidFill>
              <a:round/>
              <a:headEnd/>
              <a:tailEnd/>
            </a:ln>
          </p:spPr>
          <p:txBody>
            <a:bodyPr wrap="none" anchor="ctr"/>
            <a:lstStyle/>
            <a:p>
              <a:endParaRPr lang="cs-CZ"/>
            </a:p>
          </p:txBody>
        </p:sp>
        <p:sp>
          <p:nvSpPr>
            <p:cNvPr id="15386" name="Line 34"/>
            <p:cNvSpPr>
              <a:spLocks noChangeShapeType="1"/>
            </p:cNvSpPr>
            <p:nvPr/>
          </p:nvSpPr>
          <p:spPr bwMode="auto">
            <a:xfrm flipH="1">
              <a:off x="476" y="1616"/>
              <a:ext cx="136" cy="136"/>
            </a:xfrm>
            <a:prstGeom prst="line">
              <a:avLst/>
            </a:prstGeom>
            <a:noFill/>
            <a:ln w="9525">
              <a:solidFill>
                <a:schemeClr val="tx1"/>
              </a:solidFill>
              <a:round/>
              <a:headEnd/>
              <a:tailEnd/>
            </a:ln>
          </p:spPr>
          <p:txBody>
            <a:bodyPr/>
            <a:lstStyle/>
            <a:p>
              <a:endParaRPr lang="cs-CZ"/>
            </a:p>
          </p:txBody>
        </p:sp>
        <p:sp>
          <p:nvSpPr>
            <p:cNvPr id="15387" name="Line 35"/>
            <p:cNvSpPr>
              <a:spLocks noChangeShapeType="1"/>
            </p:cNvSpPr>
            <p:nvPr/>
          </p:nvSpPr>
          <p:spPr bwMode="auto">
            <a:xfrm>
              <a:off x="476" y="2705"/>
              <a:ext cx="136" cy="136"/>
            </a:xfrm>
            <a:prstGeom prst="line">
              <a:avLst/>
            </a:prstGeom>
            <a:noFill/>
            <a:ln w="9525">
              <a:solidFill>
                <a:schemeClr val="tx1"/>
              </a:solidFill>
              <a:round/>
              <a:headEnd/>
              <a:tailEnd/>
            </a:ln>
          </p:spPr>
          <p:txBody>
            <a:bodyPr/>
            <a:lstStyle/>
            <a:p>
              <a:endParaRPr lang="cs-CZ"/>
            </a:p>
          </p:txBody>
        </p:sp>
        <p:sp>
          <p:nvSpPr>
            <p:cNvPr id="15388" name="Line 36"/>
            <p:cNvSpPr>
              <a:spLocks noChangeShapeType="1"/>
            </p:cNvSpPr>
            <p:nvPr/>
          </p:nvSpPr>
          <p:spPr bwMode="auto">
            <a:xfrm flipH="1">
              <a:off x="1701" y="2705"/>
              <a:ext cx="136" cy="136"/>
            </a:xfrm>
            <a:prstGeom prst="line">
              <a:avLst/>
            </a:prstGeom>
            <a:noFill/>
            <a:ln w="9525">
              <a:solidFill>
                <a:schemeClr val="tx1"/>
              </a:solidFill>
              <a:round/>
              <a:headEnd/>
              <a:tailEnd/>
            </a:ln>
          </p:spPr>
          <p:txBody>
            <a:bodyPr/>
            <a:lstStyle/>
            <a:p>
              <a:endParaRPr lang="cs-CZ"/>
            </a:p>
          </p:txBody>
        </p:sp>
        <p:sp>
          <p:nvSpPr>
            <p:cNvPr id="15389" name="Line 37"/>
            <p:cNvSpPr>
              <a:spLocks noChangeShapeType="1"/>
            </p:cNvSpPr>
            <p:nvPr/>
          </p:nvSpPr>
          <p:spPr bwMode="auto">
            <a:xfrm>
              <a:off x="1701" y="1616"/>
              <a:ext cx="136" cy="136"/>
            </a:xfrm>
            <a:prstGeom prst="line">
              <a:avLst/>
            </a:prstGeom>
            <a:noFill/>
            <a:ln w="9525">
              <a:solidFill>
                <a:schemeClr val="tx1"/>
              </a:solidFill>
              <a:round/>
              <a:headEnd/>
              <a:tailEnd/>
            </a:ln>
          </p:spPr>
          <p:txBody>
            <a:bodyPr/>
            <a:lstStyle/>
            <a:p>
              <a:endParaRPr lang="cs-CZ"/>
            </a:p>
          </p:txBody>
        </p:sp>
      </p:grpSp>
      <p:sp>
        <p:nvSpPr>
          <p:cNvPr id="15365" name="Text Box 38"/>
          <p:cNvSpPr txBox="1">
            <a:spLocks noChangeArrowheads="1"/>
          </p:cNvSpPr>
          <p:nvPr/>
        </p:nvSpPr>
        <p:spPr bwMode="auto">
          <a:xfrm>
            <a:off x="496207" y="2102303"/>
            <a:ext cx="2841162" cy="338554"/>
          </a:xfrm>
          <a:prstGeom prst="rect">
            <a:avLst/>
          </a:prstGeom>
          <a:noFill/>
          <a:ln w="9525">
            <a:noFill/>
            <a:miter lim="800000"/>
            <a:headEnd/>
            <a:tailEnd/>
          </a:ln>
        </p:spPr>
        <p:txBody>
          <a:bodyPr wrap="none">
            <a:spAutoFit/>
          </a:bodyPr>
          <a:lstStyle/>
          <a:p>
            <a:r>
              <a:rPr lang="cs-CZ" sz="1600" b="1" dirty="0"/>
              <a:t>Skříň přípojková plastová SPP 0</a:t>
            </a:r>
          </a:p>
        </p:txBody>
      </p:sp>
      <p:sp>
        <p:nvSpPr>
          <p:cNvPr id="15366" name="Text Box 39"/>
          <p:cNvSpPr txBox="1">
            <a:spLocks noChangeArrowheads="1"/>
          </p:cNvSpPr>
          <p:nvPr/>
        </p:nvSpPr>
        <p:spPr bwMode="auto">
          <a:xfrm>
            <a:off x="3298371" y="2100716"/>
            <a:ext cx="5276850" cy="3108543"/>
          </a:xfrm>
          <a:prstGeom prst="rect">
            <a:avLst/>
          </a:prstGeom>
          <a:noFill/>
          <a:ln w="9525">
            <a:noFill/>
            <a:miter lim="800000"/>
            <a:headEnd/>
            <a:tailEnd/>
          </a:ln>
        </p:spPr>
        <p:txBody>
          <a:bodyPr>
            <a:spAutoFit/>
          </a:bodyPr>
          <a:lstStyle/>
          <a:p>
            <a:r>
              <a:rPr lang="cs-CZ" sz="1400" dirty="0"/>
              <a:t>Používá se pro koncové připojení objektu pomocí venkovní nebo kabelové přípojky vodiči do průřezu 35 mm</a:t>
            </a:r>
            <a:r>
              <a:rPr lang="cs-CZ" sz="1400" baseline="30000" dirty="0"/>
              <a:t>2</a:t>
            </a:r>
            <a:r>
              <a:rPr lang="cs-CZ" sz="1400" dirty="0"/>
              <a:t>. Skříň je uzpůsobena </a:t>
            </a:r>
            <a:r>
              <a:rPr lang="cs-CZ" sz="1400" dirty="0" smtClean="0"/>
              <a:t>                 k </a:t>
            </a:r>
            <a:r>
              <a:rPr lang="cs-CZ" sz="1400" dirty="0"/>
              <a:t>zapuštění do výklenku ve zdivu, eventuelně k osazení do pilíře. Může se montovat i na sloup.</a:t>
            </a:r>
          </a:p>
          <a:p>
            <a:pPr>
              <a:buFontTx/>
              <a:buChar char="•"/>
            </a:pPr>
            <a:r>
              <a:rPr lang="cs-CZ" sz="1400" dirty="0"/>
              <a:t>Jmenovité napětí	500 V</a:t>
            </a:r>
          </a:p>
          <a:p>
            <a:pPr>
              <a:buFontTx/>
              <a:buChar char="•"/>
            </a:pPr>
            <a:r>
              <a:rPr lang="cs-CZ" sz="1400" dirty="0"/>
              <a:t>Jmenovitý proud	3 x 63 A</a:t>
            </a:r>
          </a:p>
          <a:p>
            <a:pPr>
              <a:buFontTx/>
              <a:buChar char="•"/>
            </a:pPr>
            <a:r>
              <a:rPr lang="cs-CZ" sz="1400" dirty="0"/>
              <a:t>Zkratová odolnost	15 </a:t>
            </a:r>
            <a:r>
              <a:rPr lang="cs-CZ" sz="1400" dirty="0" err="1"/>
              <a:t>kA</a:t>
            </a:r>
            <a:endParaRPr lang="cs-CZ" sz="1400" dirty="0"/>
          </a:p>
          <a:p>
            <a:pPr>
              <a:buFontTx/>
              <a:buChar char="•"/>
            </a:pPr>
            <a:r>
              <a:rPr lang="cs-CZ" sz="1400" dirty="0"/>
              <a:t>Stupeň krytí	IP 44</a:t>
            </a:r>
          </a:p>
          <a:p>
            <a:pPr>
              <a:buFontTx/>
              <a:buChar char="•"/>
            </a:pPr>
            <a:r>
              <a:rPr lang="cs-CZ" sz="1400" dirty="0"/>
              <a:t>Závěr dveří		závěr pro odvětví energetiky ČSN 35 9754</a:t>
            </a:r>
          </a:p>
          <a:p>
            <a:r>
              <a:rPr lang="cs-CZ" sz="1400" dirty="0"/>
              <a:t>		nebo </a:t>
            </a:r>
            <a:r>
              <a:rPr lang="cs-CZ" sz="1400" dirty="0" err="1"/>
              <a:t>plombovatelný</a:t>
            </a:r>
            <a:r>
              <a:rPr lang="cs-CZ" sz="1400" dirty="0"/>
              <a:t> šroub</a:t>
            </a:r>
          </a:p>
          <a:p>
            <a:r>
              <a:rPr lang="cs-CZ" sz="1400" b="1" dirty="0"/>
              <a:t>Přístrojová náplň: 	</a:t>
            </a:r>
            <a:r>
              <a:rPr lang="cs-CZ" sz="1400" dirty="0"/>
              <a:t>3 ks pojistkových spodků závitových pojistek 		63 A – závit E 33</a:t>
            </a:r>
          </a:p>
          <a:p>
            <a:r>
              <a:rPr lang="cs-CZ" sz="1400" dirty="0"/>
              <a:t>		3 ks hlavic závitových pojistek 63 </a:t>
            </a:r>
            <a:r>
              <a:rPr lang="cs-CZ" sz="1400" dirty="0" smtClean="0"/>
              <a:t>A</a:t>
            </a:r>
          </a:p>
          <a:p>
            <a:r>
              <a:rPr lang="cs-CZ" sz="1400" dirty="0"/>
              <a:t>	</a:t>
            </a:r>
            <a:r>
              <a:rPr lang="cs-CZ" sz="1400" dirty="0" smtClean="0"/>
              <a:t>	nulový můstek</a:t>
            </a:r>
            <a:endParaRPr lang="cs-CZ" sz="1400" dirty="0"/>
          </a:p>
        </p:txBody>
      </p:sp>
      <p:sp>
        <p:nvSpPr>
          <p:cNvPr id="15367" name="Rectangle 40"/>
          <p:cNvSpPr>
            <a:spLocks noChangeArrowheads="1"/>
          </p:cNvSpPr>
          <p:nvPr/>
        </p:nvSpPr>
        <p:spPr bwMode="auto">
          <a:xfrm>
            <a:off x="1619250" y="2708275"/>
            <a:ext cx="360363" cy="71438"/>
          </a:xfrm>
          <a:prstGeom prst="rect">
            <a:avLst/>
          </a:prstGeom>
          <a:noFill/>
          <a:ln w="9525">
            <a:solidFill>
              <a:schemeClr val="tx1"/>
            </a:solidFill>
            <a:miter lim="800000"/>
            <a:headEnd/>
            <a:tailEnd/>
          </a:ln>
        </p:spPr>
        <p:txBody>
          <a:bodyPr wrap="none" anchor="ctr"/>
          <a:lstStyle/>
          <a:p>
            <a:endParaRPr lang="cs-CZ"/>
          </a:p>
        </p:txBody>
      </p:sp>
      <p:sp>
        <p:nvSpPr>
          <p:cNvPr id="15368" name="Text Box 41"/>
          <p:cNvSpPr txBox="1">
            <a:spLocks noChangeArrowheads="1"/>
          </p:cNvSpPr>
          <p:nvPr/>
        </p:nvSpPr>
        <p:spPr bwMode="auto">
          <a:xfrm>
            <a:off x="351745" y="5114245"/>
            <a:ext cx="8496300" cy="830997"/>
          </a:xfrm>
          <a:prstGeom prst="rect">
            <a:avLst/>
          </a:prstGeom>
          <a:noFill/>
          <a:ln w="9525">
            <a:noFill/>
            <a:miter lim="800000"/>
            <a:headEnd/>
            <a:tailEnd/>
          </a:ln>
        </p:spPr>
        <p:txBody>
          <a:bodyPr>
            <a:spAutoFit/>
          </a:bodyPr>
          <a:lstStyle/>
          <a:p>
            <a:r>
              <a:rPr lang="cs-CZ" sz="1600" b="1" i="1" dirty="0"/>
              <a:t>Jištění</a:t>
            </a:r>
            <a:r>
              <a:rPr lang="cs-CZ" sz="1600" i="1" dirty="0"/>
              <a:t> v přípojkové skříni </a:t>
            </a:r>
            <a:r>
              <a:rPr lang="cs-CZ" sz="1600" b="1" i="1" dirty="0"/>
              <a:t>musí být alespoň o jeden stupeň vyšší</a:t>
            </a:r>
            <a:r>
              <a:rPr lang="cs-CZ" sz="1600" i="1" dirty="0"/>
              <a:t> (z řady jmenovitých proudů podle ČSN 33 0125), než je jištění před elektroměrem. Přitom je nutné dodržet zásady pro volbu jistících prvků podle ČSN 33 2000-4-43</a:t>
            </a:r>
          </a:p>
        </p:txBody>
      </p:sp>
      <p:sp>
        <p:nvSpPr>
          <p:cNvPr id="15369" name="Text Box 42"/>
          <p:cNvSpPr txBox="1">
            <a:spLocks noChangeArrowheads="1"/>
          </p:cNvSpPr>
          <p:nvPr/>
        </p:nvSpPr>
        <p:spPr bwMode="auto">
          <a:xfrm>
            <a:off x="308203" y="6022984"/>
            <a:ext cx="8269741" cy="646331"/>
          </a:xfrm>
          <a:prstGeom prst="rect">
            <a:avLst/>
          </a:prstGeom>
          <a:solidFill>
            <a:srgbClr val="FFFF99"/>
          </a:solidFill>
          <a:ln w="9525">
            <a:noFill/>
            <a:miter lim="800000"/>
            <a:headEnd/>
            <a:tailEnd/>
          </a:ln>
        </p:spPr>
        <p:txBody>
          <a:bodyPr wrap="square">
            <a:spAutoFit/>
          </a:bodyPr>
          <a:lstStyle/>
          <a:p>
            <a:r>
              <a:rPr lang="cs-CZ" dirty="0"/>
              <a:t>Jmenovité proudy tavných vložek: 2, 4, 6, 8, 10, 12, 16, 20, 25, 32, 35, 40, 50, 63, 80, 100, 125, 160, 200, 250 A, …</a:t>
            </a:r>
          </a:p>
        </p:txBody>
      </p:sp>
      <p:sp>
        <p:nvSpPr>
          <p:cNvPr id="15370" name="Text Box 43"/>
          <p:cNvSpPr txBox="1">
            <a:spLocks noChangeArrowheads="1"/>
          </p:cNvSpPr>
          <p:nvPr/>
        </p:nvSpPr>
        <p:spPr bwMode="auto">
          <a:xfrm>
            <a:off x="294143" y="4695825"/>
            <a:ext cx="4901972" cy="338554"/>
          </a:xfrm>
          <a:prstGeom prst="rect">
            <a:avLst/>
          </a:prstGeom>
          <a:solidFill>
            <a:srgbClr val="FFFF99"/>
          </a:solidFill>
          <a:ln w="9525">
            <a:noFill/>
            <a:miter lim="800000"/>
            <a:headEnd/>
            <a:tailEnd/>
          </a:ln>
        </p:spPr>
        <p:txBody>
          <a:bodyPr wrap="square">
            <a:spAutoFit/>
          </a:bodyPr>
          <a:lstStyle/>
          <a:p>
            <a:r>
              <a:rPr lang="cs-CZ" sz="1600" i="1" dirty="0"/>
              <a:t>Typ SPP 2 má pojistkové spodky SP 00 pro nožové pojistky</a:t>
            </a:r>
          </a:p>
        </p:txBody>
      </p:sp>
      <p:sp>
        <p:nvSpPr>
          <p:cNvPr id="44" name="Obdélník 43"/>
          <p:cNvSpPr/>
          <p:nvPr/>
        </p:nvSpPr>
        <p:spPr>
          <a:xfrm>
            <a:off x="391887" y="4288971"/>
            <a:ext cx="8215085" cy="2365829"/>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mj-lt"/>
              <a:buAutoNum type="arabicPeriod"/>
            </a:pPr>
            <a:r>
              <a:rPr lang="cs-CZ" dirty="0" smtClean="0">
                <a:solidFill>
                  <a:schemeClr val="tx1"/>
                </a:solidFill>
              </a:rPr>
              <a:t>Jaká je přístrojová náplň přípojkové skříně podle horního obrázku?</a:t>
            </a:r>
          </a:p>
          <a:p>
            <a:pPr marL="342900" indent="-342900">
              <a:buFont typeface="+mj-lt"/>
              <a:buAutoNum type="arabicPeriod"/>
            </a:pPr>
            <a:r>
              <a:rPr lang="cs-CZ" dirty="0" smtClean="0">
                <a:solidFill>
                  <a:schemeClr val="tx1"/>
                </a:solidFill>
              </a:rPr>
              <a:t>Jakým způsobem volíme velikost jistícího proudu u jištění v přípojkové skříni?</a:t>
            </a:r>
          </a:p>
          <a:p>
            <a:pPr marL="342900" indent="-342900">
              <a:buFont typeface="+mj-lt"/>
              <a:buAutoNum type="arabicPeriod"/>
            </a:pPr>
            <a:r>
              <a:rPr lang="cs-CZ" dirty="0" smtClean="0">
                <a:solidFill>
                  <a:schemeClr val="tx1"/>
                </a:solidFill>
              </a:rPr>
              <a:t>Napište řadu jmenovitých proudů do hodnoty 32A u tavných vložek pojistek</a:t>
            </a:r>
            <a:endParaRPr lang="cs-CZ"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44"/>
                                        </p:tgtEl>
                                        <p:attrNameLst>
                                          <p:attrName>ppt_x</p:attrName>
                                        </p:attrNameLst>
                                      </p:cBhvr>
                                      <p:tavLst>
                                        <p:tav tm="0">
                                          <p:val>
                                            <p:strVal val="ppt_x"/>
                                          </p:val>
                                        </p:tav>
                                        <p:tav tm="100000">
                                          <p:val>
                                            <p:strVal val="ppt_x"/>
                                          </p:val>
                                        </p:tav>
                                      </p:tavLst>
                                    </p:anim>
                                    <p:anim calcmode="lin" valueType="num">
                                      <p:cBhvr additive="base">
                                        <p:cTn id="7" dur="500"/>
                                        <p:tgtEl>
                                          <p:spTgt spid="44"/>
                                        </p:tgtEl>
                                        <p:attrNameLst>
                                          <p:attrName>ppt_y</p:attrName>
                                        </p:attrNameLst>
                                      </p:cBhvr>
                                      <p:tavLst>
                                        <p:tav tm="0">
                                          <p:val>
                                            <p:strVal val="ppt_y"/>
                                          </p:val>
                                        </p:tav>
                                        <p:tav tm="100000">
                                          <p:val>
                                            <p:strVal val="1+ppt_h/2"/>
                                          </p:val>
                                        </p:tav>
                                      </p:tavLst>
                                    </p:anim>
                                    <p:set>
                                      <p:cBhvr>
                                        <p:cTn id="8" dur="1" fill="hold">
                                          <p:stCondLst>
                                            <p:cond delay="499"/>
                                          </p:stCondLst>
                                        </p:cTn>
                                        <p:tgtEl>
                                          <p:spTgt spid="4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idx="4294967295"/>
          </p:nvPr>
        </p:nvSpPr>
        <p:spPr>
          <a:xfrm>
            <a:off x="684213" y="377776"/>
            <a:ext cx="7772400" cy="442913"/>
          </a:xfrm>
          <a:solidFill>
            <a:srgbClr val="FFC000"/>
          </a:solidFill>
        </p:spPr>
        <p:txBody>
          <a:bodyPr>
            <a:normAutofit fontScale="90000"/>
          </a:bodyPr>
          <a:lstStyle/>
          <a:p>
            <a:pPr eaLnBrk="1" hangingPunct="1"/>
            <a:r>
              <a:rPr lang="cs-CZ" sz="2400" dirty="0" smtClean="0"/>
              <a:t>Uzemňování v sítích nízkého napětí</a:t>
            </a:r>
          </a:p>
        </p:txBody>
      </p:sp>
      <p:sp>
        <p:nvSpPr>
          <p:cNvPr id="16387" name="Text Box 3"/>
          <p:cNvSpPr txBox="1">
            <a:spLocks noChangeArrowheads="1"/>
          </p:cNvSpPr>
          <p:nvPr/>
        </p:nvSpPr>
        <p:spPr bwMode="auto">
          <a:xfrm>
            <a:off x="578070" y="882112"/>
            <a:ext cx="7940675" cy="3108543"/>
          </a:xfrm>
          <a:prstGeom prst="rect">
            <a:avLst/>
          </a:prstGeom>
          <a:noFill/>
          <a:ln w="9525">
            <a:noFill/>
            <a:miter lim="800000"/>
            <a:headEnd/>
            <a:tailEnd/>
          </a:ln>
        </p:spPr>
        <p:txBody>
          <a:bodyPr>
            <a:spAutoFit/>
          </a:bodyPr>
          <a:lstStyle/>
          <a:p>
            <a:r>
              <a:rPr lang="cs-CZ" sz="1400" b="1" dirty="0"/>
              <a:t>Důvody pro zřizování uzemnění:</a:t>
            </a:r>
          </a:p>
          <a:p>
            <a:pPr>
              <a:buFontTx/>
              <a:buChar char="•"/>
            </a:pPr>
            <a:r>
              <a:rPr lang="cs-CZ" sz="1400" dirty="0"/>
              <a:t>Ustálení napětí soustavy proti zemi, pro ochranu před úrazem elektřinou, pro ochranu před bleskem a přepětím, pro správnou funkci elektrického zařízení.</a:t>
            </a:r>
          </a:p>
          <a:p>
            <a:pPr>
              <a:buFontTx/>
              <a:buChar char="•"/>
            </a:pPr>
            <a:r>
              <a:rPr lang="cs-CZ" sz="1400" dirty="0"/>
              <a:t>Chrání zařízení </a:t>
            </a:r>
            <a:r>
              <a:rPr lang="cs-CZ" sz="1400" dirty="0" err="1"/>
              <a:t>nn</a:t>
            </a:r>
            <a:r>
              <a:rPr lang="cs-CZ" sz="1400" dirty="0"/>
              <a:t> před vniknutím napětí ze zařízení s napětím vyšším než 1000 V. Zemní odpor musí být takový, aby při zemním spojení na straně vyššího napětí nevzniklo na ochranném vodiči zařízení </a:t>
            </a:r>
            <a:r>
              <a:rPr lang="cs-CZ" sz="1400" dirty="0" err="1"/>
              <a:t>nn</a:t>
            </a:r>
            <a:r>
              <a:rPr lang="cs-CZ" sz="1400" dirty="0"/>
              <a:t> napětí vyšší než 50 V.</a:t>
            </a:r>
          </a:p>
          <a:p>
            <a:pPr>
              <a:buFontTx/>
              <a:buChar char="•"/>
            </a:pPr>
            <a:r>
              <a:rPr lang="cs-CZ" sz="1400" dirty="0"/>
              <a:t>Chrání elektrické vedení před účinky atmosférických přepětí prostřednictvím svodičů přepětí nebo bleskojistek (R</a:t>
            </a:r>
            <a:r>
              <a:rPr lang="cs-CZ" sz="1400" baseline="-25000" dirty="0"/>
              <a:t>Z</a:t>
            </a:r>
            <a:r>
              <a:rPr lang="cs-CZ" sz="1400" dirty="0"/>
              <a:t> </a:t>
            </a:r>
            <a:r>
              <a:rPr lang="cs-CZ" sz="1400" dirty="0">
                <a:latin typeface="Symbol" pitchFamily="18" charset="2"/>
              </a:rPr>
              <a:t>£ </a:t>
            </a:r>
            <a:r>
              <a:rPr lang="cs-CZ" sz="1400" dirty="0"/>
              <a:t>15 </a:t>
            </a:r>
            <a:r>
              <a:rPr lang="cs-CZ" sz="1400" dirty="0">
                <a:latin typeface="Symbol" pitchFamily="18" charset="2"/>
              </a:rPr>
              <a:t>W</a:t>
            </a:r>
            <a:r>
              <a:rPr lang="cs-CZ" sz="1400" dirty="0"/>
              <a:t>). Umístění: </a:t>
            </a:r>
            <a:r>
              <a:rPr lang="cs-CZ" sz="1400" i="1" dirty="0"/>
              <a:t>na začátku vedení, po 500m, na konci venkovního vedení a na konci odboček delších než 200 </a:t>
            </a:r>
          </a:p>
          <a:p>
            <a:pPr>
              <a:buFontTx/>
              <a:buChar char="•"/>
            </a:pPr>
            <a:r>
              <a:rPr lang="cs-CZ" sz="1400" dirty="0"/>
              <a:t>Chrání elektrické zařízení před bleskem dle zásad uvedených v ČSN 33 3300 čl. 5.7. Železobetonové a dřevěné stožáry se </a:t>
            </a:r>
            <a:r>
              <a:rPr lang="cs-CZ" sz="1400" b="1" i="1" dirty="0"/>
              <a:t>samostatně</a:t>
            </a:r>
            <a:r>
              <a:rPr lang="cs-CZ" sz="1400" dirty="0"/>
              <a:t> neuzemňují, celokovové stožáry se uzemňují na bleskem exponovaných místech nebo není-li splněna podmínka pro přechodový zemní odpor základu. Střešníky na budovách se zemní, vyčnívají-li nad hřeben střechy, procházejí-li půdním prostorem nebo jsou umístěny na dosah, tj. méně než 2,5 m nad zemí</a:t>
            </a:r>
          </a:p>
        </p:txBody>
      </p:sp>
      <p:sp>
        <p:nvSpPr>
          <p:cNvPr id="16388" name="Text Box 4"/>
          <p:cNvSpPr txBox="1">
            <a:spLocks noChangeArrowheads="1"/>
          </p:cNvSpPr>
          <p:nvPr/>
        </p:nvSpPr>
        <p:spPr bwMode="auto">
          <a:xfrm>
            <a:off x="672388" y="4245485"/>
            <a:ext cx="7940675" cy="2308324"/>
          </a:xfrm>
          <a:prstGeom prst="rect">
            <a:avLst/>
          </a:prstGeom>
          <a:solidFill>
            <a:srgbClr val="FFFF99"/>
          </a:solidFill>
          <a:ln w="9525">
            <a:noFill/>
            <a:miter lim="800000"/>
            <a:headEnd/>
            <a:tailEnd/>
          </a:ln>
        </p:spPr>
        <p:txBody>
          <a:bodyPr>
            <a:spAutoFit/>
          </a:bodyPr>
          <a:lstStyle/>
          <a:p>
            <a:r>
              <a:rPr lang="cs-CZ" sz="1600" dirty="0"/>
              <a:t>Používané materiály: </a:t>
            </a:r>
            <a:r>
              <a:rPr lang="cs-CZ" sz="1600" b="1" dirty="0"/>
              <a:t>zemnící páska </a:t>
            </a:r>
            <a:r>
              <a:rPr lang="cs-CZ" sz="1600" b="1" dirty="0" err="1"/>
              <a:t>FeZn</a:t>
            </a:r>
            <a:r>
              <a:rPr lang="cs-CZ" sz="1600" b="1" dirty="0"/>
              <a:t> 30 x 4 mm – </a:t>
            </a:r>
            <a:r>
              <a:rPr lang="cs-CZ" sz="1600" dirty="0"/>
              <a:t>výkop hluboký 0,5 až 1 m v přímce nebo paprskovitě. Spojování se provádí uzemňovací svorkou nebo šroubovým spojem. Spoj se chrání nátěrem z </a:t>
            </a:r>
            <a:r>
              <a:rPr lang="cs-CZ" sz="1600" dirty="0" err="1"/>
              <a:t>gumoasfaltu</a:t>
            </a:r>
            <a:r>
              <a:rPr lang="cs-CZ" sz="1600" dirty="0"/>
              <a:t>.</a:t>
            </a:r>
          </a:p>
          <a:p>
            <a:pPr>
              <a:buFontTx/>
              <a:buChar char="•"/>
            </a:pPr>
            <a:r>
              <a:rPr lang="cs-CZ" sz="1600" b="1" dirty="0"/>
              <a:t>Zemnící pozinkovaný drát – </a:t>
            </a:r>
            <a:r>
              <a:rPr lang="cs-CZ" sz="1600" dirty="0"/>
              <a:t>ocelový drát pozinkovaný v ohni o průměru 10 mm</a:t>
            </a:r>
          </a:p>
          <a:p>
            <a:pPr>
              <a:buFontTx/>
              <a:buChar char="•"/>
            </a:pPr>
            <a:r>
              <a:rPr lang="cs-CZ" sz="1600" b="1" dirty="0"/>
              <a:t>Zemnící deska – </a:t>
            </a:r>
            <a:r>
              <a:rPr lang="cs-CZ" sz="1600" dirty="0"/>
              <a:t>ocelový žárově pozinkovaný plech 2 000 x 250 x 3 mm. Ukládá se do výkopu svisle, horní hrana 0,5 až 1 m pod povrchem země. Použije-li se několika desek, je třeba, aby byly od sebe vzdáleny nejméně 3 m</a:t>
            </a:r>
          </a:p>
          <a:p>
            <a:pPr>
              <a:buFontTx/>
              <a:buChar char="•"/>
            </a:pPr>
            <a:r>
              <a:rPr lang="cs-CZ" sz="1600" b="1" dirty="0"/>
              <a:t>Zemnící tyč – </a:t>
            </a:r>
            <a:r>
              <a:rPr lang="cs-CZ" sz="1600" dirty="0"/>
              <a:t>pozinkovaná tyč o průměru 26 mm a délky 2 m, vzdálenosti mezi nimi jsou minimálně dvojnásobku délky tyče, horní konec minimálně 0,5 m pod povrchem</a:t>
            </a:r>
            <a:endParaRPr lang="cs-CZ" sz="1600" b="1" dirty="0"/>
          </a:p>
        </p:txBody>
      </p:sp>
      <p:sp>
        <p:nvSpPr>
          <p:cNvPr id="5" name="Obdélník 4"/>
          <p:cNvSpPr/>
          <p:nvPr/>
        </p:nvSpPr>
        <p:spPr>
          <a:xfrm>
            <a:off x="590843" y="4135901"/>
            <a:ext cx="8046720" cy="2335237"/>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mj-lt"/>
              <a:buAutoNum type="arabicPeriod"/>
            </a:pPr>
            <a:r>
              <a:rPr lang="cs-CZ" dirty="0" smtClean="0">
                <a:solidFill>
                  <a:schemeClr val="tx1"/>
                </a:solidFill>
              </a:rPr>
              <a:t>Jaké materiály se používají pro uzemnění?</a:t>
            </a:r>
          </a:p>
          <a:p>
            <a:pPr marL="342900" indent="-342900">
              <a:buFont typeface="+mj-lt"/>
              <a:buAutoNum type="arabicPeriod"/>
            </a:pPr>
            <a:r>
              <a:rPr lang="cs-CZ" dirty="0" smtClean="0">
                <a:solidFill>
                  <a:schemeClr val="tx1"/>
                </a:solidFill>
              </a:rPr>
              <a:t>Popište stručně postup práce při uzemnění pomocí zemnící pásky</a:t>
            </a:r>
          </a:p>
          <a:p>
            <a:pPr marL="342900" indent="-342900">
              <a:buFont typeface="+mj-lt"/>
              <a:buAutoNum type="arabicPeriod"/>
            </a:pPr>
            <a:r>
              <a:rPr lang="cs-CZ" dirty="0" smtClean="0">
                <a:solidFill>
                  <a:schemeClr val="tx1"/>
                </a:solidFill>
              </a:rPr>
              <a:t>Jaké jsou čtyři základní důvody pro zřizování uzemnění?</a:t>
            </a:r>
            <a:endParaRPr lang="cs-CZ"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5"/>
                                        </p:tgtEl>
                                        <p:attrNameLst>
                                          <p:attrName>ppt_x</p:attrName>
                                        </p:attrNameLst>
                                      </p:cBhvr>
                                      <p:tavLst>
                                        <p:tav tm="0">
                                          <p:val>
                                            <p:strVal val="ppt_x"/>
                                          </p:val>
                                        </p:tav>
                                        <p:tav tm="100000">
                                          <p:val>
                                            <p:strVal val="ppt_x"/>
                                          </p:val>
                                        </p:tav>
                                      </p:tavLst>
                                    </p:anim>
                                    <p:anim calcmode="lin" valueType="num">
                                      <p:cBhvr additive="base">
                                        <p:cTn id="7" dur="500"/>
                                        <p:tgtEl>
                                          <p:spTgt spid="5"/>
                                        </p:tgtEl>
                                        <p:attrNameLst>
                                          <p:attrName>ppt_y</p:attrName>
                                        </p:attrNameLst>
                                      </p:cBhvr>
                                      <p:tavLst>
                                        <p:tav tm="0">
                                          <p:val>
                                            <p:strVal val="ppt_y"/>
                                          </p:val>
                                        </p:tav>
                                        <p:tav tm="100000">
                                          <p:val>
                                            <p:strVal val="1+ppt_h/2"/>
                                          </p:val>
                                        </p:tav>
                                      </p:tavLst>
                                    </p:anim>
                                    <p:set>
                                      <p:cBhvr>
                                        <p:cTn id="8" dur="1" fill="hold">
                                          <p:stCondLst>
                                            <p:cond delay="499"/>
                                          </p:stCondLst>
                                        </p:cTn>
                                        <p:tgtEl>
                                          <p:spTgt spid="5"/>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16387"/>
                                        </p:tgtEl>
                                        <p:attrNameLst>
                                          <p:attrName>style.visibility</p:attrName>
                                        </p:attrNameLst>
                                      </p:cBhvr>
                                      <p:to>
                                        <p:strVal val="visible"/>
                                      </p:to>
                                    </p:set>
                                    <p:animEffect transition="in" filter="diamond(in)">
                                      <p:cBhvr>
                                        <p:cTn id="13" dur="2000"/>
                                        <p:tgtEl>
                                          <p:spTgt spid="163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4"/>
          <p:cNvSpPr>
            <a:spLocks noGrp="1" noChangeArrowheads="1"/>
          </p:cNvSpPr>
          <p:nvPr>
            <p:ph type="title" idx="4294967295"/>
          </p:nvPr>
        </p:nvSpPr>
        <p:spPr>
          <a:xfrm>
            <a:off x="755650" y="176213"/>
            <a:ext cx="7772400" cy="515937"/>
          </a:xfrm>
          <a:solidFill>
            <a:srgbClr val="FFC000"/>
          </a:solidFill>
        </p:spPr>
        <p:txBody>
          <a:bodyPr/>
          <a:lstStyle/>
          <a:p>
            <a:pPr eaLnBrk="1" hangingPunct="1"/>
            <a:r>
              <a:rPr lang="cs-CZ" sz="2000" dirty="0" smtClean="0"/>
              <a:t>Měření elektrických veličin – izolační odpor a odpor uzemnění</a:t>
            </a:r>
          </a:p>
        </p:txBody>
      </p:sp>
      <p:graphicFrame>
        <p:nvGraphicFramePr>
          <p:cNvPr id="22558" name="Group 30"/>
          <p:cNvGraphicFramePr>
            <a:graphicFrameLocks noGrp="1"/>
          </p:cNvGraphicFramePr>
          <p:nvPr/>
        </p:nvGraphicFramePr>
        <p:xfrm>
          <a:off x="684213" y="1184275"/>
          <a:ext cx="5256212" cy="2164080"/>
        </p:xfrm>
        <a:graphic>
          <a:graphicData uri="http://schemas.openxmlformats.org/drawingml/2006/table">
            <a:tbl>
              <a:tblPr/>
              <a:tblGrid>
                <a:gridCol w="2224087"/>
                <a:gridCol w="1577975"/>
                <a:gridCol w="1454150"/>
              </a:tblGrid>
              <a:tr h="182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cs-CZ" sz="1600" b="1" i="0" u="none" strike="noStrike" cap="none" normalizeH="0" baseline="0" dirty="0" smtClean="0">
                          <a:ln>
                            <a:noFill/>
                          </a:ln>
                          <a:solidFill>
                            <a:schemeClr val="tx1"/>
                          </a:solidFill>
                          <a:effectLst/>
                          <a:latin typeface="Times New Roman" pitchFamily="18" charset="0"/>
                        </a:rPr>
                        <a:t>Jmenovité napětí obvodu</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cs-CZ" sz="1600" b="1" i="0" u="none" strike="noStrike" cap="none" normalizeH="0" baseline="0" dirty="0" smtClean="0">
                          <a:ln>
                            <a:noFill/>
                          </a:ln>
                          <a:solidFill>
                            <a:schemeClr val="tx1"/>
                          </a:solidFill>
                          <a:effectLst/>
                          <a:latin typeface="Times New Roman" pitchFamily="18" charset="0"/>
                        </a:rPr>
                        <a:t>Zkušební  napětí</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cs-CZ" sz="1600" b="1" i="0" u="none" strike="noStrike" cap="none" normalizeH="0" baseline="0" smtClean="0">
                          <a:ln>
                            <a:noFill/>
                          </a:ln>
                          <a:solidFill>
                            <a:schemeClr val="tx1"/>
                          </a:solidFill>
                          <a:effectLst/>
                          <a:latin typeface="Times New Roman" pitchFamily="18" charset="0"/>
                        </a:rPr>
                        <a:t>Izolační odpor</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063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cs-CZ" sz="1200" b="0" i="0" u="none" strike="noStrike" cap="none" normalizeH="0" baseline="0" dirty="0" smtClean="0">
                          <a:ln>
                            <a:noFill/>
                          </a:ln>
                          <a:solidFill>
                            <a:schemeClr val="tx1"/>
                          </a:solidFill>
                          <a:effectLst/>
                          <a:latin typeface="Times New Roman" pitchFamily="18" charset="0"/>
                        </a:rPr>
                        <a:t>SELV, PELV a FELV – obvod je napájen z bezpečnostního ochranného transformátoru</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cs-CZ" sz="1400" b="0" i="0" u="none" strike="noStrike" cap="none" normalizeH="0" baseline="0" dirty="0" smtClean="0">
                          <a:ln>
                            <a:noFill/>
                          </a:ln>
                          <a:solidFill>
                            <a:schemeClr val="tx1"/>
                          </a:solidFill>
                          <a:effectLst/>
                          <a:latin typeface="Times New Roman" pitchFamily="18" charset="0"/>
                        </a:rPr>
                        <a:t>250 V</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Times New Roman" pitchFamily="18" charset="0"/>
                        </a:rPr>
                        <a:t>&gt;</a:t>
                      </a:r>
                      <a:r>
                        <a:rPr kumimoji="0" lang="cs-CZ" sz="1400" b="0" i="0" u="none" strike="noStrike" cap="none" normalizeH="0" baseline="0" dirty="0" smtClean="0">
                          <a:ln>
                            <a:noFill/>
                          </a:ln>
                          <a:solidFill>
                            <a:schemeClr val="tx1"/>
                          </a:solidFill>
                          <a:effectLst/>
                          <a:latin typeface="Times New Roman" pitchFamily="18" charset="0"/>
                        </a:rPr>
                        <a:t>= 0,25 M</a:t>
                      </a:r>
                      <a:r>
                        <a:rPr kumimoji="0" lang="cs-CZ" sz="1400" b="0" i="0" u="none" strike="noStrike" cap="none" normalizeH="0" baseline="0" dirty="0" smtClean="0">
                          <a:ln>
                            <a:noFill/>
                          </a:ln>
                          <a:solidFill>
                            <a:schemeClr val="tx1"/>
                          </a:solidFill>
                          <a:effectLst/>
                          <a:latin typeface="Symbol" pitchFamily="18" charset="2"/>
                        </a:rPr>
                        <a:t>W</a:t>
                      </a:r>
                      <a:endParaRPr kumimoji="0" lang="cs-CZ" sz="1400" b="0" i="0" u="none" strike="noStrike" cap="none" normalizeH="0" baseline="0" dirty="0" smtClean="0">
                        <a:ln>
                          <a:noFill/>
                        </a:ln>
                        <a:solidFill>
                          <a:schemeClr val="tx1"/>
                        </a:solidFill>
                        <a:effectLst/>
                        <a:latin typeface="Times New Roman" pitchFamily="18" charset="0"/>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254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cs-CZ" sz="1200" b="0" i="0" u="none" strike="noStrike" cap="none" normalizeH="0" baseline="0" dirty="0" smtClean="0">
                          <a:ln>
                            <a:noFill/>
                          </a:ln>
                          <a:solidFill>
                            <a:schemeClr val="tx1"/>
                          </a:solidFill>
                          <a:effectLst/>
                          <a:latin typeface="Times New Roman" pitchFamily="18" charset="0"/>
                        </a:rPr>
                        <a:t>Do napětí 500V včetně FELV, který nemá ochranný transformátor</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cs-CZ" sz="1400" b="0" i="0" u="none" strike="noStrike" cap="none" normalizeH="0" baseline="0" dirty="0" smtClean="0">
                          <a:ln>
                            <a:noFill/>
                          </a:ln>
                          <a:solidFill>
                            <a:schemeClr val="tx1"/>
                          </a:solidFill>
                          <a:effectLst/>
                          <a:latin typeface="Times New Roman" pitchFamily="18" charset="0"/>
                        </a:rPr>
                        <a:t>500 V</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Times New Roman" pitchFamily="18" charset="0"/>
                        </a:rPr>
                        <a:t>&gt;</a:t>
                      </a:r>
                      <a:r>
                        <a:rPr kumimoji="0" lang="cs-CZ" sz="1400" b="0" i="0" u="none" strike="noStrike" cap="none" normalizeH="0" baseline="0" dirty="0" smtClean="0">
                          <a:ln>
                            <a:noFill/>
                          </a:ln>
                          <a:solidFill>
                            <a:schemeClr val="tx1"/>
                          </a:solidFill>
                          <a:effectLst/>
                          <a:latin typeface="Times New Roman" pitchFamily="18" charset="0"/>
                        </a:rPr>
                        <a:t>= 0, 5 M</a:t>
                      </a:r>
                      <a:r>
                        <a:rPr kumimoji="0" lang="cs-CZ" sz="1400" b="0" i="0" u="none" strike="noStrike" cap="none" normalizeH="0" baseline="0" dirty="0" smtClean="0">
                          <a:ln>
                            <a:noFill/>
                          </a:ln>
                          <a:solidFill>
                            <a:schemeClr val="tx1"/>
                          </a:solidFill>
                          <a:effectLst/>
                          <a:latin typeface="Symbol" pitchFamily="18" charset="2"/>
                        </a:rPr>
                        <a:t>W</a:t>
                      </a:r>
                      <a:endParaRPr kumimoji="0" lang="cs-CZ" sz="1400" b="0" i="0" u="none" strike="noStrike" cap="none" normalizeH="0" baseline="0" dirty="0" smtClean="0">
                        <a:ln>
                          <a:noFill/>
                        </a:ln>
                        <a:solidFill>
                          <a:schemeClr val="tx1"/>
                        </a:solidFill>
                        <a:effectLst/>
                        <a:latin typeface="Times New Roman" pitchFamily="18" charset="0"/>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3971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cs-CZ" sz="1200" b="0" i="0" u="none" strike="noStrike" cap="none" normalizeH="0" baseline="0" dirty="0" smtClean="0">
                          <a:ln>
                            <a:noFill/>
                          </a:ln>
                          <a:solidFill>
                            <a:schemeClr val="tx1"/>
                          </a:solidFill>
                          <a:effectLst/>
                          <a:latin typeface="Times New Roman" pitchFamily="18" charset="0"/>
                        </a:rPr>
                        <a:t>Nad 500 V</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cs-CZ" sz="1400" b="0" i="0" u="none" strike="noStrike" cap="none" normalizeH="0" baseline="0" dirty="0" smtClean="0">
                          <a:ln>
                            <a:noFill/>
                          </a:ln>
                          <a:solidFill>
                            <a:schemeClr val="tx1"/>
                          </a:solidFill>
                          <a:effectLst/>
                          <a:latin typeface="Times New Roman" pitchFamily="18" charset="0"/>
                        </a:rPr>
                        <a:t>1 000 V</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Times New Roman" pitchFamily="18" charset="0"/>
                        </a:rPr>
                        <a:t>&gt;</a:t>
                      </a:r>
                      <a:r>
                        <a:rPr kumimoji="0" lang="cs-CZ" sz="1400" b="0" i="0" u="none" strike="noStrike" cap="none" normalizeH="0" baseline="0" dirty="0" smtClean="0">
                          <a:ln>
                            <a:noFill/>
                          </a:ln>
                          <a:solidFill>
                            <a:schemeClr val="tx1"/>
                          </a:solidFill>
                          <a:effectLst/>
                          <a:latin typeface="Times New Roman" pitchFamily="18" charset="0"/>
                        </a:rPr>
                        <a:t>= 1,0 M</a:t>
                      </a:r>
                      <a:r>
                        <a:rPr kumimoji="0" lang="cs-CZ" sz="1400" b="0" i="0" u="none" strike="noStrike" cap="none" normalizeH="0" baseline="0" dirty="0" smtClean="0">
                          <a:ln>
                            <a:noFill/>
                          </a:ln>
                          <a:solidFill>
                            <a:schemeClr val="tx1"/>
                          </a:solidFill>
                          <a:effectLst/>
                          <a:latin typeface="Symbol" pitchFamily="18" charset="2"/>
                        </a:rPr>
                        <a:t>W</a:t>
                      </a:r>
                      <a:endParaRPr kumimoji="0" lang="cs-CZ" sz="1400" b="0" i="0" u="none" strike="noStrike" cap="none" normalizeH="0" baseline="0" dirty="0" smtClean="0">
                        <a:ln>
                          <a:noFill/>
                        </a:ln>
                        <a:solidFill>
                          <a:schemeClr val="tx1"/>
                        </a:solidFill>
                        <a:effectLst/>
                        <a:latin typeface="Times New Roman" pitchFamily="18" charset="0"/>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7433" name="Text Box 28"/>
          <p:cNvSpPr txBox="1">
            <a:spLocks noChangeArrowheads="1"/>
          </p:cNvSpPr>
          <p:nvPr/>
        </p:nvSpPr>
        <p:spPr bwMode="auto">
          <a:xfrm>
            <a:off x="592138" y="750888"/>
            <a:ext cx="5453062" cy="304800"/>
          </a:xfrm>
          <a:prstGeom prst="rect">
            <a:avLst/>
          </a:prstGeom>
          <a:noFill/>
          <a:ln w="9525">
            <a:noFill/>
            <a:miter lim="800000"/>
            <a:headEnd/>
            <a:tailEnd/>
          </a:ln>
        </p:spPr>
        <p:txBody>
          <a:bodyPr wrap="none">
            <a:spAutoFit/>
          </a:bodyPr>
          <a:lstStyle/>
          <a:p>
            <a:r>
              <a:rPr lang="cs-CZ" b="1"/>
              <a:t>Měření izolačního odporu</a:t>
            </a:r>
            <a:r>
              <a:rPr lang="cs-CZ"/>
              <a:t> elektrického zařízení (ČSN 33 2000 - 6 – 61):</a:t>
            </a:r>
          </a:p>
        </p:txBody>
      </p:sp>
      <p:sp>
        <p:nvSpPr>
          <p:cNvPr id="17434" name="Text Box 31"/>
          <p:cNvSpPr txBox="1">
            <a:spLocks noChangeArrowheads="1"/>
          </p:cNvSpPr>
          <p:nvPr/>
        </p:nvSpPr>
        <p:spPr bwMode="auto">
          <a:xfrm>
            <a:off x="6040291" y="1142073"/>
            <a:ext cx="2808288" cy="1569660"/>
          </a:xfrm>
          <a:prstGeom prst="rect">
            <a:avLst/>
          </a:prstGeom>
          <a:solidFill>
            <a:srgbClr val="FFFF99"/>
          </a:solidFill>
          <a:ln w="9525">
            <a:noFill/>
            <a:miter lim="800000"/>
            <a:headEnd/>
            <a:tailEnd/>
          </a:ln>
        </p:spPr>
        <p:txBody>
          <a:bodyPr>
            <a:spAutoFit/>
          </a:bodyPr>
          <a:lstStyle/>
          <a:p>
            <a:r>
              <a:rPr lang="cs-CZ" sz="1600" b="1" dirty="0"/>
              <a:t>Minimální hodnota izolačního odporu</a:t>
            </a:r>
            <a:r>
              <a:rPr lang="cs-CZ" sz="1600" dirty="0"/>
              <a:t> venkovních vedení do 1000V naměřená za vlhkého počasí a přepočtená na 1 km délky vedení nesmí být nižší než </a:t>
            </a:r>
            <a:r>
              <a:rPr lang="cs-CZ" sz="1600" b="1" dirty="0"/>
              <a:t>24 000 </a:t>
            </a:r>
            <a:r>
              <a:rPr lang="cs-CZ" sz="1600" b="1" dirty="0">
                <a:latin typeface="Symbol" pitchFamily="18" charset="2"/>
              </a:rPr>
              <a:t>W </a:t>
            </a:r>
            <a:r>
              <a:rPr lang="cs-CZ" sz="1600" dirty="0">
                <a:latin typeface="Symbol" pitchFamily="18" charset="2"/>
              </a:rPr>
              <a:t>(</a:t>
            </a:r>
            <a:r>
              <a:rPr lang="cs-CZ" sz="1600" dirty="0"/>
              <a:t>ČSN33 3300)</a:t>
            </a:r>
          </a:p>
        </p:txBody>
      </p:sp>
      <p:sp>
        <p:nvSpPr>
          <p:cNvPr id="17435" name="Text Box 32"/>
          <p:cNvSpPr txBox="1">
            <a:spLocks noChangeArrowheads="1"/>
          </p:cNvSpPr>
          <p:nvPr/>
        </p:nvSpPr>
        <p:spPr bwMode="auto">
          <a:xfrm>
            <a:off x="6064250" y="2622550"/>
            <a:ext cx="2900363" cy="1077218"/>
          </a:xfrm>
          <a:prstGeom prst="rect">
            <a:avLst/>
          </a:prstGeom>
          <a:noFill/>
          <a:ln w="9525">
            <a:noFill/>
            <a:miter lim="800000"/>
            <a:headEnd/>
            <a:tailEnd/>
          </a:ln>
        </p:spPr>
        <p:txBody>
          <a:bodyPr>
            <a:spAutoFit/>
          </a:bodyPr>
          <a:lstStyle/>
          <a:p>
            <a:pPr marL="457200" indent="-457200"/>
            <a:r>
              <a:rPr lang="cs-CZ" sz="1600" dirty="0"/>
              <a:t>Izolační odpor se měří:</a:t>
            </a:r>
          </a:p>
          <a:p>
            <a:pPr marL="457200" indent="-457200">
              <a:buFontTx/>
              <a:buChar char="•"/>
            </a:pPr>
            <a:r>
              <a:rPr lang="cs-CZ" sz="1600" dirty="0"/>
              <a:t>Mezi pracovními vodiči</a:t>
            </a:r>
          </a:p>
          <a:p>
            <a:pPr marL="457200" indent="-457200">
              <a:buFontTx/>
              <a:buChar char="•"/>
            </a:pPr>
            <a:r>
              <a:rPr lang="cs-CZ" sz="1600" dirty="0"/>
              <a:t>Mezi každým pracovním vodičem a zemí</a:t>
            </a:r>
          </a:p>
        </p:txBody>
      </p:sp>
      <p:grpSp>
        <p:nvGrpSpPr>
          <p:cNvPr id="2" name="Group 66"/>
          <p:cNvGrpSpPr>
            <a:grpSpLocks/>
          </p:cNvGrpSpPr>
          <p:nvPr/>
        </p:nvGrpSpPr>
        <p:grpSpPr bwMode="auto">
          <a:xfrm>
            <a:off x="717550" y="4135902"/>
            <a:ext cx="4628173" cy="2342070"/>
            <a:chOff x="302" y="1856"/>
            <a:chExt cx="2871" cy="1842"/>
          </a:xfrm>
        </p:grpSpPr>
        <p:sp>
          <p:nvSpPr>
            <p:cNvPr id="17442" name="Rectangle 33"/>
            <p:cNvSpPr>
              <a:spLocks noChangeArrowheads="1"/>
            </p:cNvSpPr>
            <p:nvPr/>
          </p:nvSpPr>
          <p:spPr bwMode="auto">
            <a:xfrm rot="-1629144">
              <a:off x="430" y="2789"/>
              <a:ext cx="384" cy="192"/>
            </a:xfrm>
            <a:prstGeom prst="rect">
              <a:avLst/>
            </a:prstGeom>
            <a:solidFill>
              <a:schemeClr val="accent1"/>
            </a:solidFill>
            <a:ln w="9525">
              <a:solidFill>
                <a:schemeClr val="tx1"/>
              </a:solidFill>
              <a:miter lim="800000"/>
              <a:headEnd/>
              <a:tailEnd/>
            </a:ln>
          </p:spPr>
          <p:txBody>
            <a:bodyPr wrap="none" anchor="ctr"/>
            <a:lstStyle/>
            <a:p>
              <a:endParaRPr lang="cs-CZ"/>
            </a:p>
          </p:txBody>
        </p:sp>
        <p:grpSp>
          <p:nvGrpSpPr>
            <p:cNvPr id="3" name="Group 34"/>
            <p:cNvGrpSpPr>
              <a:grpSpLocks/>
            </p:cNvGrpSpPr>
            <p:nvPr/>
          </p:nvGrpSpPr>
          <p:grpSpPr bwMode="auto">
            <a:xfrm>
              <a:off x="595" y="1902"/>
              <a:ext cx="47" cy="878"/>
              <a:chOff x="604" y="1792"/>
              <a:chExt cx="56" cy="521"/>
            </a:xfrm>
          </p:grpSpPr>
          <p:sp>
            <p:nvSpPr>
              <p:cNvPr id="17473" name="Line 35"/>
              <p:cNvSpPr>
                <a:spLocks noChangeShapeType="1"/>
              </p:cNvSpPr>
              <p:nvPr/>
            </p:nvSpPr>
            <p:spPr bwMode="auto">
              <a:xfrm flipV="1">
                <a:off x="622" y="1847"/>
                <a:ext cx="0" cy="466"/>
              </a:xfrm>
              <a:prstGeom prst="line">
                <a:avLst/>
              </a:prstGeom>
              <a:noFill/>
              <a:ln w="9525">
                <a:solidFill>
                  <a:schemeClr val="tx1"/>
                </a:solidFill>
                <a:round/>
                <a:headEnd/>
                <a:tailEnd/>
              </a:ln>
            </p:spPr>
            <p:txBody>
              <a:bodyPr/>
              <a:lstStyle/>
              <a:p>
                <a:endParaRPr lang="cs-CZ"/>
              </a:p>
            </p:txBody>
          </p:sp>
          <p:sp>
            <p:nvSpPr>
              <p:cNvPr id="17474" name="Oval 36"/>
              <p:cNvSpPr>
                <a:spLocks noChangeArrowheads="1"/>
              </p:cNvSpPr>
              <p:nvPr/>
            </p:nvSpPr>
            <p:spPr bwMode="auto">
              <a:xfrm>
                <a:off x="604" y="1792"/>
                <a:ext cx="56" cy="56"/>
              </a:xfrm>
              <a:prstGeom prst="ellipse">
                <a:avLst/>
              </a:prstGeom>
              <a:noFill/>
              <a:ln w="9525">
                <a:solidFill>
                  <a:schemeClr val="tx1"/>
                </a:solidFill>
                <a:round/>
                <a:headEnd/>
                <a:tailEnd/>
              </a:ln>
            </p:spPr>
            <p:txBody>
              <a:bodyPr wrap="none" anchor="ctr"/>
              <a:lstStyle/>
              <a:p>
                <a:endParaRPr lang="cs-CZ"/>
              </a:p>
            </p:txBody>
          </p:sp>
        </p:grpSp>
        <p:grpSp>
          <p:nvGrpSpPr>
            <p:cNvPr id="4" name="Group 37"/>
            <p:cNvGrpSpPr>
              <a:grpSpLocks/>
            </p:cNvGrpSpPr>
            <p:nvPr/>
          </p:nvGrpSpPr>
          <p:grpSpPr bwMode="auto">
            <a:xfrm>
              <a:off x="1353" y="2377"/>
              <a:ext cx="101" cy="412"/>
              <a:chOff x="1252" y="1874"/>
              <a:chExt cx="284" cy="604"/>
            </a:xfrm>
          </p:grpSpPr>
          <p:sp>
            <p:nvSpPr>
              <p:cNvPr id="17471" name="AutoShape 38"/>
              <p:cNvSpPr>
                <a:spLocks noChangeArrowheads="1"/>
              </p:cNvSpPr>
              <p:nvPr/>
            </p:nvSpPr>
            <p:spPr bwMode="auto">
              <a:xfrm flipV="1">
                <a:off x="1252" y="2222"/>
                <a:ext cx="284" cy="256"/>
              </a:xfrm>
              <a:prstGeom prst="triangle">
                <a:avLst>
                  <a:gd name="adj" fmla="val 50000"/>
                </a:avLst>
              </a:prstGeom>
              <a:solidFill>
                <a:schemeClr val="accent1"/>
              </a:solidFill>
              <a:ln w="9525">
                <a:noFill/>
                <a:miter lim="800000"/>
                <a:headEnd/>
                <a:tailEnd/>
              </a:ln>
            </p:spPr>
            <p:txBody>
              <a:bodyPr wrap="none" anchor="ctr"/>
              <a:lstStyle/>
              <a:p>
                <a:endParaRPr lang="cs-CZ"/>
              </a:p>
            </p:txBody>
          </p:sp>
          <p:sp>
            <p:nvSpPr>
              <p:cNvPr id="17472" name="Rectangle 39"/>
              <p:cNvSpPr>
                <a:spLocks noChangeArrowheads="1"/>
              </p:cNvSpPr>
              <p:nvPr/>
            </p:nvSpPr>
            <p:spPr bwMode="auto">
              <a:xfrm>
                <a:off x="1263" y="1874"/>
                <a:ext cx="265" cy="348"/>
              </a:xfrm>
              <a:prstGeom prst="rect">
                <a:avLst/>
              </a:prstGeom>
              <a:solidFill>
                <a:schemeClr val="accent1"/>
              </a:solidFill>
              <a:ln w="9525">
                <a:noFill/>
                <a:miter lim="800000"/>
                <a:headEnd/>
                <a:tailEnd/>
              </a:ln>
            </p:spPr>
            <p:txBody>
              <a:bodyPr wrap="none" anchor="ctr"/>
              <a:lstStyle/>
              <a:p>
                <a:endParaRPr lang="cs-CZ"/>
              </a:p>
            </p:txBody>
          </p:sp>
        </p:grpSp>
        <p:grpSp>
          <p:nvGrpSpPr>
            <p:cNvPr id="5" name="Group 40"/>
            <p:cNvGrpSpPr>
              <a:grpSpLocks/>
            </p:cNvGrpSpPr>
            <p:nvPr/>
          </p:nvGrpSpPr>
          <p:grpSpPr bwMode="auto">
            <a:xfrm>
              <a:off x="2382" y="2355"/>
              <a:ext cx="101" cy="412"/>
              <a:chOff x="1252" y="1874"/>
              <a:chExt cx="284" cy="604"/>
            </a:xfrm>
          </p:grpSpPr>
          <p:sp>
            <p:nvSpPr>
              <p:cNvPr id="17469" name="AutoShape 41"/>
              <p:cNvSpPr>
                <a:spLocks noChangeArrowheads="1"/>
              </p:cNvSpPr>
              <p:nvPr/>
            </p:nvSpPr>
            <p:spPr bwMode="auto">
              <a:xfrm flipV="1">
                <a:off x="1252" y="2222"/>
                <a:ext cx="284" cy="256"/>
              </a:xfrm>
              <a:prstGeom prst="triangle">
                <a:avLst>
                  <a:gd name="adj" fmla="val 50000"/>
                </a:avLst>
              </a:prstGeom>
              <a:solidFill>
                <a:schemeClr val="accent1"/>
              </a:solidFill>
              <a:ln w="9525">
                <a:noFill/>
                <a:miter lim="800000"/>
                <a:headEnd/>
                <a:tailEnd/>
              </a:ln>
            </p:spPr>
            <p:txBody>
              <a:bodyPr wrap="none" anchor="ctr"/>
              <a:lstStyle/>
              <a:p>
                <a:endParaRPr lang="cs-CZ"/>
              </a:p>
            </p:txBody>
          </p:sp>
          <p:sp>
            <p:nvSpPr>
              <p:cNvPr id="17470" name="Rectangle 42"/>
              <p:cNvSpPr>
                <a:spLocks noChangeArrowheads="1"/>
              </p:cNvSpPr>
              <p:nvPr/>
            </p:nvSpPr>
            <p:spPr bwMode="auto">
              <a:xfrm>
                <a:off x="1263" y="1874"/>
                <a:ext cx="265" cy="348"/>
              </a:xfrm>
              <a:prstGeom prst="rect">
                <a:avLst/>
              </a:prstGeom>
              <a:solidFill>
                <a:schemeClr val="accent1"/>
              </a:solidFill>
              <a:ln w="9525">
                <a:noFill/>
                <a:miter lim="800000"/>
                <a:headEnd/>
                <a:tailEnd/>
              </a:ln>
            </p:spPr>
            <p:txBody>
              <a:bodyPr wrap="none" anchor="ctr"/>
              <a:lstStyle/>
              <a:p>
                <a:endParaRPr lang="cs-CZ"/>
              </a:p>
            </p:txBody>
          </p:sp>
        </p:grpSp>
        <p:grpSp>
          <p:nvGrpSpPr>
            <p:cNvPr id="6" name="Group 43"/>
            <p:cNvGrpSpPr>
              <a:grpSpLocks/>
            </p:cNvGrpSpPr>
            <p:nvPr/>
          </p:nvGrpSpPr>
          <p:grpSpPr bwMode="auto">
            <a:xfrm>
              <a:off x="1386" y="1888"/>
              <a:ext cx="56" cy="521"/>
              <a:chOff x="604" y="1792"/>
              <a:chExt cx="56" cy="521"/>
            </a:xfrm>
          </p:grpSpPr>
          <p:sp>
            <p:nvSpPr>
              <p:cNvPr id="17467" name="Line 44"/>
              <p:cNvSpPr>
                <a:spLocks noChangeShapeType="1"/>
              </p:cNvSpPr>
              <p:nvPr/>
            </p:nvSpPr>
            <p:spPr bwMode="auto">
              <a:xfrm flipV="1">
                <a:off x="622" y="1847"/>
                <a:ext cx="0" cy="466"/>
              </a:xfrm>
              <a:prstGeom prst="line">
                <a:avLst/>
              </a:prstGeom>
              <a:noFill/>
              <a:ln w="9525">
                <a:solidFill>
                  <a:schemeClr val="tx1"/>
                </a:solidFill>
                <a:round/>
                <a:headEnd/>
                <a:tailEnd/>
              </a:ln>
            </p:spPr>
            <p:txBody>
              <a:bodyPr/>
              <a:lstStyle/>
              <a:p>
                <a:endParaRPr lang="cs-CZ"/>
              </a:p>
            </p:txBody>
          </p:sp>
          <p:sp>
            <p:nvSpPr>
              <p:cNvPr id="17468" name="Oval 45"/>
              <p:cNvSpPr>
                <a:spLocks noChangeArrowheads="1"/>
              </p:cNvSpPr>
              <p:nvPr/>
            </p:nvSpPr>
            <p:spPr bwMode="auto">
              <a:xfrm>
                <a:off x="604" y="1792"/>
                <a:ext cx="56" cy="56"/>
              </a:xfrm>
              <a:prstGeom prst="ellipse">
                <a:avLst/>
              </a:prstGeom>
              <a:noFill/>
              <a:ln w="9525">
                <a:solidFill>
                  <a:schemeClr val="tx1"/>
                </a:solidFill>
                <a:round/>
                <a:headEnd/>
                <a:tailEnd/>
              </a:ln>
            </p:spPr>
            <p:txBody>
              <a:bodyPr wrap="none" anchor="ctr"/>
              <a:lstStyle/>
              <a:p>
                <a:endParaRPr lang="cs-CZ"/>
              </a:p>
            </p:txBody>
          </p:sp>
        </p:grpSp>
        <p:grpSp>
          <p:nvGrpSpPr>
            <p:cNvPr id="7" name="Group 46"/>
            <p:cNvGrpSpPr>
              <a:grpSpLocks/>
            </p:cNvGrpSpPr>
            <p:nvPr/>
          </p:nvGrpSpPr>
          <p:grpSpPr bwMode="auto">
            <a:xfrm>
              <a:off x="2406" y="1865"/>
              <a:ext cx="56" cy="521"/>
              <a:chOff x="604" y="1792"/>
              <a:chExt cx="56" cy="521"/>
            </a:xfrm>
          </p:grpSpPr>
          <p:sp>
            <p:nvSpPr>
              <p:cNvPr id="17465" name="Line 47"/>
              <p:cNvSpPr>
                <a:spLocks noChangeShapeType="1"/>
              </p:cNvSpPr>
              <p:nvPr/>
            </p:nvSpPr>
            <p:spPr bwMode="auto">
              <a:xfrm flipV="1">
                <a:off x="622" y="1847"/>
                <a:ext cx="0" cy="466"/>
              </a:xfrm>
              <a:prstGeom prst="line">
                <a:avLst/>
              </a:prstGeom>
              <a:noFill/>
              <a:ln w="9525">
                <a:solidFill>
                  <a:schemeClr val="tx1"/>
                </a:solidFill>
                <a:round/>
                <a:headEnd/>
                <a:tailEnd/>
              </a:ln>
            </p:spPr>
            <p:txBody>
              <a:bodyPr/>
              <a:lstStyle/>
              <a:p>
                <a:endParaRPr lang="cs-CZ"/>
              </a:p>
            </p:txBody>
          </p:sp>
          <p:sp>
            <p:nvSpPr>
              <p:cNvPr id="17466" name="Oval 48"/>
              <p:cNvSpPr>
                <a:spLocks noChangeArrowheads="1"/>
              </p:cNvSpPr>
              <p:nvPr/>
            </p:nvSpPr>
            <p:spPr bwMode="auto">
              <a:xfrm>
                <a:off x="604" y="1792"/>
                <a:ext cx="56" cy="56"/>
              </a:xfrm>
              <a:prstGeom prst="ellipse">
                <a:avLst/>
              </a:prstGeom>
              <a:noFill/>
              <a:ln w="9525">
                <a:solidFill>
                  <a:schemeClr val="tx1"/>
                </a:solidFill>
                <a:round/>
                <a:headEnd/>
                <a:tailEnd/>
              </a:ln>
            </p:spPr>
            <p:txBody>
              <a:bodyPr wrap="none" anchor="ctr"/>
              <a:lstStyle/>
              <a:p>
                <a:endParaRPr lang="cs-CZ"/>
              </a:p>
            </p:txBody>
          </p:sp>
        </p:grpSp>
        <p:sp>
          <p:nvSpPr>
            <p:cNvPr id="17448" name="Line 49"/>
            <p:cNvSpPr>
              <a:spLocks noChangeShapeType="1"/>
            </p:cNvSpPr>
            <p:nvPr/>
          </p:nvSpPr>
          <p:spPr bwMode="auto">
            <a:xfrm>
              <a:off x="302" y="2423"/>
              <a:ext cx="2871" cy="0"/>
            </a:xfrm>
            <a:prstGeom prst="line">
              <a:avLst/>
            </a:prstGeom>
            <a:noFill/>
            <a:ln w="9525">
              <a:solidFill>
                <a:schemeClr val="tx1"/>
              </a:solidFill>
              <a:round/>
              <a:headEnd/>
              <a:tailEnd/>
            </a:ln>
          </p:spPr>
          <p:txBody>
            <a:bodyPr/>
            <a:lstStyle/>
            <a:p>
              <a:endParaRPr lang="cs-CZ"/>
            </a:p>
          </p:txBody>
        </p:sp>
        <p:sp>
          <p:nvSpPr>
            <p:cNvPr id="17449" name="Line 50"/>
            <p:cNvSpPr>
              <a:spLocks noChangeShapeType="1"/>
            </p:cNvSpPr>
            <p:nvPr/>
          </p:nvSpPr>
          <p:spPr bwMode="auto">
            <a:xfrm>
              <a:off x="649" y="1856"/>
              <a:ext cx="768" cy="0"/>
            </a:xfrm>
            <a:prstGeom prst="line">
              <a:avLst/>
            </a:prstGeom>
            <a:noFill/>
            <a:ln w="9525">
              <a:solidFill>
                <a:schemeClr val="tx1"/>
              </a:solidFill>
              <a:round/>
              <a:headEnd type="triangle" w="med" len="med"/>
              <a:tailEnd type="triangle" w="med" len="med"/>
            </a:ln>
          </p:spPr>
          <p:txBody>
            <a:bodyPr/>
            <a:lstStyle/>
            <a:p>
              <a:endParaRPr lang="cs-CZ"/>
            </a:p>
          </p:txBody>
        </p:sp>
        <p:sp>
          <p:nvSpPr>
            <p:cNvPr id="17450" name="Line 51"/>
            <p:cNvSpPr>
              <a:spLocks noChangeShapeType="1"/>
            </p:cNvSpPr>
            <p:nvPr/>
          </p:nvSpPr>
          <p:spPr bwMode="auto">
            <a:xfrm>
              <a:off x="1549" y="1860"/>
              <a:ext cx="768" cy="0"/>
            </a:xfrm>
            <a:prstGeom prst="line">
              <a:avLst/>
            </a:prstGeom>
            <a:noFill/>
            <a:ln w="9525">
              <a:solidFill>
                <a:schemeClr val="tx1"/>
              </a:solidFill>
              <a:round/>
              <a:headEnd type="triangle" w="med" len="med"/>
              <a:tailEnd type="triangle" w="med" len="med"/>
            </a:ln>
          </p:spPr>
          <p:txBody>
            <a:bodyPr/>
            <a:lstStyle/>
            <a:p>
              <a:endParaRPr lang="cs-CZ"/>
            </a:p>
          </p:txBody>
        </p:sp>
        <p:sp>
          <p:nvSpPr>
            <p:cNvPr id="17451" name="Rectangle 52"/>
            <p:cNvSpPr>
              <a:spLocks noChangeArrowheads="1"/>
            </p:cNvSpPr>
            <p:nvPr/>
          </p:nvSpPr>
          <p:spPr bwMode="auto">
            <a:xfrm>
              <a:off x="1006" y="3154"/>
              <a:ext cx="1134" cy="521"/>
            </a:xfrm>
            <a:prstGeom prst="rect">
              <a:avLst/>
            </a:prstGeom>
            <a:solidFill>
              <a:schemeClr val="accent1"/>
            </a:solidFill>
            <a:ln w="9525">
              <a:solidFill>
                <a:schemeClr val="tx1"/>
              </a:solidFill>
              <a:miter lim="800000"/>
              <a:headEnd/>
              <a:tailEnd/>
            </a:ln>
          </p:spPr>
          <p:txBody>
            <a:bodyPr wrap="none" anchor="ctr"/>
            <a:lstStyle/>
            <a:p>
              <a:endParaRPr lang="cs-CZ"/>
            </a:p>
          </p:txBody>
        </p:sp>
        <p:sp>
          <p:nvSpPr>
            <p:cNvPr id="17452" name="Rectangle 53"/>
            <p:cNvSpPr>
              <a:spLocks noChangeArrowheads="1"/>
            </p:cNvSpPr>
            <p:nvPr/>
          </p:nvSpPr>
          <p:spPr bwMode="auto">
            <a:xfrm>
              <a:off x="1481" y="3401"/>
              <a:ext cx="576" cy="210"/>
            </a:xfrm>
            <a:prstGeom prst="rect">
              <a:avLst/>
            </a:prstGeom>
            <a:solidFill>
              <a:schemeClr val="bg1"/>
            </a:solidFill>
            <a:ln w="9525">
              <a:solidFill>
                <a:schemeClr val="tx1"/>
              </a:solidFill>
              <a:miter lim="800000"/>
              <a:headEnd/>
              <a:tailEnd/>
            </a:ln>
          </p:spPr>
          <p:txBody>
            <a:bodyPr wrap="none" anchor="ctr"/>
            <a:lstStyle/>
            <a:p>
              <a:endParaRPr lang="cs-CZ"/>
            </a:p>
          </p:txBody>
        </p:sp>
        <p:grpSp>
          <p:nvGrpSpPr>
            <p:cNvPr id="8" name="Group 54"/>
            <p:cNvGrpSpPr>
              <a:grpSpLocks/>
            </p:cNvGrpSpPr>
            <p:nvPr/>
          </p:nvGrpSpPr>
          <p:grpSpPr bwMode="auto">
            <a:xfrm>
              <a:off x="1075" y="2990"/>
              <a:ext cx="748" cy="248"/>
              <a:chOff x="2337" y="3036"/>
              <a:chExt cx="748" cy="248"/>
            </a:xfrm>
          </p:grpSpPr>
          <p:sp>
            <p:nvSpPr>
              <p:cNvPr id="17460" name="Oval 55"/>
              <p:cNvSpPr>
                <a:spLocks noChangeArrowheads="1"/>
              </p:cNvSpPr>
              <p:nvPr/>
            </p:nvSpPr>
            <p:spPr bwMode="auto">
              <a:xfrm>
                <a:off x="2405" y="3227"/>
                <a:ext cx="64" cy="56"/>
              </a:xfrm>
              <a:prstGeom prst="ellipse">
                <a:avLst/>
              </a:prstGeom>
              <a:solidFill>
                <a:schemeClr val="bg1"/>
              </a:solidFill>
              <a:ln w="9525">
                <a:solidFill>
                  <a:schemeClr val="tx1"/>
                </a:solidFill>
                <a:round/>
                <a:headEnd/>
                <a:tailEnd/>
              </a:ln>
            </p:spPr>
            <p:txBody>
              <a:bodyPr wrap="none" anchor="ctr"/>
              <a:lstStyle/>
              <a:p>
                <a:endParaRPr lang="cs-CZ"/>
              </a:p>
            </p:txBody>
          </p:sp>
          <p:sp>
            <p:nvSpPr>
              <p:cNvPr id="17461" name="Oval 56"/>
              <p:cNvSpPr>
                <a:spLocks noChangeArrowheads="1"/>
              </p:cNvSpPr>
              <p:nvPr/>
            </p:nvSpPr>
            <p:spPr bwMode="auto">
              <a:xfrm>
                <a:off x="2592" y="3223"/>
                <a:ext cx="64" cy="56"/>
              </a:xfrm>
              <a:prstGeom prst="ellipse">
                <a:avLst/>
              </a:prstGeom>
              <a:solidFill>
                <a:schemeClr val="bg1"/>
              </a:solidFill>
              <a:ln w="9525">
                <a:solidFill>
                  <a:schemeClr val="tx1"/>
                </a:solidFill>
                <a:round/>
                <a:headEnd/>
                <a:tailEnd/>
              </a:ln>
            </p:spPr>
            <p:txBody>
              <a:bodyPr wrap="none" anchor="ctr"/>
              <a:lstStyle/>
              <a:p>
                <a:endParaRPr lang="cs-CZ"/>
              </a:p>
            </p:txBody>
          </p:sp>
          <p:sp>
            <p:nvSpPr>
              <p:cNvPr id="17462" name="Oval 57"/>
              <p:cNvSpPr>
                <a:spLocks noChangeArrowheads="1"/>
              </p:cNvSpPr>
              <p:nvPr/>
            </p:nvSpPr>
            <p:spPr bwMode="auto">
              <a:xfrm>
                <a:off x="2761" y="3228"/>
                <a:ext cx="64" cy="56"/>
              </a:xfrm>
              <a:prstGeom prst="ellipse">
                <a:avLst/>
              </a:prstGeom>
              <a:solidFill>
                <a:schemeClr val="bg1"/>
              </a:solidFill>
              <a:ln w="9525">
                <a:solidFill>
                  <a:schemeClr val="tx1"/>
                </a:solidFill>
                <a:round/>
                <a:headEnd/>
                <a:tailEnd/>
              </a:ln>
            </p:spPr>
            <p:txBody>
              <a:bodyPr wrap="none" anchor="ctr"/>
              <a:lstStyle/>
              <a:p>
                <a:endParaRPr lang="cs-CZ"/>
              </a:p>
            </p:txBody>
          </p:sp>
          <p:sp>
            <p:nvSpPr>
              <p:cNvPr id="17463" name="Oval 58"/>
              <p:cNvSpPr>
                <a:spLocks noChangeArrowheads="1"/>
              </p:cNvSpPr>
              <p:nvPr/>
            </p:nvSpPr>
            <p:spPr bwMode="auto">
              <a:xfrm>
                <a:off x="2956" y="3223"/>
                <a:ext cx="64" cy="56"/>
              </a:xfrm>
              <a:prstGeom prst="ellipse">
                <a:avLst/>
              </a:prstGeom>
              <a:solidFill>
                <a:schemeClr val="bg1"/>
              </a:solidFill>
              <a:ln w="9525">
                <a:solidFill>
                  <a:schemeClr val="tx1"/>
                </a:solidFill>
                <a:round/>
                <a:headEnd/>
                <a:tailEnd/>
              </a:ln>
            </p:spPr>
            <p:txBody>
              <a:bodyPr wrap="none" anchor="ctr"/>
              <a:lstStyle/>
              <a:p>
                <a:endParaRPr lang="cs-CZ"/>
              </a:p>
            </p:txBody>
          </p:sp>
          <p:sp>
            <p:nvSpPr>
              <p:cNvPr id="17464" name="Text Box 59"/>
              <p:cNvSpPr txBox="1">
                <a:spLocks noChangeArrowheads="1"/>
              </p:cNvSpPr>
              <p:nvPr/>
            </p:nvSpPr>
            <p:spPr bwMode="auto">
              <a:xfrm>
                <a:off x="2337" y="3036"/>
                <a:ext cx="748" cy="237"/>
              </a:xfrm>
              <a:prstGeom prst="rect">
                <a:avLst/>
              </a:prstGeom>
              <a:noFill/>
              <a:ln w="9525">
                <a:noFill/>
                <a:miter lim="800000"/>
                <a:headEnd/>
                <a:tailEnd/>
              </a:ln>
            </p:spPr>
            <p:txBody>
              <a:bodyPr>
                <a:spAutoFit/>
              </a:bodyPr>
              <a:lstStyle/>
              <a:p>
                <a:r>
                  <a:rPr lang="cs-CZ"/>
                  <a:t>Z     Z</a:t>
                </a:r>
                <a:r>
                  <a:rPr lang="cs-CZ" baseline="-25000"/>
                  <a:t>1</a:t>
                </a:r>
                <a:r>
                  <a:rPr lang="cs-CZ"/>
                  <a:t>  S     P</a:t>
                </a:r>
              </a:p>
            </p:txBody>
          </p:sp>
        </p:grpSp>
        <p:sp>
          <p:nvSpPr>
            <p:cNvPr id="17454" name="Line 60"/>
            <p:cNvSpPr>
              <a:spLocks noChangeShapeType="1"/>
            </p:cNvSpPr>
            <p:nvPr/>
          </p:nvSpPr>
          <p:spPr bwMode="auto">
            <a:xfrm>
              <a:off x="1006" y="3337"/>
              <a:ext cx="1133" cy="0"/>
            </a:xfrm>
            <a:prstGeom prst="line">
              <a:avLst/>
            </a:prstGeom>
            <a:noFill/>
            <a:ln w="9525">
              <a:solidFill>
                <a:schemeClr val="tx1"/>
              </a:solidFill>
              <a:round/>
              <a:headEnd/>
              <a:tailEnd/>
            </a:ln>
          </p:spPr>
          <p:txBody>
            <a:bodyPr/>
            <a:lstStyle/>
            <a:p>
              <a:endParaRPr lang="cs-CZ"/>
            </a:p>
          </p:txBody>
        </p:sp>
        <p:sp>
          <p:nvSpPr>
            <p:cNvPr id="17455" name="Text Box 61"/>
            <p:cNvSpPr txBox="1">
              <a:spLocks noChangeArrowheads="1"/>
            </p:cNvSpPr>
            <p:nvPr/>
          </p:nvSpPr>
          <p:spPr bwMode="auto">
            <a:xfrm>
              <a:off x="1012" y="3411"/>
              <a:ext cx="494" cy="287"/>
            </a:xfrm>
            <a:prstGeom prst="rect">
              <a:avLst/>
            </a:prstGeom>
            <a:noFill/>
            <a:ln w="9525">
              <a:noFill/>
              <a:miter lim="800000"/>
              <a:headEnd/>
              <a:tailEnd/>
            </a:ln>
          </p:spPr>
          <p:txBody>
            <a:bodyPr wrap="none">
              <a:spAutoFit/>
            </a:bodyPr>
            <a:lstStyle/>
            <a:p>
              <a:r>
                <a:rPr lang="cs-CZ" dirty="0"/>
                <a:t>PU </a:t>
              </a:r>
              <a:r>
                <a:rPr lang="cs-CZ" dirty="0" smtClean="0"/>
                <a:t>431</a:t>
              </a:r>
              <a:endParaRPr lang="cs-CZ" dirty="0"/>
            </a:p>
          </p:txBody>
        </p:sp>
        <p:sp>
          <p:nvSpPr>
            <p:cNvPr id="17456" name="Freeform 62"/>
            <p:cNvSpPr>
              <a:spLocks/>
            </p:cNvSpPr>
            <p:nvPr/>
          </p:nvSpPr>
          <p:spPr bwMode="auto">
            <a:xfrm>
              <a:off x="649" y="1947"/>
              <a:ext cx="512" cy="1271"/>
            </a:xfrm>
            <a:custGeom>
              <a:avLst/>
              <a:gdLst>
                <a:gd name="T0" fmla="*/ 0 w 512"/>
                <a:gd name="T1" fmla="*/ 0 h 1271"/>
                <a:gd name="T2" fmla="*/ 210 w 512"/>
                <a:gd name="T3" fmla="*/ 138 h 1271"/>
                <a:gd name="T4" fmla="*/ 256 w 512"/>
                <a:gd name="T5" fmla="*/ 330 h 1271"/>
                <a:gd name="T6" fmla="*/ 366 w 512"/>
                <a:gd name="T7" fmla="*/ 1070 h 1271"/>
                <a:gd name="T8" fmla="*/ 512 w 512"/>
                <a:gd name="T9" fmla="*/ 1271 h 1271"/>
                <a:gd name="T10" fmla="*/ 0 60000 65536"/>
                <a:gd name="T11" fmla="*/ 0 60000 65536"/>
                <a:gd name="T12" fmla="*/ 0 60000 65536"/>
                <a:gd name="T13" fmla="*/ 0 60000 65536"/>
                <a:gd name="T14" fmla="*/ 0 60000 65536"/>
                <a:gd name="T15" fmla="*/ 0 w 512"/>
                <a:gd name="T16" fmla="*/ 0 h 1271"/>
                <a:gd name="T17" fmla="*/ 512 w 512"/>
                <a:gd name="T18" fmla="*/ 1271 h 1271"/>
              </a:gdLst>
              <a:ahLst/>
              <a:cxnLst>
                <a:cxn ang="T10">
                  <a:pos x="T0" y="T1"/>
                </a:cxn>
                <a:cxn ang="T11">
                  <a:pos x="T2" y="T3"/>
                </a:cxn>
                <a:cxn ang="T12">
                  <a:pos x="T4" y="T5"/>
                </a:cxn>
                <a:cxn ang="T13">
                  <a:pos x="T6" y="T7"/>
                </a:cxn>
                <a:cxn ang="T14">
                  <a:pos x="T8" y="T9"/>
                </a:cxn>
              </a:cxnLst>
              <a:rect l="T15" t="T16" r="T17" b="T18"/>
              <a:pathLst>
                <a:path w="512" h="1271">
                  <a:moveTo>
                    <a:pt x="0" y="0"/>
                  </a:moveTo>
                  <a:cubicBezTo>
                    <a:pt x="83" y="41"/>
                    <a:pt x="167" y="83"/>
                    <a:pt x="210" y="138"/>
                  </a:cubicBezTo>
                  <a:cubicBezTo>
                    <a:pt x="253" y="193"/>
                    <a:pt x="230" y="175"/>
                    <a:pt x="256" y="330"/>
                  </a:cubicBezTo>
                  <a:cubicBezTo>
                    <a:pt x="282" y="485"/>
                    <a:pt x="323" y="913"/>
                    <a:pt x="366" y="1070"/>
                  </a:cubicBezTo>
                  <a:cubicBezTo>
                    <a:pt x="409" y="1227"/>
                    <a:pt x="460" y="1249"/>
                    <a:pt x="512" y="1271"/>
                  </a:cubicBezTo>
                </a:path>
              </a:pathLst>
            </a:custGeom>
            <a:noFill/>
            <a:ln w="9525">
              <a:solidFill>
                <a:schemeClr val="tx1"/>
              </a:solidFill>
              <a:round/>
              <a:headEnd/>
              <a:tailEnd/>
            </a:ln>
          </p:spPr>
          <p:txBody>
            <a:bodyPr/>
            <a:lstStyle/>
            <a:p>
              <a:endParaRPr lang="cs-CZ"/>
            </a:p>
          </p:txBody>
        </p:sp>
        <p:sp>
          <p:nvSpPr>
            <p:cNvPr id="17457" name="Freeform 63"/>
            <p:cNvSpPr>
              <a:spLocks/>
            </p:cNvSpPr>
            <p:nvPr/>
          </p:nvSpPr>
          <p:spPr bwMode="auto">
            <a:xfrm>
              <a:off x="1445" y="1865"/>
              <a:ext cx="230" cy="1342"/>
            </a:xfrm>
            <a:custGeom>
              <a:avLst/>
              <a:gdLst>
                <a:gd name="T0" fmla="*/ 0 w 230"/>
                <a:gd name="T1" fmla="*/ 55 h 1342"/>
                <a:gd name="T2" fmla="*/ 201 w 230"/>
                <a:gd name="T3" fmla="*/ 183 h 1342"/>
                <a:gd name="T4" fmla="*/ 173 w 230"/>
                <a:gd name="T5" fmla="*/ 1152 h 1342"/>
                <a:gd name="T6" fmla="*/ 82 w 230"/>
                <a:gd name="T7" fmla="*/ 1326 h 1342"/>
                <a:gd name="T8" fmla="*/ 0 60000 65536"/>
                <a:gd name="T9" fmla="*/ 0 60000 65536"/>
                <a:gd name="T10" fmla="*/ 0 60000 65536"/>
                <a:gd name="T11" fmla="*/ 0 60000 65536"/>
                <a:gd name="T12" fmla="*/ 0 w 230"/>
                <a:gd name="T13" fmla="*/ 0 h 1342"/>
                <a:gd name="T14" fmla="*/ 230 w 230"/>
                <a:gd name="T15" fmla="*/ 1342 h 1342"/>
              </a:gdLst>
              <a:ahLst/>
              <a:cxnLst>
                <a:cxn ang="T8">
                  <a:pos x="T0" y="T1"/>
                </a:cxn>
                <a:cxn ang="T9">
                  <a:pos x="T2" y="T3"/>
                </a:cxn>
                <a:cxn ang="T10">
                  <a:pos x="T4" y="T5"/>
                </a:cxn>
                <a:cxn ang="T11">
                  <a:pos x="T6" y="T7"/>
                </a:cxn>
              </a:cxnLst>
              <a:rect l="T12" t="T13" r="T14" b="T15"/>
              <a:pathLst>
                <a:path w="230" h="1342">
                  <a:moveTo>
                    <a:pt x="0" y="55"/>
                  </a:moveTo>
                  <a:cubicBezTo>
                    <a:pt x="86" y="27"/>
                    <a:pt x="172" y="0"/>
                    <a:pt x="201" y="183"/>
                  </a:cubicBezTo>
                  <a:cubicBezTo>
                    <a:pt x="230" y="366"/>
                    <a:pt x="193" y="962"/>
                    <a:pt x="173" y="1152"/>
                  </a:cubicBezTo>
                  <a:cubicBezTo>
                    <a:pt x="153" y="1342"/>
                    <a:pt x="117" y="1334"/>
                    <a:pt x="82" y="1326"/>
                  </a:cubicBezTo>
                </a:path>
              </a:pathLst>
            </a:custGeom>
            <a:noFill/>
            <a:ln w="9525">
              <a:solidFill>
                <a:schemeClr val="tx1"/>
              </a:solidFill>
              <a:round/>
              <a:headEnd/>
              <a:tailEnd/>
            </a:ln>
          </p:spPr>
          <p:txBody>
            <a:bodyPr/>
            <a:lstStyle/>
            <a:p>
              <a:endParaRPr lang="cs-CZ"/>
            </a:p>
          </p:txBody>
        </p:sp>
        <p:sp>
          <p:nvSpPr>
            <p:cNvPr id="17458" name="Freeform 64"/>
            <p:cNvSpPr>
              <a:spLocks/>
            </p:cNvSpPr>
            <p:nvPr/>
          </p:nvSpPr>
          <p:spPr bwMode="auto">
            <a:xfrm>
              <a:off x="1746" y="1892"/>
              <a:ext cx="668" cy="1317"/>
            </a:xfrm>
            <a:custGeom>
              <a:avLst/>
              <a:gdLst>
                <a:gd name="T0" fmla="*/ 668 w 668"/>
                <a:gd name="T1" fmla="*/ 1 h 1317"/>
                <a:gd name="T2" fmla="*/ 412 w 668"/>
                <a:gd name="T3" fmla="*/ 174 h 1317"/>
                <a:gd name="T4" fmla="*/ 119 w 668"/>
                <a:gd name="T5" fmla="*/ 1043 h 1317"/>
                <a:gd name="T6" fmla="*/ 0 w 668"/>
                <a:gd name="T7" fmla="*/ 1317 h 1317"/>
                <a:gd name="T8" fmla="*/ 0 60000 65536"/>
                <a:gd name="T9" fmla="*/ 0 60000 65536"/>
                <a:gd name="T10" fmla="*/ 0 60000 65536"/>
                <a:gd name="T11" fmla="*/ 0 60000 65536"/>
                <a:gd name="T12" fmla="*/ 0 w 668"/>
                <a:gd name="T13" fmla="*/ 0 h 1317"/>
                <a:gd name="T14" fmla="*/ 668 w 668"/>
                <a:gd name="T15" fmla="*/ 1317 h 1317"/>
              </a:gdLst>
              <a:ahLst/>
              <a:cxnLst>
                <a:cxn ang="T8">
                  <a:pos x="T0" y="T1"/>
                </a:cxn>
                <a:cxn ang="T9">
                  <a:pos x="T2" y="T3"/>
                </a:cxn>
                <a:cxn ang="T10">
                  <a:pos x="T4" y="T5"/>
                </a:cxn>
                <a:cxn ang="T11">
                  <a:pos x="T6" y="T7"/>
                </a:cxn>
              </a:cxnLst>
              <a:rect l="T12" t="T13" r="T14" b="T15"/>
              <a:pathLst>
                <a:path w="668" h="1317">
                  <a:moveTo>
                    <a:pt x="668" y="1"/>
                  </a:moveTo>
                  <a:cubicBezTo>
                    <a:pt x="585" y="0"/>
                    <a:pt x="503" y="0"/>
                    <a:pt x="412" y="174"/>
                  </a:cubicBezTo>
                  <a:cubicBezTo>
                    <a:pt x="321" y="348"/>
                    <a:pt x="188" y="852"/>
                    <a:pt x="119" y="1043"/>
                  </a:cubicBezTo>
                  <a:cubicBezTo>
                    <a:pt x="50" y="1234"/>
                    <a:pt x="25" y="1275"/>
                    <a:pt x="0" y="1317"/>
                  </a:cubicBezTo>
                </a:path>
              </a:pathLst>
            </a:custGeom>
            <a:noFill/>
            <a:ln w="9525">
              <a:solidFill>
                <a:schemeClr val="tx1"/>
              </a:solidFill>
              <a:round/>
              <a:headEnd/>
              <a:tailEnd/>
            </a:ln>
          </p:spPr>
          <p:txBody>
            <a:bodyPr/>
            <a:lstStyle/>
            <a:p>
              <a:endParaRPr lang="cs-CZ"/>
            </a:p>
          </p:txBody>
        </p:sp>
        <p:sp>
          <p:nvSpPr>
            <p:cNvPr id="17459" name="Freeform 65"/>
            <p:cNvSpPr>
              <a:spLocks/>
            </p:cNvSpPr>
            <p:nvPr/>
          </p:nvSpPr>
          <p:spPr bwMode="auto">
            <a:xfrm>
              <a:off x="649" y="1856"/>
              <a:ext cx="686" cy="1362"/>
            </a:xfrm>
            <a:custGeom>
              <a:avLst/>
              <a:gdLst>
                <a:gd name="T0" fmla="*/ 0 w 686"/>
                <a:gd name="T1" fmla="*/ 101 h 1362"/>
                <a:gd name="T2" fmla="*/ 430 w 686"/>
                <a:gd name="T3" fmla="*/ 137 h 1362"/>
                <a:gd name="T4" fmla="*/ 576 w 686"/>
                <a:gd name="T5" fmla="*/ 923 h 1362"/>
                <a:gd name="T6" fmla="*/ 640 w 686"/>
                <a:gd name="T7" fmla="*/ 1271 h 1362"/>
                <a:gd name="T8" fmla="*/ 686 w 686"/>
                <a:gd name="T9" fmla="*/ 1362 h 1362"/>
                <a:gd name="T10" fmla="*/ 0 60000 65536"/>
                <a:gd name="T11" fmla="*/ 0 60000 65536"/>
                <a:gd name="T12" fmla="*/ 0 60000 65536"/>
                <a:gd name="T13" fmla="*/ 0 60000 65536"/>
                <a:gd name="T14" fmla="*/ 0 60000 65536"/>
                <a:gd name="T15" fmla="*/ 0 w 686"/>
                <a:gd name="T16" fmla="*/ 0 h 1362"/>
                <a:gd name="T17" fmla="*/ 686 w 686"/>
                <a:gd name="T18" fmla="*/ 1362 h 1362"/>
              </a:gdLst>
              <a:ahLst/>
              <a:cxnLst>
                <a:cxn ang="T10">
                  <a:pos x="T0" y="T1"/>
                </a:cxn>
                <a:cxn ang="T11">
                  <a:pos x="T2" y="T3"/>
                </a:cxn>
                <a:cxn ang="T12">
                  <a:pos x="T4" y="T5"/>
                </a:cxn>
                <a:cxn ang="T13">
                  <a:pos x="T6" y="T7"/>
                </a:cxn>
                <a:cxn ang="T14">
                  <a:pos x="T8" y="T9"/>
                </a:cxn>
              </a:cxnLst>
              <a:rect l="T15" t="T16" r="T17" b="T18"/>
              <a:pathLst>
                <a:path w="686" h="1362">
                  <a:moveTo>
                    <a:pt x="0" y="101"/>
                  </a:moveTo>
                  <a:cubicBezTo>
                    <a:pt x="167" y="50"/>
                    <a:pt x="334" y="0"/>
                    <a:pt x="430" y="137"/>
                  </a:cubicBezTo>
                  <a:cubicBezTo>
                    <a:pt x="526" y="274"/>
                    <a:pt x="541" y="734"/>
                    <a:pt x="576" y="923"/>
                  </a:cubicBezTo>
                  <a:cubicBezTo>
                    <a:pt x="611" y="1112"/>
                    <a:pt x="622" y="1198"/>
                    <a:pt x="640" y="1271"/>
                  </a:cubicBezTo>
                  <a:cubicBezTo>
                    <a:pt x="658" y="1344"/>
                    <a:pt x="672" y="1353"/>
                    <a:pt x="686" y="1362"/>
                  </a:cubicBezTo>
                </a:path>
              </a:pathLst>
            </a:custGeom>
            <a:noFill/>
            <a:ln w="9525" cap="flat">
              <a:solidFill>
                <a:schemeClr val="tx1"/>
              </a:solidFill>
              <a:prstDash val="dash"/>
              <a:round/>
              <a:headEnd/>
              <a:tailEnd/>
            </a:ln>
          </p:spPr>
          <p:txBody>
            <a:bodyPr/>
            <a:lstStyle/>
            <a:p>
              <a:endParaRPr lang="cs-CZ"/>
            </a:p>
          </p:txBody>
        </p:sp>
      </p:grpSp>
      <p:sp>
        <p:nvSpPr>
          <p:cNvPr id="17437" name="Text Box 67"/>
          <p:cNvSpPr txBox="1">
            <a:spLocks noChangeArrowheads="1"/>
          </p:cNvSpPr>
          <p:nvPr/>
        </p:nvSpPr>
        <p:spPr bwMode="auto">
          <a:xfrm>
            <a:off x="653391" y="3631101"/>
            <a:ext cx="2168525" cy="304800"/>
          </a:xfrm>
          <a:prstGeom prst="rect">
            <a:avLst/>
          </a:prstGeom>
          <a:noFill/>
          <a:ln w="9525">
            <a:noFill/>
            <a:miter lim="800000"/>
            <a:headEnd/>
            <a:tailEnd/>
          </a:ln>
        </p:spPr>
        <p:txBody>
          <a:bodyPr wrap="none">
            <a:spAutoFit/>
          </a:bodyPr>
          <a:lstStyle/>
          <a:p>
            <a:r>
              <a:rPr lang="cs-CZ" b="1" dirty="0"/>
              <a:t>Měření odporu uzemnění:</a:t>
            </a:r>
          </a:p>
        </p:txBody>
      </p:sp>
      <p:sp>
        <p:nvSpPr>
          <p:cNvPr id="17438" name="Line 69"/>
          <p:cNvSpPr>
            <a:spLocks noChangeShapeType="1"/>
          </p:cNvSpPr>
          <p:nvPr/>
        </p:nvSpPr>
        <p:spPr bwMode="auto">
          <a:xfrm>
            <a:off x="684213" y="3659237"/>
            <a:ext cx="8208962" cy="0"/>
          </a:xfrm>
          <a:prstGeom prst="line">
            <a:avLst/>
          </a:prstGeom>
          <a:noFill/>
          <a:ln w="9525">
            <a:solidFill>
              <a:schemeClr val="tx1"/>
            </a:solidFill>
            <a:round/>
            <a:headEnd/>
            <a:tailEnd/>
          </a:ln>
        </p:spPr>
        <p:txBody>
          <a:bodyPr/>
          <a:lstStyle/>
          <a:p>
            <a:endParaRPr lang="cs-CZ"/>
          </a:p>
        </p:txBody>
      </p:sp>
      <p:sp>
        <p:nvSpPr>
          <p:cNvPr id="17439" name="Text Box 71"/>
          <p:cNvSpPr txBox="1">
            <a:spLocks noChangeArrowheads="1"/>
          </p:cNvSpPr>
          <p:nvPr/>
        </p:nvSpPr>
        <p:spPr bwMode="auto">
          <a:xfrm>
            <a:off x="5478975" y="3848002"/>
            <a:ext cx="3040063" cy="2062103"/>
          </a:xfrm>
          <a:prstGeom prst="rect">
            <a:avLst/>
          </a:prstGeom>
          <a:noFill/>
          <a:ln w="9525">
            <a:noFill/>
            <a:miter lim="800000"/>
            <a:headEnd/>
            <a:tailEnd/>
          </a:ln>
        </p:spPr>
        <p:txBody>
          <a:bodyPr>
            <a:spAutoFit/>
          </a:bodyPr>
          <a:lstStyle/>
          <a:p>
            <a:r>
              <a:rPr lang="cs-CZ" sz="1600" dirty="0"/>
              <a:t>Pro zjištění objektivní hodnoty se provedou alespoň tři měření, při nichž se mění směr umístění elektrod. Pozor na vlivy bludných proudů (kmitající ručička přístroje). Elektrody směrujeme kolmo na možné umístění potrubí, páskových zemničů atd.</a:t>
            </a:r>
          </a:p>
        </p:txBody>
      </p:sp>
      <p:sp>
        <p:nvSpPr>
          <p:cNvPr id="17440" name="Text Box 72"/>
          <p:cNvSpPr txBox="1">
            <a:spLocks noChangeArrowheads="1"/>
          </p:cNvSpPr>
          <p:nvPr/>
        </p:nvSpPr>
        <p:spPr bwMode="auto">
          <a:xfrm>
            <a:off x="3248025" y="3859213"/>
            <a:ext cx="544513" cy="304800"/>
          </a:xfrm>
          <a:prstGeom prst="rect">
            <a:avLst/>
          </a:prstGeom>
          <a:noFill/>
          <a:ln w="9525">
            <a:noFill/>
            <a:miter lim="800000"/>
            <a:headEnd/>
            <a:tailEnd/>
          </a:ln>
        </p:spPr>
        <p:txBody>
          <a:bodyPr wrap="none">
            <a:spAutoFit/>
          </a:bodyPr>
          <a:lstStyle/>
          <a:p>
            <a:r>
              <a:rPr lang="cs-CZ"/>
              <a:t>20 m</a:t>
            </a:r>
          </a:p>
        </p:txBody>
      </p:sp>
      <p:sp>
        <p:nvSpPr>
          <p:cNvPr id="17441" name="Text Box 73"/>
          <p:cNvSpPr txBox="1">
            <a:spLocks noChangeArrowheads="1"/>
          </p:cNvSpPr>
          <p:nvPr/>
        </p:nvSpPr>
        <p:spPr bwMode="auto">
          <a:xfrm>
            <a:off x="1762125" y="3859213"/>
            <a:ext cx="544513" cy="304800"/>
          </a:xfrm>
          <a:prstGeom prst="rect">
            <a:avLst/>
          </a:prstGeom>
          <a:noFill/>
          <a:ln w="9525">
            <a:noFill/>
            <a:miter lim="800000"/>
            <a:headEnd/>
            <a:tailEnd/>
          </a:ln>
        </p:spPr>
        <p:txBody>
          <a:bodyPr wrap="none">
            <a:spAutoFit/>
          </a:bodyPr>
          <a:lstStyle/>
          <a:p>
            <a:r>
              <a:rPr lang="cs-CZ"/>
              <a:t>20 m</a:t>
            </a:r>
          </a:p>
        </p:txBody>
      </p:sp>
      <p:sp>
        <p:nvSpPr>
          <p:cNvPr id="46" name="Obdélník 45"/>
          <p:cNvSpPr/>
          <p:nvPr/>
        </p:nvSpPr>
        <p:spPr>
          <a:xfrm>
            <a:off x="759655" y="1800665"/>
            <a:ext cx="2110154" cy="5767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7" name="Obdélník 46"/>
          <p:cNvSpPr/>
          <p:nvPr/>
        </p:nvSpPr>
        <p:spPr>
          <a:xfrm>
            <a:off x="743242" y="2431366"/>
            <a:ext cx="2110154" cy="60491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8" name="Obdélník 47"/>
          <p:cNvSpPr/>
          <p:nvPr/>
        </p:nvSpPr>
        <p:spPr>
          <a:xfrm>
            <a:off x="769033" y="3062067"/>
            <a:ext cx="2110154" cy="2016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9" name="Obdélník 48"/>
          <p:cNvSpPr/>
          <p:nvPr/>
        </p:nvSpPr>
        <p:spPr>
          <a:xfrm>
            <a:off x="3165230" y="1948376"/>
            <a:ext cx="1097281" cy="3305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0" name="Obdélník 49"/>
          <p:cNvSpPr/>
          <p:nvPr/>
        </p:nvSpPr>
        <p:spPr>
          <a:xfrm>
            <a:off x="3113648" y="2550944"/>
            <a:ext cx="1097281" cy="3305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1" name="Obdélník 50"/>
          <p:cNvSpPr/>
          <p:nvPr/>
        </p:nvSpPr>
        <p:spPr>
          <a:xfrm>
            <a:off x="3174608" y="3069105"/>
            <a:ext cx="1097281" cy="1945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2" name="Obdélník 51"/>
          <p:cNvSpPr/>
          <p:nvPr/>
        </p:nvSpPr>
        <p:spPr>
          <a:xfrm>
            <a:off x="4621236" y="1927277"/>
            <a:ext cx="1097281" cy="2813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3" name="Obdélník 52"/>
          <p:cNvSpPr/>
          <p:nvPr/>
        </p:nvSpPr>
        <p:spPr>
          <a:xfrm>
            <a:off x="4618891" y="2600181"/>
            <a:ext cx="1097281" cy="2813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4" name="Obdélník 53"/>
          <p:cNvSpPr/>
          <p:nvPr/>
        </p:nvSpPr>
        <p:spPr>
          <a:xfrm>
            <a:off x="4715020" y="3104273"/>
            <a:ext cx="1097281" cy="2297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6" name="Obdélník 55"/>
          <p:cNvSpPr/>
          <p:nvPr/>
        </p:nvSpPr>
        <p:spPr>
          <a:xfrm>
            <a:off x="6091311" y="2700997"/>
            <a:ext cx="2757267" cy="9566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7" name="Obdélník 56"/>
          <p:cNvSpPr/>
          <p:nvPr/>
        </p:nvSpPr>
        <p:spPr>
          <a:xfrm>
            <a:off x="4199206" y="5919373"/>
            <a:ext cx="4572000" cy="646331"/>
          </a:xfrm>
          <a:prstGeom prst="rect">
            <a:avLst/>
          </a:prstGeom>
        </p:spPr>
        <p:txBody>
          <a:bodyPr>
            <a:spAutoFit/>
          </a:bodyPr>
          <a:lstStyle/>
          <a:p>
            <a:pPr algn="ctr"/>
            <a:r>
              <a:rPr lang="cs-CZ" b="1" dirty="0" smtClean="0"/>
              <a:t>Vyhodnocení měření: </a:t>
            </a:r>
            <a:r>
              <a:rPr lang="cs-CZ" b="1" dirty="0" err="1" smtClean="0"/>
              <a:t>R</a:t>
            </a:r>
            <a:r>
              <a:rPr lang="cs-CZ" b="1" baseline="-25000" dirty="0" err="1" smtClean="0"/>
              <a:t>zmin</a:t>
            </a:r>
            <a:r>
              <a:rPr lang="cs-CZ" b="1" dirty="0" smtClean="0"/>
              <a:t> do 5 </a:t>
            </a:r>
            <a:r>
              <a:rPr lang="el-GR" b="1" dirty="0" smtClean="0"/>
              <a:t>Ω </a:t>
            </a:r>
            <a:r>
              <a:rPr lang="cs-CZ" b="1" dirty="0" smtClean="0"/>
              <a:t>na konci sítě a </a:t>
            </a:r>
            <a:r>
              <a:rPr lang="cs-CZ" b="1" dirty="0" err="1" smtClean="0"/>
              <a:t>R</a:t>
            </a:r>
            <a:r>
              <a:rPr lang="cs-CZ" b="1" baseline="-25000" dirty="0" err="1" smtClean="0"/>
              <a:t>zmin</a:t>
            </a:r>
            <a:r>
              <a:rPr lang="cs-CZ" b="1" dirty="0" smtClean="0"/>
              <a:t> do 15 </a:t>
            </a:r>
            <a:r>
              <a:rPr lang="el-GR" b="1" dirty="0" smtClean="0"/>
              <a:t>Ω </a:t>
            </a:r>
            <a:r>
              <a:rPr lang="cs-CZ" b="1" dirty="0" smtClean="0"/>
              <a:t>v průběhu sítě.</a:t>
            </a:r>
            <a:endParaRPr lang="cs-CZ" b="1" dirty="0"/>
          </a:p>
        </p:txBody>
      </p:sp>
      <p:sp>
        <p:nvSpPr>
          <p:cNvPr id="55" name="Obdélník 54"/>
          <p:cNvSpPr/>
          <p:nvPr/>
        </p:nvSpPr>
        <p:spPr>
          <a:xfrm>
            <a:off x="506437" y="3727938"/>
            <a:ext cx="8384345" cy="2954215"/>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mj-lt"/>
              <a:buAutoNum type="arabicPeriod"/>
            </a:pPr>
            <a:r>
              <a:rPr lang="cs-CZ" sz="2400" dirty="0" smtClean="0">
                <a:solidFill>
                  <a:schemeClr val="tx1"/>
                </a:solidFill>
              </a:rPr>
              <a:t>Vyplňte tabulku podle horního obrázku</a:t>
            </a:r>
          </a:p>
          <a:p>
            <a:pPr marL="342900" indent="-342900">
              <a:buFont typeface="+mj-lt"/>
              <a:buAutoNum type="arabicPeriod"/>
            </a:pPr>
            <a:r>
              <a:rPr lang="cs-CZ" sz="2400" dirty="0" smtClean="0">
                <a:solidFill>
                  <a:schemeClr val="tx1"/>
                </a:solidFill>
              </a:rPr>
              <a:t>Kde se měří izolační odpor u vedení </a:t>
            </a:r>
            <a:r>
              <a:rPr lang="cs-CZ" sz="2400" dirty="0" err="1" smtClean="0">
                <a:solidFill>
                  <a:schemeClr val="tx1"/>
                </a:solidFill>
              </a:rPr>
              <a:t>nn</a:t>
            </a:r>
            <a:r>
              <a:rPr lang="cs-CZ" sz="2400" dirty="0" smtClean="0">
                <a:solidFill>
                  <a:schemeClr val="tx1"/>
                </a:solidFill>
              </a:rPr>
              <a:t>?</a:t>
            </a:r>
          </a:p>
          <a:p>
            <a:pPr marL="342900" indent="-342900">
              <a:buFont typeface="+mj-lt"/>
              <a:buAutoNum type="arabicPeriod"/>
            </a:pPr>
            <a:r>
              <a:rPr lang="cs-CZ" sz="2400" dirty="0" smtClean="0">
                <a:solidFill>
                  <a:schemeClr val="tx1"/>
                </a:solidFill>
              </a:rPr>
              <a:t>Napište alespoň jeden přístroj, který je vhodný pro měření izolačního odporu vedení </a:t>
            </a:r>
            <a:r>
              <a:rPr lang="cs-CZ" sz="2400" dirty="0" err="1" smtClean="0">
                <a:solidFill>
                  <a:schemeClr val="tx1"/>
                </a:solidFill>
              </a:rPr>
              <a:t>nn</a:t>
            </a:r>
            <a:endParaRPr lang="cs-CZ" sz="2400" dirty="0" smtClean="0">
              <a:solidFill>
                <a:schemeClr val="tx1"/>
              </a:solidFill>
            </a:endParaRPr>
          </a:p>
          <a:p>
            <a:pPr marL="342900" indent="-342900">
              <a:buFont typeface="+mj-lt"/>
              <a:buAutoNum type="arabicPeriod"/>
            </a:pPr>
            <a:r>
              <a:rPr lang="cs-CZ" sz="2400" dirty="0" smtClean="0">
                <a:solidFill>
                  <a:schemeClr val="tx1"/>
                </a:solidFill>
              </a:rPr>
              <a:t>Nakreslete zapojení vhodného měřícího přístroje pro měření odporu uzemnění</a:t>
            </a:r>
          </a:p>
          <a:p>
            <a:pPr marL="342900" indent="-342900">
              <a:buFont typeface="+mj-lt"/>
              <a:buAutoNum type="arabicPeriod"/>
            </a:pPr>
            <a:r>
              <a:rPr lang="cs-CZ" sz="2400" dirty="0" smtClean="0">
                <a:solidFill>
                  <a:schemeClr val="tx1"/>
                </a:solidFill>
              </a:rPr>
              <a:t>Jaké jsou podmínky pro správnou hodnotu odporu uzemnění?</a:t>
            </a:r>
            <a:endParaRPr lang="cs-CZ" sz="2400"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grpId="0" nodeType="clickEffect">
                                  <p:stCondLst>
                                    <p:cond delay="0"/>
                                  </p:stCondLst>
                                  <p:childTnLst>
                                    <p:animEffect transition="out" filter="blinds(horizontal)">
                                      <p:cBhvr>
                                        <p:cTn id="6" dur="500"/>
                                        <p:tgtEl>
                                          <p:spTgt spid="46"/>
                                        </p:tgtEl>
                                      </p:cBhvr>
                                    </p:animEffect>
                                    <p:set>
                                      <p:cBhvr>
                                        <p:cTn id="7" dur="1" fill="hold">
                                          <p:stCondLst>
                                            <p:cond delay="499"/>
                                          </p:stCondLst>
                                        </p:cTn>
                                        <p:tgtEl>
                                          <p:spTgt spid="4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0" nodeType="clickEffect">
                                  <p:stCondLst>
                                    <p:cond delay="0"/>
                                  </p:stCondLst>
                                  <p:childTnLst>
                                    <p:animEffect transition="out" filter="blinds(horizontal)">
                                      <p:cBhvr>
                                        <p:cTn id="11" dur="500"/>
                                        <p:tgtEl>
                                          <p:spTgt spid="47"/>
                                        </p:tgtEl>
                                      </p:cBhvr>
                                    </p:animEffect>
                                    <p:set>
                                      <p:cBhvr>
                                        <p:cTn id="12" dur="1" fill="hold">
                                          <p:stCondLst>
                                            <p:cond delay="499"/>
                                          </p:stCondLst>
                                        </p:cTn>
                                        <p:tgtEl>
                                          <p:spTgt spid="47"/>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3" presetClass="exit" presetSubtype="10" fill="hold" grpId="0" nodeType="clickEffect">
                                  <p:stCondLst>
                                    <p:cond delay="0"/>
                                  </p:stCondLst>
                                  <p:childTnLst>
                                    <p:animEffect transition="out" filter="blinds(horizontal)">
                                      <p:cBhvr>
                                        <p:cTn id="16" dur="500"/>
                                        <p:tgtEl>
                                          <p:spTgt spid="48"/>
                                        </p:tgtEl>
                                      </p:cBhvr>
                                    </p:animEffect>
                                    <p:set>
                                      <p:cBhvr>
                                        <p:cTn id="17" dur="1" fill="hold">
                                          <p:stCondLst>
                                            <p:cond delay="499"/>
                                          </p:stCondLst>
                                        </p:cTn>
                                        <p:tgtEl>
                                          <p:spTgt spid="48"/>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3" presetClass="exit" presetSubtype="10" fill="hold" grpId="0" nodeType="clickEffect">
                                  <p:stCondLst>
                                    <p:cond delay="0"/>
                                  </p:stCondLst>
                                  <p:childTnLst>
                                    <p:animEffect transition="out" filter="blinds(horizontal)">
                                      <p:cBhvr>
                                        <p:cTn id="21" dur="500"/>
                                        <p:tgtEl>
                                          <p:spTgt spid="49"/>
                                        </p:tgtEl>
                                      </p:cBhvr>
                                    </p:animEffect>
                                    <p:set>
                                      <p:cBhvr>
                                        <p:cTn id="22" dur="1" fill="hold">
                                          <p:stCondLst>
                                            <p:cond delay="499"/>
                                          </p:stCondLst>
                                        </p:cTn>
                                        <p:tgtEl>
                                          <p:spTgt spid="49"/>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3" presetClass="exit" presetSubtype="10" fill="hold" grpId="0" nodeType="clickEffect">
                                  <p:stCondLst>
                                    <p:cond delay="0"/>
                                  </p:stCondLst>
                                  <p:childTnLst>
                                    <p:animEffect transition="out" filter="blinds(horizontal)">
                                      <p:cBhvr>
                                        <p:cTn id="26" dur="500"/>
                                        <p:tgtEl>
                                          <p:spTgt spid="50"/>
                                        </p:tgtEl>
                                      </p:cBhvr>
                                    </p:animEffect>
                                    <p:set>
                                      <p:cBhvr>
                                        <p:cTn id="27" dur="1" fill="hold">
                                          <p:stCondLst>
                                            <p:cond delay="499"/>
                                          </p:stCondLst>
                                        </p:cTn>
                                        <p:tgtEl>
                                          <p:spTgt spid="50"/>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3" presetClass="exit" presetSubtype="10" fill="hold" grpId="0" nodeType="clickEffect">
                                  <p:stCondLst>
                                    <p:cond delay="0"/>
                                  </p:stCondLst>
                                  <p:childTnLst>
                                    <p:animEffect transition="out" filter="blinds(horizontal)">
                                      <p:cBhvr>
                                        <p:cTn id="31" dur="500"/>
                                        <p:tgtEl>
                                          <p:spTgt spid="51"/>
                                        </p:tgtEl>
                                      </p:cBhvr>
                                    </p:animEffect>
                                    <p:set>
                                      <p:cBhvr>
                                        <p:cTn id="32" dur="1" fill="hold">
                                          <p:stCondLst>
                                            <p:cond delay="499"/>
                                          </p:stCondLst>
                                        </p:cTn>
                                        <p:tgtEl>
                                          <p:spTgt spid="51"/>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3" presetClass="exit" presetSubtype="10" fill="hold" grpId="0" nodeType="clickEffect">
                                  <p:stCondLst>
                                    <p:cond delay="0"/>
                                  </p:stCondLst>
                                  <p:childTnLst>
                                    <p:animEffect transition="out" filter="blinds(horizontal)">
                                      <p:cBhvr>
                                        <p:cTn id="36" dur="500"/>
                                        <p:tgtEl>
                                          <p:spTgt spid="52"/>
                                        </p:tgtEl>
                                      </p:cBhvr>
                                    </p:animEffect>
                                    <p:set>
                                      <p:cBhvr>
                                        <p:cTn id="37" dur="1" fill="hold">
                                          <p:stCondLst>
                                            <p:cond delay="499"/>
                                          </p:stCondLst>
                                        </p:cTn>
                                        <p:tgtEl>
                                          <p:spTgt spid="52"/>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3" presetClass="exit" presetSubtype="10" fill="hold" grpId="0" nodeType="clickEffect">
                                  <p:stCondLst>
                                    <p:cond delay="0"/>
                                  </p:stCondLst>
                                  <p:childTnLst>
                                    <p:animEffect transition="out" filter="blinds(horizontal)">
                                      <p:cBhvr>
                                        <p:cTn id="41" dur="500"/>
                                        <p:tgtEl>
                                          <p:spTgt spid="53"/>
                                        </p:tgtEl>
                                      </p:cBhvr>
                                    </p:animEffect>
                                    <p:set>
                                      <p:cBhvr>
                                        <p:cTn id="42" dur="1" fill="hold">
                                          <p:stCondLst>
                                            <p:cond delay="499"/>
                                          </p:stCondLst>
                                        </p:cTn>
                                        <p:tgtEl>
                                          <p:spTgt spid="53"/>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3" presetClass="exit" presetSubtype="10" fill="hold" grpId="0" nodeType="clickEffect">
                                  <p:stCondLst>
                                    <p:cond delay="0"/>
                                  </p:stCondLst>
                                  <p:childTnLst>
                                    <p:animEffect transition="out" filter="blinds(horizontal)">
                                      <p:cBhvr>
                                        <p:cTn id="46" dur="500"/>
                                        <p:tgtEl>
                                          <p:spTgt spid="54"/>
                                        </p:tgtEl>
                                      </p:cBhvr>
                                    </p:animEffect>
                                    <p:set>
                                      <p:cBhvr>
                                        <p:cTn id="47" dur="1" fill="hold">
                                          <p:stCondLst>
                                            <p:cond delay="499"/>
                                          </p:stCondLst>
                                        </p:cTn>
                                        <p:tgtEl>
                                          <p:spTgt spid="54"/>
                                        </p:tgtEl>
                                        <p:attrNameLst>
                                          <p:attrName>style.visibility</p:attrName>
                                        </p:attrNameLst>
                                      </p:cBhvr>
                                      <p:to>
                                        <p:strVal val="hidden"/>
                                      </p:to>
                                    </p:set>
                                  </p:childTnLst>
                                </p:cTn>
                              </p:par>
                            </p:childTnLst>
                          </p:cTn>
                        </p:par>
                      </p:childTnLst>
                    </p:cTn>
                  </p:par>
                  <p:par>
                    <p:cTn id="48" fill="hold">
                      <p:stCondLst>
                        <p:cond delay="indefinite"/>
                      </p:stCondLst>
                      <p:childTnLst>
                        <p:par>
                          <p:cTn id="49" fill="hold">
                            <p:stCondLst>
                              <p:cond delay="0"/>
                            </p:stCondLst>
                            <p:childTnLst>
                              <p:par>
                                <p:cTn id="50" presetID="2" presetClass="exit" presetSubtype="4" fill="hold" grpId="0" nodeType="clickEffect">
                                  <p:stCondLst>
                                    <p:cond delay="0"/>
                                  </p:stCondLst>
                                  <p:childTnLst>
                                    <p:anim calcmode="lin" valueType="num">
                                      <p:cBhvr additive="base">
                                        <p:cTn id="51" dur="500"/>
                                        <p:tgtEl>
                                          <p:spTgt spid="56"/>
                                        </p:tgtEl>
                                        <p:attrNameLst>
                                          <p:attrName>ppt_x</p:attrName>
                                        </p:attrNameLst>
                                      </p:cBhvr>
                                      <p:tavLst>
                                        <p:tav tm="0">
                                          <p:val>
                                            <p:strVal val="ppt_x"/>
                                          </p:val>
                                        </p:tav>
                                        <p:tav tm="100000">
                                          <p:val>
                                            <p:strVal val="ppt_x"/>
                                          </p:val>
                                        </p:tav>
                                      </p:tavLst>
                                    </p:anim>
                                    <p:anim calcmode="lin" valueType="num">
                                      <p:cBhvr additive="base">
                                        <p:cTn id="52" dur="500"/>
                                        <p:tgtEl>
                                          <p:spTgt spid="56"/>
                                        </p:tgtEl>
                                        <p:attrNameLst>
                                          <p:attrName>ppt_y</p:attrName>
                                        </p:attrNameLst>
                                      </p:cBhvr>
                                      <p:tavLst>
                                        <p:tav tm="0">
                                          <p:val>
                                            <p:strVal val="ppt_y"/>
                                          </p:val>
                                        </p:tav>
                                        <p:tav tm="100000">
                                          <p:val>
                                            <p:strVal val="1+ppt_h/2"/>
                                          </p:val>
                                        </p:tav>
                                      </p:tavLst>
                                    </p:anim>
                                    <p:set>
                                      <p:cBhvr>
                                        <p:cTn id="53" dur="1" fill="hold">
                                          <p:stCondLst>
                                            <p:cond delay="499"/>
                                          </p:stCondLst>
                                        </p:cTn>
                                        <p:tgtEl>
                                          <p:spTgt spid="56"/>
                                        </p:tgtEl>
                                        <p:attrNameLst>
                                          <p:attrName>style.visibility</p:attrName>
                                        </p:attrNameLst>
                                      </p:cBhvr>
                                      <p:to>
                                        <p:strVal val="hidden"/>
                                      </p:to>
                                    </p:set>
                                  </p:childTnLst>
                                </p:cTn>
                              </p:par>
                            </p:childTnLst>
                          </p:cTn>
                        </p:par>
                      </p:childTnLst>
                    </p:cTn>
                  </p:par>
                  <p:par>
                    <p:cTn id="54" fill="hold">
                      <p:stCondLst>
                        <p:cond delay="indefinite"/>
                      </p:stCondLst>
                      <p:childTnLst>
                        <p:par>
                          <p:cTn id="55" fill="hold">
                            <p:stCondLst>
                              <p:cond delay="0"/>
                            </p:stCondLst>
                            <p:childTnLst>
                              <p:par>
                                <p:cTn id="56" presetID="2" presetClass="exit" presetSubtype="4" fill="hold" grpId="0" nodeType="clickEffect">
                                  <p:stCondLst>
                                    <p:cond delay="0"/>
                                  </p:stCondLst>
                                  <p:childTnLst>
                                    <p:anim calcmode="lin" valueType="num">
                                      <p:cBhvr additive="base">
                                        <p:cTn id="57" dur="500"/>
                                        <p:tgtEl>
                                          <p:spTgt spid="55"/>
                                        </p:tgtEl>
                                        <p:attrNameLst>
                                          <p:attrName>ppt_x</p:attrName>
                                        </p:attrNameLst>
                                      </p:cBhvr>
                                      <p:tavLst>
                                        <p:tav tm="0">
                                          <p:val>
                                            <p:strVal val="ppt_x"/>
                                          </p:val>
                                        </p:tav>
                                        <p:tav tm="100000">
                                          <p:val>
                                            <p:strVal val="ppt_x"/>
                                          </p:val>
                                        </p:tav>
                                      </p:tavLst>
                                    </p:anim>
                                    <p:anim calcmode="lin" valueType="num">
                                      <p:cBhvr additive="base">
                                        <p:cTn id="58" dur="500"/>
                                        <p:tgtEl>
                                          <p:spTgt spid="55"/>
                                        </p:tgtEl>
                                        <p:attrNameLst>
                                          <p:attrName>ppt_y</p:attrName>
                                        </p:attrNameLst>
                                      </p:cBhvr>
                                      <p:tavLst>
                                        <p:tav tm="0">
                                          <p:val>
                                            <p:strVal val="ppt_y"/>
                                          </p:val>
                                        </p:tav>
                                        <p:tav tm="100000">
                                          <p:val>
                                            <p:strVal val="1+ppt_h/2"/>
                                          </p:val>
                                        </p:tav>
                                      </p:tavLst>
                                    </p:anim>
                                    <p:set>
                                      <p:cBhvr>
                                        <p:cTn id="59" dur="1" fill="hold">
                                          <p:stCondLst>
                                            <p:cond delay="499"/>
                                          </p:stCondLst>
                                        </p:cTn>
                                        <p:tgtEl>
                                          <p:spTgt spid="5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animBg="1"/>
      <p:bldP spid="50" grpId="0" animBg="1"/>
      <p:bldP spid="51" grpId="0" animBg="1"/>
      <p:bldP spid="52" grpId="0" animBg="1"/>
      <p:bldP spid="53" grpId="0" animBg="1"/>
      <p:bldP spid="54" grpId="0" animBg="1"/>
      <p:bldP spid="56" grpId="0" animBg="1"/>
      <p:bldP spid="5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431944"/>
          </a:xfrm>
          <a:solidFill>
            <a:srgbClr val="FFC000"/>
          </a:solidFill>
        </p:spPr>
        <p:txBody>
          <a:bodyPr>
            <a:normAutofit fontScale="90000"/>
          </a:bodyPr>
          <a:lstStyle/>
          <a:p>
            <a:r>
              <a:rPr lang="cs-CZ" sz="2800" dirty="0" smtClean="0"/>
              <a:t>Pracovní list 1</a:t>
            </a:r>
            <a:endParaRPr lang="cs-CZ" sz="2800" dirty="0"/>
          </a:p>
        </p:txBody>
      </p:sp>
      <p:pic>
        <p:nvPicPr>
          <p:cNvPr id="3" name="Obrázek 2" descr="test RZ přípojky1.JPG"/>
          <p:cNvPicPr>
            <a:picLocks noChangeAspect="1"/>
          </p:cNvPicPr>
          <p:nvPr/>
        </p:nvPicPr>
        <p:blipFill>
          <a:blip r:embed="rId2" cstate="print">
            <a:lum contrast="10000"/>
          </a:blip>
          <a:stretch>
            <a:fillRect/>
          </a:stretch>
        </p:blipFill>
        <p:spPr>
          <a:xfrm>
            <a:off x="747712" y="828675"/>
            <a:ext cx="7648575" cy="5200650"/>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418089"/>
          </a:xfrm>
          <a:solidFill>
            <a:srgbClr val="FFC000"/>
          </a:solidFill>
        </p:spPr>
        <p:txBody>
          <a:bodyPr>
            <a:normAutofit fontScale="90000"/>
          </a:bodyPr>
          <a:lstStyle/>
          <a:p>
            <a:r>
              <a:rPr lang="cs-CZ" sz="2800" dirty="0" smtClean="0"/>
              <a:t>Pracovní list 2</a:t>
            </a:r>
            <a:endParaRPr lang="cs-CZ" sz="2800" dirty="0"/>
          </a:p>
        </p:txBody>
      </p:sp>
      <p:pic>
        <p:nvPicPr>
          <p:cNvPr id="3" name="Obrázek 2" descr="test RZ přípojky2.JPG"/>
          <p:cNvPicPr>
            <a:picLocks noChangeAspect="1"/>
          </p:cNvPicPr>
          <p:nvPr/>
        </p:nvPicPr>
        <p:blipFill>
          <a:blip r:embed="rId2" cstate="print">
            <a:lum contrast="10000"/>
          </a:blip>
          <a:stretch>
            <a:fillRect/>
          </a:stretch>
        </p:blipFill>
        <p:spPr>
          <a:xfrm>
            <a:off x="719137" y="695325"/>
            <a:ext cx="7705725" cy="5467350"/>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654050"/>
          </a:xfrm>
          <a:solidFill>
            <a:srgbClr val="FFC000"/>
          </a:solidFill>
          <a:ln>
            <a:solidFill>
              <a:srgbClr val="FFC000"/>
            </a:solidFill>
          </a:ln>
        </p:spPr>
        <p:txBody>
          <a:bodyPr rtlCol="0">
            <a:normAutofit fontScale="90000"/>
          </a:bodyPr>
          <a:lstStyle/>
          <a:p>
            <a:pPr eaLnBrk="1" fontAlgn="auto" hangingPunct="1">
              <a:spcAft>
                <a:spcPts val="0"/>
              </a:spcAft>
              <a:defRPr/>
            </a:pPr>
            <a:r>
              <a:rPr lang="cs-CZ" dirty="0" smtClean="0"/>
              <a:t>Konec prezentace</a:t>
            </a:r>
          </a:p>
        </p:txBody>
      </p:sp>
      <p:sp>
        <p:nvSpPr>
          <p:cNvPr id="3" name="Zástupný symbol pro zápatí 2"/>
          <p:cNvSpPr>
            <a:spLocks noGrp="1"/>
          </p:cNvSpPr>
          <p:nvPr>
            <p:ph type="ftr" sz="quarter" idx="11"/>
          </p:nvPr>
        </p:nvSpPr>
        <p:spPr/>
        <p:txBody>
          <a:bodyPr/>
          <a:lstStyle/>
          <a:p>
            <a:pPr>
              <a:defRPr/>
            </a:pPr>
            <a:r>
              <a:rPr lang="cs-CZ"/>
              <a:t>© Ing. Václav Opatrný</a:t>
            </a:r>
          </a:p>
        </p:txBody>
      </p:sp>
      <p:sp>
        <p:nvSpPr>
          <p:cNvPr id="4" name="Zástupný symbol pro číslo snímku 3"/>
          <p:cNvSpPr>
            <a:spLocks noGrp="1"/>
          </p:cNvSpPr>
          <p:nvPr>
            <p:ph type="sldNum" sz="quarter" idx="12"/>
          </p:nvPr>
        </p:nvSpPr>
        <p:spPr/>
        <p:txBody>
          <a:bodyPr/>
          <a:lstStyle/>
          <a:p>
            <a:pPr>
              <a:defRPr/>
            </a:pPr>
            <a:fld id="{11316118-264D-4ECA-8664-2C8822758154}" type="slidenum">
              <a:rPr lang="cs-CZ"/>
              <a:pPr>
                <a:defRPr/>
              </a:pPr>
              <a:t>13</a:t>
            </a:fld>
            <a:endParaRPr lang="cs-CZ"/>
          </a:p>
        </p:txBody>
      </p:sp>
      <p:sp>
        <p:nvSpPr>
          <p:cNvPr id="5" name="TextovéPole 4"/>
          <p:cNvSpPr txBox="1"/>
          <p:nvPr/>
        </p:nvSpPr>
        <p:spPr>
          <a:xfrm>
            <a:off x="498475" y="5805488"/>
            <a:ext cx="8355013" cy="461962"/>
          </a:xfrm>
          <a:prstGeom prst="rect">
            <a:avLst/>
          </a:prstGeom>
          <a:noFill/>
        </p:spPr>
        <p:txBody>
          <a:bodyPr>
            <a:spAutoFit/>
          </a:bodyPr>
          <a:lstStyle/>
          <a:p>
            <a:pPr algn="ctr">
              <a:defRPr/>
            </a:pPr>
            <a:r>
              <a:rPr lang="cs-CZ" sz="2400" dirty="0">
                <a:solidFill>
                  <a:schemeClr val="accent3">
                    <a:lumMod val="75000"/>
                  </a:schemeClr>
                </a:solidFill>
              </a:rPr>
              <a:t>Všechny </a:t>
            </a:r>
            <a:r>
              <a:rPr lang="cs-CZ" sz="2400" dirty="0" smtClean="0">
                <a:solidFill>
                  <a:schemeClr val="accent3">
                    <a:lumMod val="75000"/>
                  </a:schemeClr>
                </a:solidFill>
              </a:rPr>
              <a:t>materiály </a:t>
            </a:r>
            <a:r>
              <a:rPr lang="cs-CZ" sz="2400" dirty="0">
                <a:solidFill>
                  <a:schemeClr val="accent3">
                    <a:lumMod val="75000"/>
                  </a:schemeClr>
                </a:solidFill>
              </a:rPr>
              <a:t>a obrázky jsou z archivu autora.</a:t>
            </a:r>
          </a:p>
        </p:txBody>
      </p:sp>
    </p:spTree>
  </p:cSld>
  <p:clrMapOvr>
    <a:masterClrMapping/>
  </p:clrMapOvr>
  <p:transition>
    <p:wipe dir="d"/>
  </p:transition>
  <p:timing>
    <p:tnLst>
      <p:par>
        <p:cTn id="1" dur="indefinite" restart="never" nodeType="tmRoot"/>
      </p:par>
    </p:tnLst>
  </p:timing>
</p:sld>
</file>

<file path=ppt/theme/theme1.xml><?xml version="1.0" encoding="utf-8"?>
<a:theme xmlns:a="http://schemas.openxmlformats.org/drawingml/2006/main" name="Motiv sady Office">
  <a:themeElements>
    <a:clrScheme name="Urbanistický">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351</TotalTime>
  <Words>2475</Words>
  <Application>Microsoft Office PowerPoint</Application>
  <PresentationFormat>Předvádění na obrazovce (4:3)</PresentationFormat>
  <Paragraphs>233</Paragraphs>
  <Slides>13</Slides>
  <Notes>0</Notes>
  <HiddenSlides>0</HiddenSlides>
  <MMClips>0</MMClips>
  <ScaleCrop>false</ScaleCrop>
  <HeadingPairs>
    <vt:vector size="4" baseType="variant">
      <vt:variant>
        <vt:lpstr>Motiv</vt:lpstr>
      </vt:variant>
      <vt:variant>
        <vt:i4>1</vt:i4>
      </vt:variant>
      <vt:variant>
        <vt:lpstr>Nadpisy snímků</vt:lpstr>
      </vt:variant>
      <vt:variant>
        <vt:i4>13</vt:i4>
      </vt:variant>
    </vt:vector>
  </HeadingPairs>
  <TitlesOfParts>
    <vt:vector size="14" baseType="lpstr">
      <vt:lpstr>Motiv sady Office</vt:lpstr>
      <vt:lpstr>Snímek 1</vt:lpstr>
      <vt:lpstr>Montáž vedení – vodiče a izolátory</vt:lpstr>
      <vt:lpstr>Použití izolovaných vodičů a závěsných kabelů</vt:lpstr>
      <vt:lpstr>Venkovní přípojky</vt:lpstr>
      <vt:lpstr>Přípojky provedené závěsnými kabely a izolovanými vodiči</vt:lpstr>
      <vt:lpstr>Přípojky z izolovaných vodičů</vt:lpstr>
      <vt:lpstr>Dokončovací práce při stavbě venkovního vedení</vt:lpstr>
      <vt:lpstr>Ukončení přípojky</vt:lpstr>
      <vt:lpstr>Uzemňování v sítích nízkého napětí</vt:lpstr>
      <vt:lpstr>Měření elektrických veličin – izolační odpor a odpor uzemnění</vt:lpstr>
      <vt:lpstr>Pracovní list 1</vt:lpstr>
      <vt:lpstr>Pracovní list 2</vt:lpstr>
      <vt:lpstr>Konec prezentace</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Opatrný</dc:creator>
  <cp:lastModifiedBy>Dum</cp:lastModifiedBy>
  <cp:revision>33</cp:revision>
  <dcterms:created xsi:type="dcterms:W3CDTF">2013-04-20T12:48:40Z</dcterms:created>
  <dcterms:modified xsi:type="dcterms:W3CDTF">2013-04-21T17:42:03Z</dcterms:modified>
</cp:coreProperties>
</file>