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22" autoAdjust="0"/>
  </p:normalViewPr>
  <p:slideViewPr>
    <p:cSldViewPr>
      <p:cViewPr>
        <p:scale>
          <a:sx n="77" d="100"/>
          <a:sy n="77" d="100"/>
        </p:scale>
        <p:origin x="-116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32228051"/>
              </p:ext>
            </p:extLst>
          </p:nvPr>
        </p:nvGraphicFramePr>
        <p:xfrm>
          <a:off x="857224" y="2357430"/>
          <a:ext cx="7470799" cy="3834658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VY_32_INOVACE_02_02_10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Život ve středověkém městě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Anotace :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1. Materiál je určen pro práci na interaktivní tabuli a na PC.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2. Není časově náročný, může sloužit jako osnova pro výklad,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opakování, popřípadě jako strukturovaný zápis do </a:t>
            </a:r>
            <a:r>
              <a:rPr lang="cs-CZ" dirty="0" smtClean="0">
                <a:solidFill>
                  <a:schemeClr val="bg1"/>
                </a:solidFill>
              </a:rPr>
              <a:t>sešitů.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3. Grafické zpracování je doplněno animačními efekty.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4. Snímek č.4 - 8 je určen k doplnění výkladu, snímek č. 9 vystihuje základní potraviny středověkého jídelníčku.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5. Snímek č. 10 – </a:t>
            </a:r>
            <a:r>
              <a:rPr lang="cs-CZ" dirty="0" smtClean="0">
                <a:solidFill>
                  <a:schemeClr val="bg1"/>
                </a:solidFill>
              </a:rPr>
              <a:t>11 je </a:t>
            </a:r>
            <a:r>
              <a:rPr lang="cs-CZ" dirty="0" smtClean="0">
                <a:solidFill>
                  <a:schemeClr val="bg1"/>
                </a:solidFill>
              </a:rPr>
              <a:t>zařazen na závěr ke shrnutí a aktivizaci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žáků.</a:t>
            </a:r>
          </a:p>
        </p:txBody>
      </p:sp>
    </p:spTree>
    <p:extLst>
      <p:ext uri="{BB962C8B-B14F-4D97-AF65-F5344CB8AC3E}">
        <p14:creationId xmlns:p14="http://schemas.microsoft.com/office/powerpoint/2010/main" xmlns="" val="189461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Život ve středověkém městě</a:t>
            </a:r>
            <a:endParaRPr lang="cs-CZ" sz="4000" dirty="0"/>
          </a:p>
        </p:txBody>
      </p:sp>
      <p:pic>
        <p:nvPicPr>
          <p:cNvPr id="1031" name="Picture 7" descr="C:\Documents and Settings\ADMIN\Local Settings\Temporary Internet Files\Content.IE5\SHABGXYF\MC900432317[2].wmf"/>
          <p:cNvPicPr>
            <a:picLocks noChangeAspect="1" noChangeArrowheads="1"/>
          </p:cNvPicPr>
          <p:nvPr/>
        </p:nvPicPr>
        <p:blipFill>
          <a:blip r:embed="rId2" cstate="print">
            <a:lum bright="40000" contras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9736" y="446717"/>
            <a:ext cx="9144000" cy="6381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 flipH="1">
            <a:off x="1691678" y="1916831"/>
            <a:ext cx="604867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i="1" dirty="0" smtClean="0">
                <a:solidFill>
                  <a:schemeClr val="bg1"/>
                </a:solidFill>
              </a:rPr>
              <a:t>Život </a:t>
            </a:r>
          </a:p>
          <a:p>
            <a:r>
              <a:rPr lang="cs-CZ" sz="6600" i="1" dirty="0" smtClean="0">
                <a:solidFill>
                  <a:schemeClr val="bg1"/>
                </a:solidFill>
              </a:rPr>
              <a:t>ve středověkém    městě</a:t>
            </a:r>
            <a:endParaRPr lang="cs-CZ" sz="66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0328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Vzhled  města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876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Vstup do města      </a:t>
            </a:r>
            <a:r>
              <a:rPr lang="cs-CZ" sz="2800" dirty="0" smtClean="0">
                <a:solidFill>
                  <a:schemeClr val="bg1"/>
                </a:solidFill>
              </a:rPr>
              <a:t>brány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Ulice           nedlážděné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se strouhami a splašky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znečištěné odpadky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bez osvětlení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nebezpečné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Domy           bez čísel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s domovním znamením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42054" y="1878227"/>
            <a:ext cx="50581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544595" y="2348880"/>
            <a:ext cx="867165" cy="60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547664" y="2431330"/>
            <a:ext cx="949457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547664" y="2431330"/>
            <a:ext cx="915715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547664" y="2431330"/>
            <a:ext cx="864096" cy="1285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1547664" y="2431330"/>
            <a:ext cx="864096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1547664" y="5157192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547664" y="5157192"/>
            <a:ext cx="8640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55792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990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Obyvatelé měst  = MĚŠŤANÉ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157592" cy="4876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1. PATRICIÁT </a:t>
            </a:r>
            <a:r>
              <a:rPr lang="cs-CZ" dirty="0" smtClean="0">
                <a:solidFill>
                  <a:schemeClr val="bg1"/>
                </a:solidFill>
              </a:rPr>
              <a:t>(nejbohatší </a:t>
            </a:r>
            <a:r>
              <a:rPr lang="cs-CZ" dirty="0" smtClean="0">
                <a:solidFill>
                  <a:schemeClr val="bg1"/>
                </a:solidFill>
              </a:rPr>
              <a:t>měšťané)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vlastnili ve městě dům, mnoho pozemků</a:t>
            </a:r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2. ŘEMESLNÍCI </a:t>
            </a:r>
            <a:r>
              <a:rPr lang="cs-CZ" dirty="0" smtClean="0">
                <a:solidFill>
                  <a:schemeClr val="bg1"/>
                </a:solidFill>
              </a:rPr>
              <a:t>(mistři</a:t>
            </a:r>
            <a:r>
              <a:rPr lang="cs-CZ" dirty="0" smtClean="0">
                <a:solidFill>
                  <a:schemeClr val="bg1"/>
                </a:solidFill>
              </a:rPr>
              <a:t>, tovaryši, učňové)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sdružovali se podle řemesla do cechů 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3.  MĚSTSKÁ CHUDINA (žebráci, Židé, Romové)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dosti početná skupina</a:t>
            </a:r>
          </a:p>
        </p:txBody>
      </p:sp>
      <p:sp>
        <p:nvSpPr>
          <p:cNvPr id="4" name="Šipka dolů 3"/>
          <p:cNvSpPr/>
          <p:nvPr/>
        </p:nvSpPr>
        <p:spPr>
          <a:xfrm rot="16200000">
            <a:off x="5913860" y="1180171"/>
            <a:ext cx="4846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 rot="16200000">
            <a:off x="6786340" y="2447180"/>
            <a:ext cx="4846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 rot="16200000">
            <a:off x="7668984" y="3743324"/>
            <a:ext cx="484632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0963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611560" y="692696"/>
            <a:ext cx="8229600" cy="8590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Nebezpečí  pro obyvatele  měst: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051" name="Picture 3" descr="C:\Documents and Settings\ADMIN\Local Settings\Temporary Internet Files\Content.IE5\WLU7W5A3\MM900236357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302433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328498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POŽÁRY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2" name="Picture 4" descr="C:\Documents and Settings\ADMIN\Local Settings\Temporary Internet Files\Content.IE5\SHABGXYF\MC90043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33092"/>
            <a:ext cx="2736304" cy="308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44008" y="4653136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EPIDEMIE  MORU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967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Město ovlivňoval jiný životní rytmus.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Čas odměřovaly:       hodiny na věžích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kostelní zvony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72438" y="191683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72438" y="1988840"/>
            <a:ext cx="5314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ADMIN\Local Settings\Temporary Internet Files\Content.IE5\WLU7W5A3\MP9001491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2437707"/>
            <a:ext cx="2448271" cy="3487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8H2BG12N\MC900353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68960"/>
            <a:ext cx="2789212" cy="321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5406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Existovaly rozdíly mezi lidmi z vesnic a měst.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                V čele města byl 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O správu města se starali 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              v čele purkmistr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4870007" y="2564904"/>
            <a:ext cx="2088232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rychtář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858527" y="2562991"/>
            <a:ext cx="2088232" cy="6126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228184" y="3546304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konšelé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28184" y="3546304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958239" y="4293096"/>
            <a:ext cx="422073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6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Středověké menu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desk1"/>
          <p:cNvSpPr>
            <a:spLocks noEditPoints="1" noChangeArrowheads="1"/>
          </p:cNvSpPr>
          <p:nvPr/>
        </p:nvSpPr>
        <p:spPr bwMode="auto">
          <a:xfrm>
            <a:off x="1043608" y="2258475"/>
            <a:ext cx="6912768" cy="3024336"/>
          </a:xfrm>
          <a:custGeom>
            <a:avLst/>
            <a:gdLst>
              <a:gd name="T0" fmla="*/ 0 w 21600"/>
              <a:gd name="T1" fmla="*/ 0 h 21600"/>
              <a:gd name="T2" fmla="*/ 21600 w 21600"/>
              <a:gd name="T3" fmla="*/ 0 h 21600"/>
              <a:gd name="T4" fmla="*/ 21600 w 21600"/>
              <a:gd name="T5" fmla="*/ 21600 h 21600"/>
              <a:gd name="T6" fmla="*/ 0 w 21600"/>
              <a:gd name="T7" fmla="*/ 21600 h 21600"/>
              <a:gd name="T8" fmla="*/ 10800 w 21600"/>
              <a:gd name="T9" fmla="*/ 0 h 21600"/>
              <a:gd name="T10" fmla="*/ 21600 w 21600"/>
              <a:gd name="T11" fmla="*/ 10800 h 21600"/>
              <a:gd name="T12" fmla="*/ 10800 w 21600"/>
              <a:gd name="T13" fmla="*/ 21600 h 21600"/>
              <a:gd name="T14" fmla="*/ 0 w 21600"/>
              <a:gd name="T15" fmla="*/ 10800 h 21600"/>
              <a:gd name="T16" fmla="*/ 1000 w 21600"/>
              <a:gd name="T17" fmla="*/ 1000 h 21600"/>
              <a:gd name="T18" fmla="*/ 20600 w 21600"/>
              <a:gd name="T19" fmla="*/ 20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  <a:p>
            <a:endParaRPr lang="cs-CZ" sz="2800" b="1" dirty="0"/>
          </a:p>
        </p:txBody>
      </p:sp>
      <p:pic>
        <p:nvPicPr>
          <p:cNvPr id="5127" name="Picture 7" descr="C:\Documents and Settings\ADMIN\Local Settings\Temporary Internet Files\Content.IE5\LAHD5BLP\MC9002508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9914" y="3770642"/>
            <a:ext cx="1491918" cy="10058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51920" y="4725144"/>
            <a:ext cx="1499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luštěniny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31" name="Picture 11" descr="C:\Documents and Settings\ADMIN\Local Settings\Temporary Internet Files\Content.IE5\NH1YK8T7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2006" y="3381143"/>
            <a:ext cx="1803444" cy="12241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9672" y="44371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ryby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32" name="Picture 12" descr="C:\Documents and Settings\ADMIN\Local Settings\Temporary Internet Files\Content.IE5\GD0ZR7FP\MC9004235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3399" y="3770643"/>
            <a:ext cx="1568961" cy="159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870973" y="3954604"/>
            <a:ext cx="2227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    </a:t>
            </a:r>
            <a:r>
              <a:rPr lang="cs-CZ" sz="2800" dirty="0" err="1" smtClean="0">
                <a:solidFill>
                  <a:schemeClr val="bg1"/>
                </a:solidFill>
              </a:rPr>
              <a:t>calty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33" name="Picture 13" descr="C:\Documents and Settings\ADMIN\Local Settings\Temporary Internet Files\Content.IE5\LAHD5BLP\MP9002276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2958" y="2335587"/>
            <a:ext cx="1180930" cy="10455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Documents and Settings\ADMIN\Local Settings\Temporary Internet Files\Content.IE5\LAHD5BLP\MC9004148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3399" y="2353319"/>
            <a:ext cx="1568961" cy="118953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099524" y="3388970"/>
            <a:ext cx="10799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kaše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35" name="Picture 15" descr="C:\Documents and Settings\ADMIN\Local Settings\Temporary Internet Files\Content.IE5\OK9GPUIP\MC9003467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1484" y="3045593"/>
            <a:ext cx="1258503" cy="10840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249600" y="2522373"/>
            <a:ext cx="1239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pražma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3212976"/>
            <a:ext cx="1040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ovoce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3797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Rozhodni, které skutečnosti se netýkají měšťanů a patří do </a:t>
            </a:r>
            <a:br>
              <a:rPr lang="cs-CZ" sz="2800" dirty="0" smtClean="0">
                <a:solidFill>
                  <a:schemeClr val="bg1"/>
                </a:solidFill>
                <a:latin typeface="+mn-lt"/>
              </a:rPr>
            </a:b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studny: (ty správné zůstanou na svém místě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)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98061"/>
            <a:ext cx="82296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život na vesnici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život ve městě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práce na poli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práce v řemeslnických dílnách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poddaní pánovi</a:t>
            </a: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h</a:t>
            </a:r>
            <a:r>
              <a:rPr lang="cs-CZ" sz="2800" dirty="0" smtClean="0">
                <a:solidFill>
                  <a:schemeClr val="bg1"/>
                </a:solidFill>
              </a:rPr>
              <a:t>ospodářská obydlí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Documents and Settings\ADMIN\Local Settings\Temporary Internet Files\Content.IE5\GD0ZR7FP\MC9002150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4896544" cy="479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235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-3.33333E-6 C 0.07448 0.02292 -0.02448 0.00903 0.16198 0.01412 C 0.16667 0.01528 0.17188 0.01574 0.17639 0.01783 C 0.17986 0.01945 0.18229 0.02385 0.18594 0.025 C 0.18959 0.02616 0.19323 0.02732 0.19705 0.02848 C 0.1974 0.02917 0.23264 0.05162 0.23837 0.05186 C 0.30886 0.05417 0.37969 0.0544 0.45018 0.05556 C 0.48681 0.06505 0.52014 0.0669 0.55834 0.06806 C 0.56042 0.06922 0.5625 0.07084 0.56476 0.07176 C 0.56736 0.07269 0.57032 0.07246 0.57275 0.07361 C 0.57622 0.07547 0.58229 0.08079 0.58229 0.08102 C 0.59983 0.14236 0.59341 0.1544 0.59341 0.24445 L 0.59497 0.23195 " pathEditMode="relative" rAng="0" ptsTypes="fffffffffff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33" y="1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736 0.00069 C 0.20659 0.00301 0.29427 0.0125 0.3835 0.01505 C 0.40954 0.01852 0.43298 0.02338 0.4592 0.02592 C 0.46458 0.02708 0.47013 0.02778 0.47552 0.02963 C 0.48125 0.03171 0.48732 0.0375 0.49288 0.04028 C 0.50416 0.0456 0.51562 0.04954 0.52552 0.05833 C 0.5309 0.07315 0.54427 0.07407 0.55381 0.08356 C 0.56041 0.09028 0.56458 0.0963 0.57274 0.09977 C 0.57951 0.10255 0.59305 0.10694 0.59305 0.10717 C 0.59982 0.11342 0.59531 0.10741 0.59843 0.1213 C 0.59895 0.12454 0.60052 0.12708 0.60104 0.13032 C 0.60312 0.14051 0.60486 0.15092 0.60642 0.16111 C 0.60972 0.17986 0.60677 0.17268 0.6118 0.18264 C 0.61631 0.21273 0.61475 0.19954 0.61718 0.24398 C 0.6177 0.25486 0.61545 0.26643 0.61875 0.27639 C 0.61996 0.28009 0.625 0.27639 0.62795 0.27639 " pathEditMode="relative" rAng="0" ptsTypes="fffffffffffffffA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21" y="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385 0.0088 C 0.2842 0.01042 0.3934 0.00903 0.52708 0.01783 C 0.53125 0.02176 0.53194 0.02338 0.53785 0.02338 C 0.55191 0.02338 0.55139 0.01528 0.55139 0.02338 L 0.56076 0.02685 " pathEditMode="relative" ptsTypes="fffA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115 0.00995 C 0.30243 0.01111 0.41354 0.01181 0.52483 0.01366 C 0.54427 0.01389 0.58299 -0.00162 0.58299 0.03171 " pathEditMode="relative" ptsTypes="ffA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Pokus se sestavit 4 slova podle 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barev: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12cípá hvězda 3"/>
          <p:cNvSpPr/>
          <p:nvPr/>
        </p:nvSpPr>
        <p:spPr>
          <a:xfrm>
            <a:off x="2195736" y="2852936"/>
            <a:ext cx="1105272" cy="914400"/>
          </a:xfrm>
          <a:prstGeom prst="star12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12cípá hvězda 4"/>
          <p:cNvSpPr/>
          <p:nvPr/>
        </p:nvSpPr>
        <p:spPr>
          <a:xfrm>
            <a:off x="7092280" y="5517232"/>
            <a:ext cx="914400" cy="914400"/>
          </a:xfrm>
          <a:prstGeom prst="star12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6" name="12cípá hvězda 5"/>
          <p:cNvSpPr/>
          <p:nvPr/>
        </p:nvSpPr>
        <p:spPr>
          <a:xfrm>
            <a:off x="7308304" y="980728"/>
            <a:ext cx="914400" cy="914400"/>
          </a:xfrm>
          <a:prstGeom prst="star12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12cípá hvězda 6"/>
          <p:cNvSpPr/>
          <p:nvPr/>
        </p:nvSpPr>
        <p:spPr>
          <a:xfrm>
            <a:off x="971600" y="5805264"/>
            <a:ext cx="914400" cy="914400"/>
          </a:xfrm>
          <a:prstGeom prst="star12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12cípá hvězda 7"/>
          <p:cNvSpPr/>
          <p:nvPr/>
        </p:nvSpPr>
        <p:spPr>
          <a:xfrm>
            <a:off x="6444208" y="3767336"/>
            <a:ext cx="914400" cy="914400"/>
          </a:xfrm>
          <a:prstGeom prst="star12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12cípá hvězda 8"/>
          <p:cNvSpPr/>
          <p:nvPr/>
        </p:nvSpPr>
        <p:spPr>
          <a:xfrm>
            <a:off x="4716016" y="5589240"/>
            <a:ext cx="914400" cy="914400"/>
          </a:xfrm>
          <a:prstGeom prst="star12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12cípá hvězda 9"/>
          <p:cNvSpPr/>
          <p:nvPr/>
        </p:nvSpPr>
        <p:spPr>
          <a:xfrm>
            <a:off x="4716016" y="3310136"/>
            <a:ext cx="914400" cy="914400"/>
          </a:xfrm>
          <a:prstGeom prst="star12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12cípá hvězda 10"/>
          <p:cNvSpPr/>
          <p:nvPr/>
        </p:nvSpPr>
        <p:spPr>
          <a:xfrm>
            <a:off x="755576" y="4704476"/>
            <a:ext cx="914400" cy="914400"/>
          </a:xfrm>
          <a:prstGeom prst="star12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12cípá hvězda 12"/>
          <p:cNvSpPr/>
          <p:nvPr/>
        </p:nvSpPr>
        <p:spPr>
          <a:xfrm>
            <a:off x="5868144" y="2348880"/>
            <a:ext cx="914400" cy="914400"/>
          </a:xfrm>
          <a:prstGeom prst="star12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12cípá hvězda 13"/>
          <p:cNvSpPr/>
          <p:nvPr/>
        </p:nvSpPr>
        <p:spPr>
          <a:xfrm>
            <a:off x="2843808" y="4704476"/>
            <a:ext cx="914400" cy="914400"/>
          </a:xfrm>
          <a:prstGeom prst="star12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12cípá hvězda 15"/>
          <p:cNvSpPr/>
          <p:nvPr/>
        </p:nvSpPr>
        <p:spPr>
          <a:xfrm>
            <a:off x="5292080" y="1196752"/>
            <a:ext cx="914400" cy="914400"/>
          </a:xfrm>
          <a:prstGeom prst="star12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12cípá hvězda 17"/>
          <p:cNvSpPr/>
          <p:nvPr/>
        </p:nvSpPr>
        <p:spPr>
          <a:xfrm>
            <a:off x="755576" y="2564904"/>
            <a:ext cx="914400" cy="914400"/>
          </a:xfrm>
          <a:prstGeom prst="star12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12cípá hvězda 18"/>
          <p:cNvSpPr/>
          <p:nvPr/>
        </p:nvSpPr>
        <p:spPr>
          <a:xfrm>
            <a:off x="4211960" y="2348880"/>
            <a:ext cx="961256" cy="914400"/>
          </a:xfrm>
          <a:prstGeom prst="star12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12cípá hvězda 19"/>
          <p:cNvSpPr/>
          <p:nvPr/>
        </p:nvSpPr>
        <p:spPr>
          <a:xfrm>
            <a:off x="7765504" y="3140968"/>
            <a:ext cx="914400" cy="914400"/>
          </a:xfrm>
          <a:prstGeom prst="star12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12cípá hvězda 20"/>
          <p:cNvSpPr/>
          <p:nvPr/>
        </p:nvSpPr>
        <p:spPr>
          <a:xfrm>
            <a:off x="5364088" y="4602832"/>
            <a:ext cx="1080120" cy="914400"/>
          </a:xfrm>
          <a:prstGeom prst="star12">
            <a:avLst/>
          </a:prstGeom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H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774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    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247687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 černá barva = erb             </a:t>
            </a:r>
            <a:r>
              <a:rPr lang="cs-CZ" sz="2800" dirty="0" smtClean="0">
                <a:solidFill>
                  <a:srgbClr val="7030A0"/>
                </a:solidFill>
              </a:rPr>
              <a:t>fialová = cech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      zelená = brána                  </a:t>
            </a:r>
            <a:r>
              <a:rPr lang="cs-CZ" sz="2800" dirty="0" smtClean="0"/>
              <a:t>bílá = zvon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537321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Řešení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49129" y="980728"/>
            <a:ext cx="7056784" cy="3394442"/>
          </a:xfrm>
          <a:prstGeom prst="wedgeEllipseCallout">
            <a:avLst>
              <a:gd name="adj1" fmla="val 986"/>
              <a:gd name="adj2" fmla="val 83501"/>
            </a:avLst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4380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r>
              <a:rPr lang="cs-CZ" sz="2000" u="sng" dirty="0">
                <a:hlinkClick r:id="rId2"/>
              </a:rPr>
              <a:t>http://office.microsoft.com</a:t>
            </a:r>
            <a:endParaRPr lang="cs-CZ" sz="2000" dirty="0"/>
          </a:p>
          <a:p>
            <a:r>
              <a:rPr lang="cs-CZ" sz="2000" dirty="0"/>
              <a:t>http://cs.wikipedia.org/wiki/Privilegiumhttp://cs.wikipedia.org/wiki/Privilegiumv</a:t>
            </a:r>
          </a:p>
          <a:p>
            <a:pPr marL="274320" lvl="1" indent="0">
              <a:buNone/>
            </a:pPr>
            <a:endParaRPr lang="cs-CZ" sz="1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9194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783</TotalTime>
  <Words>402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Přehlednost</vt:lpstr>
      <vt:lpstr>Snímek 1</vt:lpstr>
      <vt:lpstr>Anotace :</vt:lpstr>
      <vt:lpstr>Snímek 3</vt:lpstr>
      <vt:lpstr>Vzhled  města</vt:lpstr>
      <vt:lpstr>Obyvatelé měst  = MĚŠŤANÉ</vt:lpstr>
      <vt:lpstr>Nebezpečí  pro obyvatele  měst:</vt:lpstr>
      <vt:lpstr>Město ovlivňoval jiný životní rytmus.</vt:lpstr>
      <vt:lpstr>Snímek 8</vt:lpstr>
      <vt:lpstr>Středověké menu</vt:lpstr>
      <vt:lpstr>Rozhodni, které skutečnosti se netýkají měšťanů a patří do  studny: (ty správné zůstanou na svém místě)</vt:lpstr>
      <vt:lpstr>Pokus se sestavit 4 slova podle barev:</vt:lpstr>
      <vt:lpstr>    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U1</cp:lastModifiedBy>
  <cp:revision>73</cp:revision>
  <dcterms:created xsi:type="dcterms:W3CDTF">2012-11-26T19:09:11Z</dcterms:created>
  <dcterms:modified xsi:type="dcterms:W3CDTF">2013-04-26T18:56:01Z</dcterms:modified>
</cp:coreProperties>
</file>