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4"/>
  </p:notesMasterIdLst>
  <p:sldIdLst>
    <p:sldId id="258" r:id="rId4"/>
    <p:sldId id="266" r:id="rId5"/>
    <p:sldId id="307" r:id="rId6"/>
    <p:sldId id="361" r:id="rId7"/>
    <p:sldId id="426" r:id="rId8"/>
    <p:sldId id="434" r:id="rId9"/>
    <p:sldId id="435" r:id="rId10"/>
    <p:sldId id="437" r:id="rId11"/>
    <p:sldId id="438" r:id="rId12"/>
    <p:sldId id="461" r:id="rId13"/>
    <p:sldId id="466" r:id="rId14"/>
    <p:sldId id="439" r:id="rId15"/>
    <p:sldId id="445" r:id="rId16"/>
    <p:sldId id="446" r:id="rId17"/>
    <p:sldId id="447" r:id="rId18"/>
    <p:sldId id="441" r:id="rId19"/>
    <p:sldId id="449" r:id="rId20"/>
    <p:sldId id="452" r:id="rId21"/>
    <p:sldId id="450" r:id="rId22"/>
    <p:sldId id="451" r:id="rId23"/>
    <p:sldId id="453" r:id="rId24"/>
    <p:sldId id="454" r:id="rId25"/>
    <p:sldId id="456" r:id="rId26"/>
    <p:sldId id="457" r:id="rId27"/>
    <p:sldId id="467" r:id="rId28"/>
    <p:sldId id="463" r:id="rId29"/>
    <p:sldId id="464" r:id="rId30"/>
    <p:sldId id="422" r:id="rId31"/>
    <p:sldId id="465" r:id="rId32"/>
    <p:sldId id="432" r:id="rId3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0000"/>
    <a:srgbClr val="FF3300"/>
    <a:srgbClr val="FA1706"/>
    <a:srgbClr val="000000"/>
    <a:srgbClr val="FFFF99"/>
    <a:srgbClr val="FF9900"/>
    <a:srgbClr val="FFCC00"/>
    <a:srgbClr val="008000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794" autoAdjust="0"/>
    <p:restoredTop sz="81895" autoAdjust="0"/>
  </p:normalViewPr>
  <p:slideViewPr>
    <p:cSldViewPr>
      <p:cViewPr varScale="1">
        <p:scale>
          <a:sx n="131" d="100"/>
          <a:sy n="131" d="100"/>
        </p:scale>
        <p:origin x="-90" y="-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689C6D-215A-4061-950F-D2B50FE031ED}" type="doc">
      <dgm:prSet loTypeId="urn:microsoft.com/office/officeart/2005/8/layout/default#1" loCatId="list" qsTypeId="urn:microsoft.com/office/officeart/2005/8/quickstyle/3d1" qsCatId="3D" csTypeId="urn:microsoft.com/office/officeart/2005/8/colors/accent0_1" csCatId="mainScheme" phldr="1"/>
      <dgm:spPr/>
      <dgm:t>
        <a:bodyPr/>
        <a:lstStyle/>
        <a:p>
          <a:endParaRPr lang="cs-CZ"/>
        </a:p>
      </dgm:t>
    </dgm:pt>
    <dgm:pt modelId="{6D29609A-A390-414B-A1D1-B8FB6AD99EA0}">
      <dgm:prSet phldrT="[Text]" custT="1"/>
      <dgm:spPr>
        <a:solidFill>
          <a:schemeClr val="accent6">
            <a:lumMod val="20000"/>
            <a:lumOff val="80000"/>
            <a:alpha val="95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atmosféra</a:t>
          </a:r>
          <a:endParaRPr lang="cs-CZ" sz="2400" dirty="0"/>
        </a:p>
      </dgm:t>
    </dgm:pt>
    <dgm:pt modelId="{A3D5D069-42C6-4C1E-8EB0-CEF123BCDE91}" type="parTrans" cxnId="{5196EA35-6A29-4E52-A33B-F96C5A571BC8}">
      <dgm:prSet/>
      <dgm:spPr/>
      <dgm:t>
        <a:bodyPr/>
        <a:lstStyle/>
        <a:p>
          <a:endParaRPr lang="cs-CZ"/>
        </a:p>
      </dgm:t>
    </dgm:pt>
    <dgm:pt modelId="{886E5966-EE12-4DEE-A867-98153897BF94}" type="sibTrans" cxnId="{5196EA35-6A29-4E52-A33B-F96C5A571BC8}">
      <dgm:prSet/>
      <dgm:spPr/>
      <dgm:t>
        <a:bodyPr/>
        <a:lstStyle/>
        <a:p>
          <a:endParaRPr lang="cs-CZ"/>
        </a:p>
      </dgm:t>
    </dgm:pt>
    <dgm:pt modelId="{0B3179CF-1808-4AF2-9A23-49E161367459}">
      <dgm:prSet phldrT="[Text]"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vzduch</a:t>
          </a:r>
          <a:endParaRPr lang="cs-CZ" sz="2400" dirty="0"/>
        </a:p>
      </dgm:t>
    </dgm:pt>
    <dgm:pt modelId="{2D24B58D-ECC0-414F-88E2-1FA26FA49646}" type="parTrans" cxnId="{94808BA0-8424-4195-8501-B82066171913}">
      <dgm:prSet/>
      <dgm:spPr/>
      <dgm:t>
        <a:bodyPr/>
        <a:lstStyle/>
        <a:p>
          <a:endParaRPr lang="cs-CZ"/>
        </a:p>
      </dgm:t>
    </dgm:pt>
    <dgm:pt modelId="{A02524DA-C7FD-4709-B720-3BCFA2DB31B2}" type="sibTrans" cxnId="{94808BA0-8424-4195-8501-B82066171913}">
      <dgm:prSet/>
      <dgm:spPr/>
      <dgm:t>
        <a:bodyPr/>
        <a:lstStyle/>
        <a:p>
          <a:endParaRPr lang="cs-CZ"/>
        </a:p>
      </dgm:t>
    </dgm:pt>
    <dgm:pt modelId="{C68AB37A-53D0-4D22-A99A-2423E0AA25C6}">
      <dgm:prSet phldrT="[Text]"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vrstvy atmosféry</a:t>
          </a:r>
          <a:endParaRPr lang="cs-CZ" sz="2400" dirty="0"/>
        </a:p>
      </dgm:t>
    </dgm:pt>
    <dgm:pt modelId="{D47E6F32-DB4F-489D-820F-1E9BF0BD5FFA}" type="parTrans" cxnId="{553F8FA9-AB7E-44B9-874B-CDAAED1B40E5}">
      <dgm:prSet/>
      <dgm:spPr/>
      <dgm:t>
        <a:bodyPr/>
        <a:lstStyle/>
        <a:p>
          <a:endParaRPr lang="cs-CZ"/>
        </a:p>
      </dgm:t>
    </dgm:pt>
    <dgm:pt modelId="{5150393B-3B97-426F-A538-E72D9244B5D6}" type="sibTrans" cxnId="{553F8FA9-AB7E-44B9-874B-CDAAED1B40E5}">
      <dgm:prSet/>
      <dgm:spPr/>
      <dgm:t>
        <a:bodyPr/>
        <a:lstStyle/>
        <a:p>
          <a:endParaRPr lang="cs-CZ"/>
        </a:p>
      </dgm:t>
    </dgm:pt>
    <dgm:pt modelId="{1BDE75C6-E49C-4C0D-9B54-AB332D07C5E8}">
      <dgm:prSet custT="1"/>
      <dgm:spPr>
        <a:solidFill>
          <a:schemeClr val="accent6">
            <a:lumMod val="20000"/>
            <a:lumOff val="80000"/>
            <a:alpha val="95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počasí</a:t>
          </a:r>
          <a:endParaRPr lang="cs-CZ" sz="2400" dirty="0"/>
        </a:p>
      </dgm:t>
    </dgm:pt>
    <dgm:pt modelId="{E5115DE1-C972-4F14-A74B-1401CCB6B57B}" type="parTrans" cxnId="{27F1A402-1A45-4AF4-AFC7-DC2029A79EB6}">
      <dgm:prSet/>
      <dgm:spPr/>
      <dgm:t>
        <a:bodyPr/>
        <a:lstStyle/>
        <a:p>
          <a:endParaRPr lang="cs-CZ"/>
        </a:p>
      </dgm:t>
    </dgm:pt>
    <dgm:pt modelId="{32D81B97-ED1A-468A-9BC0-2FC6C790C948}" type="sibTrans" cxnId="{27F1A402-1A45-4AF4-AFC7-DC2029A79EB6}">
      <dgm:prSet/>
      <dgm:spPr/>
      <dgm:t>
        <a:bodyPr/>
        <a:lstStyle/>
        <a:p>
          <a:endParaRPr lang="cs-CZ"/>
        </a:p>
      </dgm:t>
    </dgm:pt>
    <dgm:pt modelId="{1EE2DD4F-7CF7-48E0-8C07-1B8F9C6DE597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klima</a:t>
          </a:r>
          <a:endParaRPr lang="cs-CZ" sz="2400" dirty="0"/>
        </a:p>
      </dgm:t>
    </dgm:pt>
    <dgm:pt modelId="{47C13694-4136-4579-9E57-294F80AFBD05}" type="parTrans" cxnId="{E2433681-0A45-475A-B7A4-B987DB1FE173}">
      <dgm:prSet/>
      <dgm:spPr/>
      <dgm:t>
        <a:bodyPr/>
        <a:lstStyle/>
        <a:p>
          <a:endParaRPr lang="cs-CZ"/>
        </a:p>
      </dgm:t>
    </dgm:pt>
    <dgm:pt modelId="{BD2EED37-13E9-4B86-A133-FC27D313D7E9}" type="sibTrans" cxnId="{E2433681-0A45-475A-B7A4-B987DB1FE173}">
      <dgm:prSet/>
      <dgm:spPr/>
      <dgm:t>
        <a:bodyPr/>
        <a:lstStyle/>
        <a:p>
          <a:endParaRPr lang="cs-CZ"/>
        </a:p>
      </dgm:t>
    </dgm:pt>
    <dgm:pt modelId="{53967C97-45EB-4DD3-90B7-0B27D694F559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meteorologie a přístroje</a:t>
          </a:r>
        </a:p>
      </dgm:t>
    </dgm:pt>
    <dgm:pt modelId="{365976D7-5454-40E8-87F5-C8E3C297E915}" type="parTrans" cxnId="{C37A3538-FC00-46BC-8E13-33BB9B2D8D72}">
      <dgm:prSet/>
      <dgm:spPr/>
      <dgm:t>
        <a:bodyPr/>
        <a:lstStyle/>
        <a:p>
          <a:endParaRPr lang="cs-CZ"/>
        </a:p>
      </dgm:t>
    </dgm:pt>
    <dgm:pt modelId="{908CEFEE-78EA-4900-8633-47788A31EF4C}" type="sibTrans" cxnId="{C37A3538-FC00-46BC-8E13-33BB9B2D8D72}">
      <dgm:prSet/>
      <dgm:spPr/>
      <dgm:t>
        <a:bodyPr/>
        <a:lstStyle/>
        <a:p>
          <a:endParaRPr lang="cs-CZ"/>
        </a:p>
      </dgm:t>
    </dgm:pt>
    <dgm:pt modelId="{7064D6C3-D3C5-48BB-ABE8-9B6F4E5F0A72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prvky meteorologie</a:t>
          </a:r>
          <a:endParaRPr lang="cs-CZ" sz="2400" dirty="0"/>
        </a:p>
      </dgm:t>
    </dgm:pt>
    <dgm:pt modelId="{E9F36483-EE12-4DB5-841B-1B5B2D6CB4F9}" type="parTrans" cxnId="{92B5A08E-3258-430A-8E36-2CFB1C1400BF}">
      <dgm:prSet/>
      <dgm:spPr/>
      <dgm:t>
        <a:bodyPr/>
        <a:lstStyle/>
        <a:p>
          <a:endParaRPr lang="cs-CZ"/>
        </a:p>
      </dgm:t>
    </dgm:pt>
    <dgm:pt modelId="{845183BE-FF56-4A4D-8C29-228FC3B5F0F6}" type="sibTrans" cxnId="{92B5A08E-3258-430A-8E36-2CFB1C1400BF}">
      <dgm:prSet/>
      <dgm:spPr/>
      <dgm:t>
        <a:bodyPr/>
        <a:lstStyle/>
        <a:p>
          <a:endParaRPr lang="cs-CZ"/>
        </a:p>
      </dgm:t>
    </dgm:pt>
    <dgm:pt modelId="{0E767B01-13C3-462A-A480-36847BE14600}">
      <dgm:prSet custT="1"/>
      <dgm:spPr>
        <a:solidFill>
          <a:schemeClr val="accent6">
            <a:lumMod val="20000"/>
            <a:lumOff val="80000"/>
            <a:alpha val="95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 podnebné pásy a typy</a:t>
          </a:r>
          <a:endParaRPr lang="cs-CZ" sz="2400" dirty="0"/>
        </a:p>
      </dgm:t>
    </dgm:pt>
    <dgm:pt modelId="{92C6742D-DFB2-40B3-82D6-3A6C77DECC85}" type="parTrans" cxnId="{2BFDAC15-453D-4033-8E79-EFD866503141}">
      <dgm:prSet/>
      <dgm:spPr/>
      <dgm:t>
        <a:bodyPr/>
        <a:lstStyle/>
        <a:p>
          <a:endParaRPr lang="cs-CZ"/>
        </a:p>
      </dgm:t>
    </dgm:pt>
    <dgm:pt modelId="{4B5082E5-F459-432B-955B-08AD14ED6B7B}" type="sibTrans" cxnId="{2BFDAC15-453D-4033-8E79-EFD866503141}">
      <dgm:prSet/>
      <dgm:spPr/>
      <dgm:t>
        <a:bodyPr/>
        <a:lstStyle/>
        <a:p>
          <a:endParaRPr lang="cs-CZ"/>
        </a:p>
      </dgm:t>
    </dgm:pt>
    <dgm:pt modelId="{7EBCF7C0-B995-460D-9CA3-BD8B3E69F3CB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algn="ctr"/>
          <a:r>
            <a:rPr lang="cs-CZ" sz="2400" b="0" dirty="0" smtClean="0"/>
            <a:t>globální oteplování</a:t>
          </a:r>
          <a:endParaRPr lang="cs-CZ" sz="2400" b="0" dirty="0"/>
        </a:p>
      </dgm:t>
    </dgm:pt>
    <dgm:pt modelId="{B44CE7E5-77A8-4F22-A410-E2F0A808316A}" type="parTrans" cxnId="{27B41021-7BE5-4BD4-B843-369E4414E5DB}">
      <dgm:prSet/>
      <dgm:spPr/>
      <dgm:t>
        <a:bodyPr/>
        <a:lstStyle/>
        <a:p>
          <a:endParaRPr lang="cs-CZ"/>
        </a:p>
      </dgm:t>
    </dgm:pt>
    <dgm:pt modelId="{3AFBB1D1-DB90-4B69-813F-69F79D6CC64B}" type="sibTrans" cxnId="{27B41021-7BE5-4BD4-B843-369E4414E5DB}">
      <dgm:prSet/>
      <dgm:spPr/>
      <dgm:t>
        <a:bodyPr/>
        <a:lstStyle/>
        <a:p>
          <a:endParaRPr lang="cs-CZ"/>
        </a:p>
      </dgm:t>
    </dgm:pt>
    <dgm:pt modelId="{EC946AD9-0CA3-4444-A299-3735452357FC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atmosférické katastrofy</a:t>
          </a:r>
          <a:endParaRPr lang="cs-CZ" sz="2400" dirty="0"/>
        </a:p>
      </dgm:t>
    </dgm:pt>
    <dgm:pt modelId="{B9190A19-CEA3-4D43-996A-53F74EB83307}" type="parTrans" cxnId="{3EC3097B-3055-4F11-B216-5684F7B173A9}">
      <dgm:prSet/>
      <dgm:spPr/>
      <dgm:t>
        <a:bodyPr/>
        <a:lstStyle/>
        <a:p>
          <a:endParaRPr lang="cs-CZ"/>
        </a:p>
      </dgm:t>
    </dgm:pt>
    <dgm:pt modelId="{F4E4AC8B-3E09-4622-A368-DD5DD20AE7FD}" type="sibTrans" cxnId="{3EC3097B-3055-4F11-B216-5684F7B173A9}">
      <dgm:prSet/>
      <dgm:spPr/>
      <dgm:t>
        <a:bodyPr/>
        <a:lstStyle/>
        <a:p>
          <a:endParaRPr lang="cs-CZ"/>
        </a:p>
      </dgm:t>
    </dgm:pt>
    <dgm:pt modelId="{8CABA663-F140-4381-A837-528457B523EF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funkce atmosféry</a:t>
          </a:r>
          <a:endParaRPr lang="cs-CZ" sz="2400" dirty="0"/>
        </a:p>
      </dgm:t>
    </dgm:pt>
    <dgm:pt modelId="{EE0C9CAE-6B9F-40BA-9F5D-9FA192A2583E}" type="sibTrans" cxnId="{3D36074A-B81B-4635-9A83-7B935C07F261}">
      <dgm:prSet/>
      <dgm:spPr/>
      <dgm:t>
        <a:bodyPr/>
        <a:lstStyle/>
        <a:p>
          <a:endParaRPr lang="cs-CZ"/>
        </a:p>
      </dgm:t>
    </dgm:pt>
    <dgm:pt modelId="{1C54E34D-E3D9-4C65-BD2A-42EED59508D1}" type="parTrans" cxnId="{3D36074A-B81B-4635-9A83-7B935C07F261}">
      <dgm:prSet/>
      <dgm:spPr/>
      <dgm:t>
        <a:bodyPr/>
        <a:lstStyle/>
        <a:p>
          <a:endParaRPr lang="cs-CZ"/>
        </a:p>
      </dgm:t>
    </dgm:pt>
    <dgm:pt modelId="{1E8D236F-3381-450A-8AC6-8A58F9383057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 vlivy na podnebí</a:t>
          </a:r>
          <a:endParaRPr lang="cs-CZ" sz="2400" dirty="0"/>
        </a:p>
      </dgm:t>
    </dgm:pt>
    <dgm:pt modelId="{2B781FFA-E304-42B3-A887-AF9EDCEA7779}" type="parTrans" cxnId="{27ED84F4-B490-420A-A4F6-6BE26392A0A7}">
      <dgm:prSet/>
      <dgm:spPr/>
      <dgm:t>
        <a:bodyPr/>
        <a:lstStyle/>
        <a:p>
          <a:endParaRPr lang="cs-CZ"/>
        </a:p>
      </dgm:t>
    </dgm:pt>
    <dgm:pt modelId="{D376DCC2-24D7-4A93-A805-643B767571F4}" type="sibTrans" cxnId="{27ED84F4-B490-420A-A4F6-6BE26392A0A7}">
      <dgm:prSet/>
      <dgm:spPr/>
      <dgm:t>
        <a:bodyPr/>
        <a:lstStyle/>
        <a:p>
          <a:endParaRPr lang="cs-CZ"/>
        </a:p>
      </dgm:t>
    </dgm:pt>
    <dgm:pt modelId="{3C5A676D-11A3-40AD-B0C0-98AA55E96A4D}" type="pres">
      <dgm:prSet presAssocID="{7D689C6D-215A-4061-950F-D2B50FE031E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33118F3-006D-4DE0-85D7-BEF5B6ED5873}" type="pres">
      <dgm:prSet presAssocID="{6D29609A-A390-414B-A1D1-B8FB6AD99EA0}" presName="node" presStyleLbl="node1" presStyleIdx="0" presStyleCnt="12" custLinFactNeighborX="4179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37F170-9829-48EA-8EBA-6F9CF988D086}" type="pres">
      <dgm:prSet presAssocID="{886E5966-EE12-4DEE-A867-98153897BF94}" presName="sibTrans" presStyleCnt="0"/>
      <dgm:spPr/>
    </dgm:pt>
    <dgm:pt modelId="{7685899C-38FE-4CB4-8B7F-2C3F43DD35D1}" type="pres">
      <dgm:prSet presAssocID="{0B3179CF-1808-4AF2-9A23-49E161367459}" presName="node" presStyleLbl="node1" presStyleIdx="1" presStyleCnt="12" custLinFactNeighborX="3354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3257FC-53A7-41E2-A65B-84FCEABD6802}" type="pres">
      <dgm:prSet presAssocID="{A02524DA-C7FD-4709-B720-3BCFA2DB31B2}" presName="sibTrans" presStyleCnt="0"/>
      <dgm:spPr/>
    </dgm:pt>
    <dgm:pt modelId="{D130A27F-5689-4129-A5C8-1E2E8D1BAED4}" type="pres">
      <dgm:prSet presAssocID="{C68AB37A-53D0-4D22-A99A-2423E0AA25C6}" presName="node" presStyleLbl="node1" presStyleIdx="2" presStyleCnt="12" custLinFactNeighborX="2529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C5A7A6-39BB-4862-9179-92A64503AD24}" type="pres">
      <dgm:prSet presAssocID="{5150393B-3B97-426F-A538-E72D9244B5D6}" presName="sibTrans" presStyleCnt="0"/>
      <dgm:spPr/>
    </dgm:pt>
    <dgm:pt modelId="{D9A0A614-79EC-42F7-A674-B82117D4894F}" type="pres">
      <dgm:prSet presAssocID="{8CABA663-F140-4381-A837-528457B523EF}" presName="node" presStyleLbl="node1" presStyleIdx="3" presStyleCnt="12" custLinFactNeighborX="1704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AD23F2-1FB6-4CB6-A59B-48DBACFA1E36}" type="pres">
      <dgm:prSet presAssocID="{EE0C9CAE-6B9F-40BA-9F5D-9FA192A2583E}" presName="sibTrans" presStyleCnt="0"/>
      <dgm:spPr/>
    </dgm:pt>
    <dgm:pt modelId="{327274FD-849A-4253-A88C-49EA9C8EC748}" type="pres">
      <dgm:prSet presAssocID="{1BDE75C6-E49C-4C0D-9B54-AB332D07C5E8}" presName="node" presStyleLbl="node1" presStyleIdx="4" presStyleCnt="12" custLinFactNeighborX="4179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F9480DF-7708-4F28-AB36-28724565F072}" type="pres">
      <dgm:prSet presAssocID="{32D81B97-ED1A-468A-9BC0-2FC6C790C948}" presName="sibTrans" presStyleCnt="0"/>
      <dgm:spPr/>
    </dgm:pt>
    <dgm:pt modelId="{69BA46AD-DF0A-4BBD-9AEE-440738E97DD1}" type="pres">
      <dgm:prSet presAssocID="{1EE2DD4F-7CF7-48E0-8C07-1B8F9C6DE597}" presName="node" presStyleLbl="node1" presStyleIdx="5" presStyleCnt="12" custLinFactNeighborX="3354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C5E5AD-97B1-468F-8689-E19F00FEE7F1}" type="pres">
      <dgm:prSet presAssocID="{BD2EED37-13E9-4B86-A133-FC27D313D7E9}" presName="sibTrans" presStyleCnt="0"/>
      <dgm:spPr/>
    </dgm:pt>
    <dgm:pt modelId="{12A3D154-DC56-44D7-ADBF-D1C4D58ED58A}" type="pres">
      <dgm:prSet presAssocID="{53967C97-45EB-4DD3-90B7-0B27D694F559}" presName="node" presStyleLbl="node1" presStyleIdx="6" presStyleCnt="12" custLinFactNeighborX="2529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B9CFCC-83C0-4F3A-B471-7A937CB85CDA}" type="pres">
      <dgm:prSet presAssocID="{908CEFEE-78EA-4900-8633-47788A31EF4C}" presName="sibTrans" presStyleCnt="0"/>
      <dgm:spPr/>
    </dgm:pt>
    <dgm:pt modelId="{BC96A9CA-1CEB-4AF6-A87C-FBD3AB402411}" type="pres">
      <dgm:prSet presAssocID="{7064D6C3-D3C5-48BB-ABE8-9B6F4E5F0A72}" presName="node" presStyleLbl="node1" presStyleIdx="7" presStyleCnt="12" custLinFactNeighborX="1704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7FAE7CC-78BC-43D4-AB69-7D7DF2438182}" type="pres">
      <dgm:prSet presAssocID="{845183BE-FF56-4A4D-8C29-228FC3B5F0F6}" presName="sibTrans" presStyleCnt="0"/>
      <dgm:spPr/>
    </dgm:pt>
    <dgm:pt modelId="{802AFF8F-A710-40F3-A00D-100F373737B8}" type="pres">
      <dgm:prSet presAssocID="{0E767B01-13C3-462A-A480-36847BE14600}" presName="node" presStyleLbl="node1" presStyleIdx="8" presStyleCnt="12" custLinFactNeighborX="4179" custLinFactNeighborY="2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D7449AA-C368-4B37-B1BC-B8324ED21AA6}" type="pres">
      <dgm:prSet presAssocID="{4B5082E5-F459-432B-955B-08AD14ED6B7B}" presName="sibTrans" presStyleCnt="0"/>
      <dgm:spPr/>
    </dgm:pt>
    <dgm:pt modelId="{D5B814DB-2B46-4BBC-98D8-8038F299A82F}" type="pres">
      <dgm:prSet presAssocID="{1E8D236F-3381-450A-8AC6-8A58F9383057}" presName="node" presStyleLbl="node1" presStyleIdx="9" presStyleCnt="12" custLinFactNeighborX="3354" custLinFactNeighborY="2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54AA83-F239-46A8-9A87-1EB1FB0B79F9}" type="pres">
      <dgm:prSet presAssocID="{D376DCC2-24D7-4A93-A805-643B767571F4}" presName="sibTrans" presStyleCnt="0"/>
      <dgm:spPr/>
    </dgm:pt>
    <dgm:pt modelId="{8C8086F4-EA7A-4DA8-B360-C7A5B3E6375F}" type="pres">
      <dgm:prSet presAssocID="{7EBCF7C0-B995-460D-9CA3-BD8B3E69F3CB}" presName="node" presStyleLbl="node1" presStyleIdx="10" presStyleCnt="12" custLinFactNeighborX="2529" custLinFactNeighborY="2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DB8853-AB58-43AB-A5CF-0A1BC771C5FE}" type="pres">
      <dgm:prSet presAssocID="{3AFBB1D1-DB90-4B69-813F-69F79D6CC64B}" presName="sibTrans" presStyleCnt="0"/>
      <dgm:spPr/>
    </dgm:pt>
    <dgm:pt modelId="{BAA9C6B7-595A-4370-8301-2396CE27676B}" type="pres">
      <dgm:prSet presAssocID="{EC946AD9-0CA3-4444-A299-3735452357FC}" presName="node" presStyleLbl="node1" presStyleIdx="11" presStyleCnt="12" custLinFactNeighborX="1704" custLinFactNeighborY="2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EC3097B-3055-4F11-B216-5684F7B173A9}" srcId="{7D689C6D-215A-4061-950F-D2B50FE031ED}" destId="{EC946AD9-0CA3-4444-A299-3735452357FC}" srcOrd="11" destOrd="0" parTransId="{B9190A19-CEA3-4D43-996A-53F74EB83307}" sibTransId="{F4E4AC8B-3E09-4622-A368-DD5DD20AE7FD}"/>
    <dgm:cxn modelId="{553F8FA9-AB7E-44B9-874B-CDAAED1B40E5}" srcId="{7D689C6D-215A-4061-950F-D2B50FE031ED}" destId="{C68AB37A-53D0-4D22-A99A-2423E0AA25C6}" srcOrd="2" destOrd="0" parTransId="{D47E6F32-DB4F-489D-820F-1E9BF0BD5FFA}" sibTransId="{5150393B-3B97-426F-A538-E72D9244B5D6}"/>
    <dgm:cxn modelId="{27ED84F4-B490-420A-A4F6-6BE26392A0A7}" srcId="{7D689C6D-215A-4061-950F-D2B50FE031ED}" destId="{1E8D236F-3381-450A-8AC6-8A58F9383057}" srcOrd="9" destOrd="0" parTransId="{2B781FFA-E304-42B3-A887-AF9EDCEA7779}" sibTransId="{D376DCC2-24D7-4A93-A805-643B767571F4}"/>
    <dgm:cxn modelId="{2BFDAC15-453D-4033-8E79-EFD866503141}" srcId="{7D689C6D-215A-4061-950F-D2B50FE031ED}" destId="{0E767B01-13C3-462A-A480-36847BE14600}" srcOrd="8" destOrd="0" parTransId="{92C6742D-DFB2-40B3-82D6-3A6C77DECC85}" sibTransId="{4B5082E5-F459-432B-955B-08AD14ED6B7B}"/>
    <dgm:cxn modelId="{C37A3538-FC00-46BC-8E13-33BB9B2D8D72}" srcId="{7D689C6D-215A-4061-950F-D2B50FE031ED}" destId="{53967C97-45EB-4DD3-90B7-0B27D694F559}" srcOrd="6" destOrd="0" parTransId="{365976D7-5454-40E8-87F5-C8E3C297E915}" sibTransId="{908CEFEE-78EA-4900-8633-47788A31EF4C}"/>
    <dgm:cxn modelId="{3D36074A-B81B-4635-9A83-7B935C07F261}" srcId="{7D689C6D-215A-4061-950F-D2B50FE031ED}" destId="{8CABA663-F140-4381-A837-528457B523EF}" srcOrd="3" destOrd="0" parTransId="{1C54E34D-E3D9-4C65-BD2A-42EED59508D1}" sibTransId="{EE0C9CAE-6B9F-40BA-9F5D-9FA192A2583E}"/>
    <dgm:cxn modelId="{27F1A402-1A45-4AF4-AFC7-DC2029A79EB6}" srcId="{7D689C6D-215A-4061-950F-D2B50FE031ED}" destId="{1BDE75C6-E49C-4C0D-9B54-AB332D07C5E8}" srcOrd="4" destOrd="0" parTransId="{E5115DE1-C972-4F14-A74B-1401CCB6B57B}" sibTransId="{32D81B97-ED1A-468A-9BC0-2FC6C790C948}"/>
    <dgm:cxn modelId="{FDD2A616-0671-4A20-8375-DF59DBB6F9C2}" type="presOf" srcId="{6D29609A-A390-414B-A1D1-B8FB6AD99EA0}" destId="{A33118F3-006D-4DE0-85D7-BEF5B6ED5873}" srcOrd="0" destOrd="0" presId="urn:microsoft.com/office/officeart/2005/8/layout/default#1"/>
    <dgm:cxn modelId="{3B19BC5F-074A-4ED5-9030-183AAED13461}" type="presOf" srcId="{1EE2DD4F-7CF7-48E0-8C07-1B8F9C6DE597}" destId="{69BA46AD-DF0A-4BBD-9AEE-440738E97DD1}" srcOrd="0" destOrd="0" presId="urn:microsoft.com/office/officeart/2005/8/layout/default#1"/>
    <dgm:cxn modelId="{D3E68159-096E-420D-A9E8-5EF8B41ADE89}" type="presOf" srcId="{53967C97-45EB-4DD3-90B7-0B27D694F559}" destId="{12A3D154-DC56-44D7-ADBF-D1C4D58ED58A}" srcOrd="0" destOrd="0" presId="urn:microsoft.com/office/officeart/2005/8/layout/default#1"/>
    <dgm:cxn modelId="{8A3AF5CF-DD22-408D-9075-796671A5DEFE}" type="presOf" srcId="{0E767B01-13C3-462A-A480-36847BE14600}" destId="{802AFF8F-A710-40F3-A00D-100F373737B8}" srcOrd="0" destOrd="0" presId="urn:microsoft.com/office/officeart/2005/8/layout/default#1"/>
    <dgm:cxn modelId="{331CCD6E-B222-4ABC-A9BF-270FD76BE3AF}" type="presOf" srcId="{EC946AD9-0CA3-4444-A299-3735452357FC}" destId="{BAA9C6B7-595A-4370-8301-2396CE27676B}" srcOrd="0" destOrd="0" presId="urn:microsoft.com/office/officeart/2005/8/layout/default#1"/>
    <dgm:cxn modelId="{18342871-60CB-4FAF-9379-396B21786A3E}" type="presOf" srcId="{7D689C6D-215A-4061-950F-D2B50FE031ED}" destId="{3C5A676D-11A3-40AD-B0C0-98AA55E96A4D}" srcOrd="0" destOrd="0" presId="urn:microsoft.com/office/officeart/2005/8/layout/default#1"/>
    <dgm:cxn modelId="{75B243D1-D411-4193-93E3-366FD2C355E9}" type="presOf" srcId="{C68AB37A-53D0-4D22-A99A-2423E0AA25C6}" destId="{D130A27F-5689-4129-A5C8-1E2E8D1BAED4}" srcOrd="0" destOrd="0" presId="urn:microsoft.com/office/officeart/2005/8/layout/default#1"/>
    <dgm:cxn modelId="{27B41021-7BE5-4BD4-B843-369E4414E5DB}" srcId="{7D689C6D-215A-4061-950F-D2B50FE031ED}" destId="{7EBCF7C0-B995-460D-9CA3-BD8B3E69F3CB}" srcOrd="10" destOrd="0" parTransId="{B44CE7E5-77A8-4F22-A410-E2F0A808316A}" sibTransId="{3AFBB1D1-DB90-4B69-813F-69F79D6CC64B}"/>
    <dgm:cxn modelId="{F01870C4-2C05-4E31-A523-5755CE6FAA53}" type="presOf" srcId="{7064D6C3-D3C5-48BB-ABE8-9B6F4E5F0A72}" destId="{BC96A9CA-1CEB-4AF6-A87C-FBD3AB402411}" srcOrd="0" destOrd="0" presId="urn:microsoft.com/office/officeart/2005/8/layout/default#1"/>
    <dgm:cxn modelId="{415B3D3A-4C7C-4957-B34B-F1AA1AFEEF6B}" type="presOf" srcId="{8CABA663-F140-4381-A837-528457B523EF}" destId="{D9A0A614-79EC-42F7-A674-B82117D4894F}" srcOrd="0" destOrd="0" presId="urn:microsoft.com/office/officeart/2005/8/layout/default#1"/>
    <dgm:cxn modelId="{D71E89CB-B1D7-479B-B11E-4BA90A243D4D}" type="presOf" srcId="{1E8D236F-3381-450A-8AC6-8A58F9383057}" destId="{D5B814DB-2B46-4BBC-98D8-8038F299A82F}" srcOrd="0" destOrd="0" presId="urn:microsoft.com/office/officeart/2005/8/layout/default#1"/>
    <dgm:cxn modelId="{94808BA0-8424-4195-8501-B82066171913}" srcId="{7D689C6D-215A-4061-950F-D2B50FE031ED}" destId="{0B3179CF-1808-4AF2-9A23-49E161367459}" srcOrd="1" destOrd="0" parTransId="{2D24B58D-ECC0-414F-88E2-1FA26FA49646}" sibTransId="{A02524DA-C7FD-4709-B720-3BCFA2DB31B2}"/>
    <dgm:cxn modelId="{6D47D536-66F0-4C39-A2D2-526A49D6E646}" type="presOf" srcId="{1BDE75C6-E49C-4C0D-9B54-AB332D07C5E8}" destId="{327274FD-849A-4253-A88C-49EA9C8EC748}" srcOrd="0" destOrd="0" presId="urn:microsoft.com/office/officeart/2005/8/layout/default#1"/>
    <dgm:cxn modelId="{92B5A08E-3258-430A-8E36-2CFB1C1400BF}" srcId="{7D689C6D-215A-4061-950F-D2B50FE031ED}" destId="{7064D6C3-D3C5-48BB-ABE8-9B6F4E5F0A72}" srcOrd="7" destOrd="0" parTransId="{E9F36483-EE12-4DB5-841B-1B5B2D6CB4F9}" sibTransId="{845183BE-FF56-4A4D-8C29-228FC3B5F0F6}"/>
    <dgm:cxn modelId="{2D1DD53D-528F-40AF-96C3-BE549D73ABC8}" type="presOf" srcId="{0B3179CF-1808-4AF2-9A23-49E161367459}" destId="{7685899C-38FE-4CB4-8B7F-2C3F43DD35D1}" srcOrd="0" destOrd="0" presId="urn:microsoft.com/office/officeart/2005/8/layout/default#1"/>
    <dgm:cxn modelId="{5C319870-548F-427B-928E-26B433F45CF9}" type="presOf" srcId="{7EBCF7C0-B995-460D-9CA3-BD8B3E69F3CB}" destId="{8C8086F4-EA7A-4DA8-B360-C7A5B3E6375F}" srcOrd="0" destOrd="0" presId="urn:microsoft.com/office/officeart/2005/8/layout/default#1"/>
    <dgm:cxn modelId="{5196EA35-6A29-4E52-A33B-F96C5A571BC8}" srcId="{7D689C6D-215A-4061-950F-D2B50FE031ED}" destId="{6D29609A-A390-414B-A1D1-B8FB6AD99EA0}" srcOrd="0" destOrd="0" parTransId="{A3D5D069-42C6-4C1E-8EB0-CEF123BCDE91}" sibTransId="{886E5966-EE12-4DEE-A867-98153897BF94}"/>
    <dgm:cxn modelId="{E2433681-0A45-475A-B7A4-B987DB1FE173}" srcId="{7D689C6D-215A-4061-950F-D2B50FE031ED}" destId="{1EE2DD4F-7CF7-48E0-8C07-1B8F9C6DE597}" srcOrd="5" destOrd="0" parTransId="{47C13694-4136-4579-9E57-294F80AFBD05}" sibTransId="{BD2EED37-13E9-4B86-A133-FC27D313D7E9}"/>
    <dgm:cxn modelId="{DBBF7AF7-0513-426C-916B-D2AB1E4AC7C2}" type="presParOf" srcId="{3C5A676D-11A3-40AD-B0C0-98AA55E96A4D}" destId="{A33118F3-006D-4DE0-85D7-BEF5B6ED5873}" srcOrd="0" destOrd="0" presId="urn:microsoft.com/office/officeart/2005/8/layout/default#1"/>
    <dgm:cxn modelId="{62EA9B90-1D95-4BFB-9729-E5CBF0AE3F54}" type="presParOf" srcId="{3C5A676D-11A3-40AD-B0C0-98AA55E96A4D}" destId="{ED37F170-9829-48EA-8EBA-6F9CF988D086}" srcOrd="1" destOrd="0" presId="urn:microsoft.com/office/officeart/2005/8/layout/default#1"/>
    <dgm:cxn modelId="{ABF52FFA-1924-4E5E-84FC-E7977424400A}" type="presParOf" srcId="{3C5A676D-11A3-40AD-B0C0-98AA55E96A4D}" destId="{7685899C-38FE-4CB4-8B7F-2C3F43DD35D1}" srcOrd="2" destOrd="0" presId="urn:microsoft.com/office/officeart/2005/8/layout/default#1"/>
    <dgm:cxn modelId="{A64989C8-97F3-427E-A8B2-E1185FB17C89}" type="presParOf" srcId="{3C5A676D-11A3-40AD-B0C0-98AA55E96A4D}" destId="{853257FC-53A7-41E2-A65B-84FCEABD6802}" srcOrd="3" destOrd="0" presId="urn:microsoft.com/office/officeart/2005/8/layout/default#1"/>
    <dgm:cxn modelId="{2DC0D1FC-895D-4867-9F85-AD97E21313B2}" type="presParOf" srcId="{3C5A676D-11A3-40AD-B0C0-98AA55E96A4D}" destId="{D130A27F-5689-4129-A5C8-1E2E8D1BAED4}" srcOrd="4" destOrd="0" presId="urn:microsoft.com/office/officeart/2005/8/layout/default#1"/>
    <dgm:cxn modelId="{6A65C9D5-5D10-4164-AFF5-CCDBD1A83B91}" type="presParOf" srcId="{3C5A676D-11A3-40AD-B0C0-98AA55E96A4D}" destId="{7AC5A7A6-39BB-4862-9179-92A64503AD24}" srcOrd="5" destOrd="0" presId="urn:microsoft.com/office/officeart/2005/8/layout/default#1"/>
    <dgm:cxn modelId="{67FA37DD-FCDE-4836-8F98-8800E3093086}" type="presParOf" srcId="{3C5A676D-11A3-40AD-B0C0-98AA55E96A4D}" destId="{D9A0A614-79EC-42F7-A674-B82117D4894F}" srcOrd="6" destOrd="0" presId="urn:microsoft.com/office/officeart/2005/8/layout/default#1"/>
    <dgm:cxn modelId="{39C47D4E-5FB1-435A-9AF2-ACFE2E3642F5}" type="presParOf" srcId="{3C5A676D-11A3-40AD-B0C0-98AA55E96A4D}" destId="{A2AD23F2-1FB6-4CB6-A59B-48DBACFA1E36}" srcOrd="7" destOrd="0" presId="urn:microsoft.com/office/officeart/2005/8/layout/default#1"/>
    <dgm:cxn modelId="{785BC253-9BFD-4006-BED2-7C6A4928AD3C}" type="presParOf" srcId="{3C5A676D-11A3-40AD-B0C0-98AA55E96A4D}" destId="{327274FD-849A-4253-A88C-49EA9C8EC748}" srcOrd="8" destOrd="0" presId="urn:microsoft.com/office/officeart/2005/8/layout/default#1"/>
    <dgm:cxn modelId="{3E122783-1B41-44E3-B8C9-2791A990E9BB}" type="presParOf" srcId="{3C5A676D-11A3-40AD-B0C0-98AA55E96A4D}" destId="{BF9480DF-7708-4F28-AB36-28724565F072}" srcOrd="9" destOrd="0" presId="urn:microsoft.com/office/officeart/2005/8/layout/default#1"/>
    <dgm:cxn modelId="{58101A03-05D3-4F74-921A-073BF3A94907}" type="presParOf" srcId="{3C5A676D-11A3-40AD-B0C0-98AA55E96A4D}" destId="{69BA46AD-DF0A-4BBD-9AEE-440738E97DD1}" srcOrd="10" destOrd="0" presId="urn:microsoft.com/office/officeart/2005/8/layout/default#1"/>
    <dgm:cxn modelId="{C0027681-00E6-4FC2-98A0-DF1E0C9EE769}" type="presParOf" srcId="{3C5A676D-11A3-40AD-B0C0-98AA55E96A4D}" destId="{38C5E5AD-97B1-468F-8689-E19F00FEE7F1}" srcOrd="11" destOrd="0" presId="urn:microsoft.com/office/officeart/2005/8/layout/default#1"/>
    <dgm:cxn modelId="{FE8EDE05-A18B-4E28-9868-00A226AAE6AF}" type="presParOf" srcId="{3C5A676D-11A3-40AD-B0C0-98AA55E96A4D}" destId="{12A3D154-DC56-44D7-ADBF-D1C4D58ED58A}" srcOrd="12" destOrd="0" presId="urn:microsoft.com/office/officeart/2005/8/layout/default#1"/>
    <dgm:cxn modelId="{AE1D7F11-9F2C-4153-9FA4-9AD5F3769E6D}" type="presParOf" srcId="{3C5A676D-11A3-40AD-B0C0-98AA55E96A4D}" destId="{E9B9CFCC-83C0-4F3A-B471-7A937CB85CDA}" srcOrd="13" destOrd="0" presId="urn:microsoft.com/office/officeart/2005/8/layout/default#1"/>
    <dgm:cxn modelId="{4470DF91-ECAC-469B-8506-637558B72285}" type="presParOf" srcId="{3C5A676D-11A3-40AD-B0C0-98AA55E96A4D}" destId="{BC96A9CA-1CEB-4AF6-A87C-FBD3AB402411}" srcOrd="14" destOrd="0" presId="urn:microsoft.com/office/officeart/2005/8/layout/default#1"/>
    <dgm:cxn modelId="{1FF8613E-31F6-420E-9D06-8B3733D6B874}" type="presParOf" srcId="{3C5A676D-11A3-40AD-B0C0-98AA55E96A4D}" destId="{C7FAE7CC-78BC-43D4-AB69-7D7DF2438182}" srcOrd="15" destOrd="0" presId="urn:microsoft.com/office/officeart/2005/8/layout/default#1"/>
    <dgm:cxn modelId="{BB18C4FB-1FBB-4972-B4FA-47965D19E566}" type="presParOf" srcId="{3C5A676D-11A3-40AD-B0C0-98AA55E96A4D}" destId="{802AFF8F-A710-40F3-A00D-100F373737B8}" srcOrd="16" destOrd="0" presId="urn:microsoft.com/office/officeart/2005/8/layout/default#1"/>
    <dgm:cxn modelId="{6BECA125-2A96-415E-AAE9-BB5FE741151E}" type="presParOf" srcId="{3C5A676D-11A3-40AD-B0C0-98AA55E96A4D}" destId="{9D7449AA-C368-4B37-B1BC-B8324ED21AA6}" srcOrd="17" destOrd="0" presId="urn:microsoft.com/office/officeart/2005/8/layout/default#1"/>
    <dgm:cxn modelId="{15024BE2-00F8-4C7C-AE26-240B85CEA9B3}" type="presParOf" srcId="{3C5A676D-11A3-40AD-B0C0-98AA55E96A4D}" destId="{D5B814DB-2B46-4BBC-98D8-8038F299A82F}" srcOrd="18" destOrd="0" presId="urn:microsoft.com/office/officeart/2005/8/layout/default#1"/>
    <dgm:cxn modelId="{D2FDC4FF-5FF5-462B-A936-A314C8709CCC}" type="presParOf" srcId="{3C5A676D-11A3-40AD-B0C0-98AA55E96A4D}" destId="{0254AA83-F239-46A8-9A87-1EB1FB0B79F9}" srcOrd="19" destOrd="0" presId="urn:microsoft.com/office/officeart/2005/8/layout/default#1"/>
    <dgm:cxn modelId="{CE1E7902-A72C-4C24-9AFF-8F7B381BAE3E}" type="presParOf" srcId="{3C5A676D-11A3-40AD-B0C0-98AA55E96A4D}" destId="{8C8086F4-EA7A-4DA8-B360-C7A5B3E6375F}" srcOrd="20" destOrd="0" presId="urn:microsoft.com/office/officeart/2005/8/layout/default#1"/>
    <dgm:cxn modelId="{90DA9839-EE77-4B7D-B818-605D2822CFCA}" type="presParOf" srcId="{3C5A676D-11A3-40AD-B0C0-98AA55E96A4D}" destId="{7CDB8853-AB58-43AB-A5CF-0A1BC771C5FE}" srcOrd="21" destOrd="0" presId="urn:microsoft.com/office/officeart/2005/8/layout/default#1"/>
    <dgm:cxn modelId="{49A4CAED-6124-463A-A0E2-DAC9E2F16830}" type="presParOf" srcId="{3C5A676D-11A3-40AD-B0C0-98AA55E96A4D}" destId="{BAA9C6B7-595A-4370-8301-2396CE27676B}" srcOrd="22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3118F3-006D-4DE0-85D7-BEF5B6ED5873}">
      <dsp:nvSpPr>
        <dsp:cNvPr id="0" name=""/>
        <dsp:cNvSpPr/>
      </dsp:nvSpPr>
      <dsp:spPr>
        <a:xfrm>
          <a:off x="87536" y="193913"/>
          <a:ext cx="2033334" cy="1220000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atmosféra</a:t>
          </a:r>
          <a:endParaRPr lang="cs-CZ" sz="2400" kern="1200" dirty="0"/>
        </a:p>
      </dsp:txBody>
      <dsp:txXfrm>
        <a:off x="87536" y="193913"/>
        <a:ext cx="2033334" cy="1220000"/>
      </dsp:txXfrm>
    </dsp:sp>
    <dsp:sp modelId="{7685899C-38FE-4CB4-8B7F-2C3F43DD35D1}">
      <dsp:nvSpPr>
        <dsp:cNvPr id="0" name=""/>
        <dsp:cNvSpPr/>
      </dsp:nvSpPr>
      <dsp:spPr>
        <a:xfrm>
          <a:off x="2307428" y="193913"/>
          <a:ext cx="2033334" cy="1220000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vzduch</a:t>
          </a:r>
          <a:endParaRPr lang="cs-CZ" sz="2400" kern="1200" dirty="0"/>
        </a:p>
      </dsp:txBody>
      <dsp:txXfrm>
        <a:off x="2307428" y="193913"/>
        <a:ext cx="2033334" cy="1220000"/>
      </dsp:txXfrm>
    </dsp:sp>
    <dsp:sp modelId="{D130A27F-5689-4129-A5C8-1E2E8D1BAED4}">
      <dsp:nvSpPr>
        <dsp:cNvPr id="0" name=""/>
        <dsp:cNvSpPr/>
      </dsp:nvSpPr>
      <dsp:spPr>
        <a:xfrm>
          <a:off x="4527321" y="193913"/>
          <a:ext cx="2033334" cy="1220000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vrstvy atmosféry</a:t>
          </a:r>
          <a:endParaRPr lang="cs-CZ" sz="2400" kern="1200" dirty="0"/>
        </a:p>
      </dsp:txBody>
      <dsp:txXfrm>
        <a:off x="4527321" y="193913"/>
        <a:ext cx="2033334" cy="1220000"/>
      </dsp:txXfrm>
    </dsp:sp>
    <dsp:sp modelId="{D9A0A614-79EC-42F7-A674-B82117D4894F}">
      <dsp:nvSpPr>
        <dsp:cNvPr id="0" name=""/>
        <dsp:cNvSpPr/>
      </dsp:nvSpPr>
      <dsp:spPr>
        <a:xfrm>
          <a:off x="6715129" y="193913"/>
          <a:ext cx="2033334" cy="1220000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funkce atmosféry</a:t>
          </a:r>
          <a:endParaRPr lang="cs-CZ" sz="2400" kern="1200" dirty="0"/>
        </a:p>
      </dsp:txBody>
      <dsp:txXfrm>
        <a:off x="6715129" y="193913"/>
        <a:ext cx="2033334" cy="1220000"/>
      </dsp:txXfrm>
    </dsp:sp>
    <dsp:sp modelId="{327274FD-849A-4253-A88C-49EA9C8EC748}">
      <dsp:nvSpPr>
        <dsp:cNvPr id="0" name=""/>
        <dsp:cNvSpPr/>
      </dsp:nvSpPr>
      <dsp:spPr>
        <a:xfrm>
          <a:off x="87536" y="1648332"/>
          <a:ext cx="2033334" cy="1220000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počasí</a:t>
          </a:r>
          <a:endParaRPr lang="cs-CZ" sz="2400" kern="1200" dirty="0"/>
        </a:p>
      </dsp:txBody>
      <dsp:txXfrm>
        <a:off x="87536" y="1648332"/>
        <a:ext cx="2033334" cy="1220000"/>
      </dsp:txXfrm>
    </dsp:sp>
    <dsp:sp modelId="{69BA46AD-DF0A-4BBD-9AEE-440738E97DD1}">
      <dsp:nvSpPr>
        <dsp:cNvPr id="0" name=""/>
        <dsp:cNvSpPr/>
      </dsp:nvSpPr>
      <dsp:spPr>
        <a:xfrm>
          <a:off x="2307428" y="1648332"/>
          <a:ext cx="2033334" cy="1220000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klima</a:t>
          </a:r>
          <a:endParaRPr lang="cs-CZ" sz="2400" kern="1200" dirty="0"/>
        </a:p>
      </dsp:txBody>
      <dsp:txXfrm>
        <a:off x="2307428" y="1648332"/>
        <a:ext cx="2033334" cy="1220000"/>
      </dsp:txXfrm>
    </dsp:sp>
    <dsp:sp modelId="{12A3D154-DC56-44D7-ADBF-D1C4D58ED58A}">
      <dsp:nvSpPr>
        <dsp:cNvPr id="0" name=""/>
        <dsp:cNvSpPr/>
      </dsp:nvSpPr>
      <dsp:spPr>
        <a:xfrm>
          <a:off x="4527321" y="1648332"/>
          <a:ext cx="2033334" cy="1220000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meteorologie a přístroje</a:t>
          </a:r>
        </a:p>
      </dsp:txBody>
      <dsp:txXfrm>
        <a:off x="4527321" y="1648332"/>
        <a:ext cx="2033334" cy="1220000"/>
      </dsp:txXfrm>
    </dsp:sp>
    <dsp:sp modelId="{BC96A9CA-1CEB-4AF6-A87C-FBD3AB402411}">
      <dsp:nvSpPr>
        <dsp:cNvPr id="0" name=""/>
        <dsp:cNvSpPr/>
      </dsp:nvSpPr>
      <dsp:spPr>
        <a:xfrm>
          <a:off x="6715129" y="1648332"/>
          <a:ext cx="2033334" cy="1220000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prvky meteorologie</a:t>
          </a:r>
          <a:endParaRPr lang="cs-CZ" sz="2400" kern="1200" dirty="0"/>
        </a:p>
      </dsp:txBody>
      <dsp:txXfrm>
        <a:off x="6715129" y="1648332"/>
        <a:ext cx="2033334" cy="1220000"/>
      </dsp:txXfrm>
    </dsp:sp>
    <dsp:sp modelId="{802AFF8F-A710-40F3-A00D-100F373737B8}">
      <dsp:nvSpPr>
        <dsp:cNvPr id="0" name=""/>
        <dsp:cNvSpPr/>
      </dsp:nvSpPr>
      <dsp:spPr>
        <a:xfrm>
          <a:off x="87536" y="3102740"/>
          <a:ext cx="2033334" cy="1220000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 podnebné pásy a typy</a:t>
          </a:r>
          <a:endParaRPr lang="cs-CZ" sz="2400" kern="1200" dirty="0"/>
        </a:p>
      </dsp:txBody>
      <dsp:txXfrm>
        <a:off x="87536" y="3102740"/>
        <a:ext cx="2033334" cy="1220000"/>
      </dsp:txXfrm>
    </dsp:sp>
    <dsp:sp modelId="{D5B814DB-2B46-4BBC-98D8-8038F299A82F}">
      <dsp:nvSpPr>
        <dsp:cNvPr id="0" name=""/>
        <dsp:cNvSpPr/>
      </dsp:nvSpPr>
      <dsp:spPr>
        <a:xfrm>
          <a:off x="2307428" y="3102740"/>
          <a:ext cx="2033334" cy="1220000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 vlivy na podnebí</a:t>
          </a:r>
          <a:endParaRPr lang="cs-CZ" sz="2400" kern="1200" dirty="0"/>
        </a:p>
      </dsp:txBody>
      <dsp:txXfrm>
        <a:off x="2307428" y="3102740"/>
        <a:ext cx="2033334" cy="1220000"/>
      </dsp:txXfrm>
    </dsp:sp>
    <dsp:sp modelId="{8C8086F4-EA7A-4DA8-B360-C7A5B3E6375F}">
      <dsp:nvSpPr>
        <dsp:cNvPr id="0" name=""/>
        <dsp:cNvSpPr/>
      </dsp:nvSpPr>
      <dsp:spPr>
        <a:xfrm>
          <a:off x="4527321" y="3102740"/>
          <a:ext cx="2033334" cy="1220000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/>
            <a:t>globální oteplování</a:t>
          </a:r>
          <a:endParaRPr lang="cs-CZ" sz="2400" b="0" kern="1200" dirty="0"/>
        </a:p>
      </dsp:txBody>
      <dsp:txXfrm>
        <a:off x="4527321" y="3102740"/>
        <a:ext cx="2033334" cy="1220000"/>
      </dsp:txXfrm>
    </dsp:sp>
    <dsp:sp modelId="{BAA9C6B7-595A-4370-8301-2396CE27676B}">
      <dsp:nvSpPr>
        <dsp:cNvPr id="0" name=""/>
        <dsp:cNvSpPr/>
      </dsp:nvSpPr>
      <dsp:spPr>
        <a:xfrm>
          <a:off x="6715129" y="3102740"/>
          <a:ext cx="2033334" cy="1220000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atmosférické katastrofy</a:t>
          </a:r>
          <a:endParaRPr lang="cs-CZ" sz="2400" kern="1200" dirty="0"/>
        </a:p>
      </dsp:txBody>
      <dsp:txXfrm>
        <a:off x="6715129" y="3102740"/>
        <a:ext cx="2033334" cy="12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845662-10A7-4752-9E2D-8B5796096519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4239D7-A7E0-4AFA-8120-5D3156E3F5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8398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4239D7-A7E0-4AFA-8120-5D3156E3F58A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4239D7-A7E0-4AFA-8120-5D3156E3F58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428243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271583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449361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512539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1672781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6958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412044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233471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087476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738270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229784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9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0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9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0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12" Type="http://schemas.openxmlformats.org/officeDocument/2006/relationships/image" Target="../media/image3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4.jpeg"/><Relationship Id="rId11" Type="http://schemas.openxmlformats.org/officeDocument/2006/relationships/image" Target="../media/image29.jpeg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12" Type="http://schemas.openxmlformats.org/officeDocument/2006/relationships/image" Target="../media/image3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4.jpeg"/><Relationship Id="rId11" Type="http://schemas.openxmlformats.org/officeDocument/2006/relationships/image" Target="../media/image29.jpeg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Hlavn%C3%AD_strana" TargetMode="External"/><Relationship Id="rId7" Type="http://schemas.openxmlformats.org/officeDocument/2006/relationships/image" Target="../media/image3.jpeg"/><Relationship Id="rId2" Type="http://schemas.openxmlformats.org/officeDocument/2006/relationships/hyperlink" Target="http://www.office.microsoft/" TargetMode="Externa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9.jpeg"/><Relationship Id="rId5" Type="http://schemas.openxmlformats.org/officeDocument/2006/relationships/image" Target="../media/image15.jpeg"/><Relationship Id="rId4" Type="http://schemas.openxmlformats.org/officeDocument/2006/relationships/image" Target="../media/image48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36.png"/><Relationship Id="rId7" Type="http://schemas.openxmlformats.org/officeDocument/2006/relationships/image" Target="../media/image51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3.png"/><Relationship Id="rId5" Type="http://schemas.openxmlformats.org/officeDocument/2006/relationships/image" Target="../media/image50.png"/><Relationship Id="rId4" Type="http://schemas.openxmlformats.org/officeDocument/2006/relationships/image" Target="../media/image30.png"/><Relationship Id="rId9" Type="http://schemas.openxmlformats.org/officeDocument/2006/relationships/image" Target="../media/image52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53.jpeg"/><Relationship Id="rId7" Type="http://schemas.openxmlformats.org/officeDocument/2006/relationships/image" Target="../media/image37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5.jpeg"/><Relationship Id="rId5" Type="http://schemas.openxmlformats.org/officeDocument/2006/relationships/image" Target="../media/image24.jpeg"/><Relationship Id="rId4" Type="http://schemas.openxmlformats.org/officeDocument/2006/relationships/image" Target="../media/image26.jpeg"/><Relationship Id="rId9" Type="http://schemas.openxmlformats.org/officeDocument/2006/relationships/image" Target="../media/image3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4023190"/>
              </p:ext>
            </p:extLst>
          </p:nvPr>
        </p:nvGraphicFramePr>
        <p:xfrm>
          <a:off x="971600" y="2564904"/>
          <a:ext cx="7200800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800"/>
              </a:tblGrid>
              <a:tr h="53492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Michaela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Čapková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</a:t>
                      </a:r>
                      <a:r>
                        <a:rPr lang="cs-CZ" sz="2400" b="1" baseline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4.3.2013</a:t>
                      </a:r>
                      <a:endParaRPr lang="cs-CZ" sz="2400" b="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VY_52_INOVACE_12_ZEMĚPIS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zeměpisné pojmy – Atmosféra</a:t>
                      </a:r>
                    </a:p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6.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Čapková\Desktop\lijá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501008"/>
            <a:ext cx="2160240" cy="1584176"/>
          </a:xfrm>
          <a:prstGeom prst="rect">
            <a:avLst/>
          </a:prstGeom>
          <a:noFill/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2411760" y="404664"/>
            <a:ext cx="4320480" cy="1224136"/>
          </a:xfrm>
          <a:solidFill>
            <a:srgbClr val="F7FAF0"/>
          </a:solidFill>
          <a:ln>
            <a:noFill/>
          </a:ln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cs-CZ" sz="4000" b="1" dirty="0" smtClean="0">
                <a:solidFill>
                  <a:schemeClr val="accent1"/>
                </a:solidFill>
                <a:effectLst>
                  <a:outerShdw blurRad="38100" dist="38100" dir="2700000" algn="ctr" rotWithShape="0">
                    <a:prstClr val="black">
                      <a:alpha val="43000"/>
                    </a:prstClr>
                  </a:outerShdw>
                </a:effectLst>
                <a:latin typeface="Calibri" pitchFamily="34" charset="0"/>
                <a:cs typeface="Calibri" pitchFamily="34" charset="0"/>
              </a:rPr>
              <a:t>ATMOSFÉRA</a:t>
            </a:r>
            <a:endParaRPr lang="cs-CZ" sz="4000" b="1" dirty="0">
              <a:solidFill>
                <a:schemeClr val="accent1"/>
              </a:solidFill>
              <a:effectLst>
                <a:outerShdw blurRad="38100" dist="38100" dir="2700000" algn="ctr" rotWithShape="0">
                  <a:prstClr val="black">
                    <a:alpha val="43000"/>
                  </a:prst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6" name="Picture 3" descr="C:\Users\Čapková\Desktop\torná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3501008"/>
            <a:ext cx="2160240" cy="1584176"/>
          </a:xfrm>
          <a:prstGeom prst="rect">
            <a:avLst/>
          </a:prstGeom>
          <a:noFill/>
        </p:spPr>
      </p:pic>
      <p:pic>
        <p:nvPicPr>
          <p:cNvPr id="1026" name="Picture 2" descr="C:\Users\Čapková\Desktop\atmosfér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2348880"/>
            <a:ext cx="3312368" cy="2484276"/>
          </a:xfrm>
          <a:prstGeom prst="rect">
            <a:avLst/>
          </a:prstGeom>
          <a:noFill/>
        </p:spPr>
      </p:pic>
      <p:pic>
        <p:nvPicPr>
          <p:cNvPr id="7" name="Picture 4" descr="C:\Users\Čapková\Desktop\synoptická mapa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912" y="5373216"/>
            <a:ext cx="1638183" cy="1008112"/>
          </a:xfrm>
          <a:prstGeom prst="rect">
            <a:avLst/>
          </a:prstGeom>
          <a:noFill/>
          <a:ln w="3175">
            <a:solidFill>
              <a:schemeClr val="tx2">
                <a:lumMod val="75000"/>
              </a:schemeClr>
            </a:solidFill>
          </a:ln>
        </p:spPr>
      </p:pic>
      <p:pic>
        <p:nvPicPr>
          <p:cNvPr id="8" name="Picture 2" descr="C:\Users\Čapková\Desktop\barometr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24128" y="5589239"/>
            <a:ext cx="864096" cy="936105"/>
          </a:xfrm>
          <a:prstGeom prst="rect">
            <a:avLst/>
          </a:prstGeom>
          <a:noFill/>
          <a:ln w="3175">
            <a:solidFill>
              <a:schemeClr val="tx2">
                <a:lumMod val="75000"/>
              </a:schemeClr>
            </a:solidFill>
          </a:ln>
        </p:spPr>
      </p:pic>
      <p:pic>
        <p:nvPicPr>
          <p:cNvPr id="10" name="Picture 29" descr="C:\Users\Čapková\AppData\Local\Microsoft\Windows\Temporary Internet Files\Content.IE5\3CUMML4I\MP900407565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499071">
            <a:off x="7127663" y="1287381"/>
            <a:ext cx="1368152" cy="1584176"/>
          </a:xfrm>
          <a:prstGeom prst="rect">
            <a:avLst/>
          </a:prstGeom>
          <a:noFill/>
        </p:spPr>
      </p:pic>
      <p:pic>
        <p:nvPicPr>
          <p:cNvPr id="11" name="Picture 8" descr="C:\Users\Čapková\AppData\Local\Microsoft\Windows\Temporary Internet Files\Content.IE5\FEONWA0D\MP900202092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1128255">
            <a:off x="568902" y="1355798"/>
            <a:ext cx="1380892" cy="1576792"/>
          </a:xfrm>
          <a:prstGeom prst="rect">
            <a:avLst/>
          </a:prstGeom>
          <a:noFill/>
        </p:spPr>
      </p:pic>
      <p:pic>
        <p:nvPicPr>
          <p:cNvPr id="14" name="Picture 2" descr="C:\Users\Čapková\Desktop\Anemometer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55776" y="5589240"/>
            <a:ext cx="908816" cy="936103"/>
          </a:xfrm>
          <a:prstGeom prst="rect">
            <a:avLst/>
          </a:prstGeom>
          <a:noFill/>
          <a:ln w="3175">
            <a:solidFill>
              <a:schemeClr val="tx2">
                <a:lumMod val="75000"/>
              </a:schemeClr>
            </a:solidFill>
          </a:ln>
        </p:spPr>
      </p:pic>
      <p:pic>
        <p:nvPicPr>
          <p:cNvPr id="15" name="Picture 9" descr="C:\Users\Čapková\AppData\Local\Microsoft\Windows\Temporary Internet Files\Content.IE5\U838MQ3C\MP900427955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95536" y="5445224"/>
            <a:ext cx="1800200" cy="1182788"/>
          </a:xfrm>
          <a:prstGeom prst="rect">
            <a:avLst/>
          </a:prstGeom>
          <a:noFill/>
        </p:spPr>
      </p:pic>
      <p:pic>
        <p:nvPicPr>
          <p:cNvPr id="16" name="Picture 15" descr="C:\Users\Čapková\AppData\Local\Microsoft\Windows\Temporary Internet Files\Content.IE5\SF587O6V\MP900403862[1]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948264" y="5445224"/>
            <a:ext cx="1800200" cy="1152128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23"/>
          <p:cNvGraphicFramePr>
            <a:graphicFrameLocks/>
          </p:cNvGraphicFramePr>
          <p:nvPr/>
        </p:nvGraphicFramePr>
        <p:xfrm>
          <a:off x="179512" y="1772816"/>
          <a:ext cx="8748464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Zaoblený obdélník 2"/>
          <p:cNvSpPr/>
          <p:nvPr/>
        </p:nvSpPr>
        <p:spPr>
          <a:xfrm>
            <a:off x="2339752" y="476672"/>
            <a:ext cx="4536504" cy="1008112"/>
          </a:xfrm>
          <a:prstGeom prst="roundRect">
            <a:avLst>
              <a:gd name="adj" fmla="val 20790"/>
            </a:avLst>
          </a:prstGeom>
          <a:solidFill>
            <a:srgbClr val="B7DCE7">
              <a:alpha val="16863"/>
            </a:srgbClr>
          </a:solidFill>
          <a:ln w="28575">
            <a:solidFill>
              <a:schemeClr val="accent4">
                <a:lumMod val="60000"/>
                <a:lumOff val="4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accent5">
                    <a:lumMod val="75000"/>
                  </a:schemeClr>
                </a:solidFill>
              </a:rPr>
              <a:t>ATMOSFÉRA</a:t>
            </a:r>
            <a:endParaRPr lang="cs-CZ" sz="44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9"/>
          <p:cNvSpPr txBox="1">
            <a:spLocks/>
          </p:cNvSpPr>
          <p:nvPr/>
        </p:nvSpPr>
        <p:spPr>
          <a:xfrm>
            <a:off x="1547664" y="476672"/>
            <a:ext cx="5976664" cy="792088"/>
          </a:xfrm>
          <a:prstGeom prst="rect">
            <a:avLst/>
          </a:prstGeom>
          <a:solidFill>
            <a:srgbClr val="FFFF66">
              <a:alpha val="50196"/>
            </a:srgbClr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noProof="0" dirty="0" smtClean="0">
                <a:latin typeface="+mj-lt"/>
                <a:ea typeface="+mj-ea"/>
                <a:cs typeface="+mj-cs"/>
              </a:rPr>
              <a:t>Šipkou spoj význam pojmu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475656" y="1700808"/>
          <a:ext cx="6096000" cy="41291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atmosféra</a:t>
                      </a: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b="1" baseline="0" dirty="0" smtClean="0"/>
                        <a:t>věda o počasí</a:t>
                      </a:r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vzduch</a:t>
                      </a: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dlouhodobý</a:t>
                      </a:r>
                      <a:r>
                        <a:rPr lang="cs-CZ" b="1" baseline="0" dirty="0" smtClean="0"/>
                        <a:t> stav ovzduší</a:t>
                      </a:r>
                      <a:endParaRPr lang="cs-CZ" b="1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počasí</a:t>
                      </a:r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vzdušný</a:t>
                      </a:r>
                      <a:r>
                        <a:rPr lang="cs-CZ" b="1" baseline="0" dirty="0" smtClean="0"/>
                        <a:t> obal Země</a:t>
                      </a:r>
                      <a:endParaRPr lang="cs-CZ" b="1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podnebí</a:t>
                      </a: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baseline="0" dirty="0" smtClean="0"/>
                        <a:t>věda o podnebí</a:t>
                      </a:r>
                      <a:endParaRPr lang="cs-CZ" b="1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meteorologie</a:t>
                      </a: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směs</a:t>
                      </a:r>
                      <a:r>
                        <a:rPr lang="cs-CZ" b="1" baseline="0" dirty="0" smtClean="0"/>
                        <a:t> plynů</a:t>
                      </a:r>
                      <a:endParaRPr lang="cs-CZ" b="1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klimatologie</a:t>
                      </a:r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krátkodobý</a:t>
                      </a:r>
                      <a:r>
                        <a:rPr lang="cs-CZ" b="1" baseline="0" dirty="0" smtClean="0"/>
                        <a:t> stav ovzduší</a:t>
                      </a:r>
                      <a:endParaRPr lang="cs-CZ" b="1" dirty="0" smtClean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475656" y="1700808"/>
          <a:ext cx="6096000" cy="41291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atmosféra</a:t>
                      </a: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b="1" baseline="0" dirty="0" smtClean="0"/>
                        <a:t>věda o počasí</a:t>
                      </a:r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vzduch</a:t>
                      </a: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dlouhodobý</a:t>
                      </a:r>
                      <a:r>
                        <a:rPr lang="cs-CZ" b="1" baseline="0" dirty="0" smtClean="0"/>
                        <a:t> stav ovzduší</a:t>
                      </a:r>
                      <a:endParaRPr lang="cs-CZ" b="1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počasí</a:t>
                      </a:r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vzdušný</a:t>
                      </a:r>
                      <a:r>
                        <a:rPr lang="cs-CZ" b="1" baseline="0" dirty="0" smtClean="0"/>
                        <a:t> obal Země</a:t>
                      </a:r>
                      <a:endParaRPr lang="cs-CZ" b="1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podnebí</a:t>
                      </a: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věda</a:t>
                      </a:r>
                      <a:r>
                        <a:rPr lang="cs-CZ" b="1" baseline="0" dirty="0" smtClean="0"/>
                        <a:t> o podnebí</a:t>
                      </a:r>
                      <a:endParaRPr lang="cs-CZ" b="1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meteorologie</a:t>
                      </a: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směs</a:t>
                      </a:r>
                      <a:r>
                        <a:rPr lang="cs-CZ" b="1" baseline="0" dirty="0" smtClean="0"/>
                        <a:t> plynů</a:t>
                      </a:r>
                      <a:endParaRPr lang="cs-CZ" b="1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klimatologie</a:t>
                      </a:r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krátkodobý</a:t>
                      </a:r>
                      <a:r>
                        <a:rPr lang="cs-CZ" b="1" baseline="0" dirty="0" smtClean="0"/>
                        <a:t> stav ovzduší</a:t>
                      </a:r>
                      <a:endParaRPr lang="cs-CZ" b="1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Nadpis 9"/>
          <p:cNvSpPr txBox="1">
            <a:spLocks/>
          </p:cNvSpPr>
          <p:nvPr/>
        </p:nvSpPr>
        <p:spPr>
          <a:xfrm>
            <a:off x="1547664" y="476672"/>
            <a:ext cx="5976664" cy="792088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Řešení: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3779912" y="2060848"/>
            <a:ext cx="864096" cy="122413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3779912" y="2708920"/>
            <a:ext cx="864096" cy="194421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flipV="1">
            <a:off x="3851920" y="1988840"/>
            <a:ext cx="792088" cy="280831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V="1">
            <a:off x="3851920" y="4005064"/>
            <a:ext cx="792088" cy="14401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flipV="1">
            <a:off x="3851920" y="2636912"/>
            <a:ext cx="792088" cy="151216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>
            <a:off x="3851920" y="3429000"/>
            <a:ext cx="792088" cy="187220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Čárový popisek 1 14"/>
          <p:cNvSpPr/>
          <p:nvPr/>
        </p:nvSpPr>
        <p:spPr>
          <a:xfrm>
            <a:off x="5076056" y="1700808"/>
            <a:ext cx="1368152" cy="360040"/>
          </a:xfrm>
          <a:prstGeom prst="borderCallout1">
            <a:avLst>
              <a:gd name="adj1" fmla="val 53383"/>
              <a:gd name="adj2" fmla="val 219"/>
              <a:gd name="adj3" fmla="val 112500"/>
              <a:gd name="adj4" fmla="val -38333"/>
            </a:avLst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Picture 1" descr="C:\Users\Čapková\Desktop\složení vzduchu.png"/>
          <p:cNvPicPr>
            <a:picLocks noChangeAspect="1" noChangeArrowheads="1"/>
          </p:cNvPicPr>
          <p:nvPr/>
        </p:nvPicPr>
        <p:blipFill>
          <a:blip r:embed="rId2" cstate="print"/>
          <a:srcRect r="25758"/>
          <a:stretch>
            <a:fillRect/>
          </a:stretch>
        </p:blipFill>
        <p:spPr bwMode="auto">
          <a:xfrm>
            <a:off x="2699792" y="1988840"/>
            <a:ext cx="3528392" cy="3552515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339752" y="548680"/>
            <a:ext cx="44053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Do digramu doplň pojmy 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572000" y="2996952"/>
            <a:ext cx="129614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59832" y="4005064"/>
            <a:ext cx="129614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779912" y="1124744"/>
            <a:ext cx="1555682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ostatní plyny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491880" y="0"/>
            <a:ext cx="2196820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Složení vzduchu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419872" y="3573016"/>
            <a:ext cx="636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78 %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932040" y="2636912"/>
            <a:ext cx="636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21 %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283968" y="1700808"/>
            <a:ext cx="5196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1 %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979712" y="1124744"/>
            <a:ext cx="792088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kyslík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156176" y="1124744"/>
            <a:ext cx="689612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dusík</a:t>
            </a:r>
            <a:endParaRPr lang="cs-CZ" b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Čárový popisek 1 14"/>
          <p:cNvSpPr/>
          <p:nvPr/>
        </p:nvSpPr>
        <p:spPr>
          <a:xfrm>
            <a:off x="5076056" y="1700808"/>
            <a:ext cx="1368152" cy="360040"/>
          </a:xfrm>
          <a:prstGeom prst="borderCallout1">
            <a:avLst>
              <a:gd name="adj1" fmla="val 53383"/>
              <a:gd name="adj2" fmla="val 219"/>
              <a:gd name="adj3" fmla="val 112500"/>
              <a:gd name="adj4" fmla="val -38333"/>
            </a:avLst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Picture 1" descr="C:\Users\Čapková\Desktop\složení vzduchu.png"/>
          <p:cNvPicPr>
            <a:picLocks noChangeAspect="1" noChangeArrowheads="1"/>
          </p:cNvPicPr>
          <p:nvPr/>
        </p:nvPicPr>
        <p:blipFill>
          <a:blip r:embed="rId2" cstate="print"/>
          <a:srcRect r="25758"/>
          <a:stretch>
            <a:fillRect/>
          </a:stretch>
        </p:blipFill>
        <p:spPr bwMode="auto">
          <a:xfrm>
            <a:off x="2699792" y="1988840"/>
            <a:ext cx="3528392" cy="3552515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572000" y="2996952"/>
            <a:ext cx="1296144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59832" y="4005064"/>
            <a:ext cx="1296144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779912" y="1124744"/>
            <a:ext cx="1555682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ostatní plyny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491880" y="0"/>
            <a:ext cx="2196820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Složení</a:t>
            </a:r>
            <a:r>
              <a:rPr lang="cs-CZ" sz="2400" b="1" dirty="0" smtClean="0">
                <a:solidFill>
                  <a:srgbClr val="002060"/>
                </a:solidFill>
              </a:rPr>
              <a:t> </a:t>
            </a: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vzduchu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419872" y="3573016"/>
            <a:ext cx="636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78 %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932040" y="2636912"/>
            <a:ext cx="636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21 %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283968" y="1700808"/>
            <a:ext cx="5196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1 %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979712" y="1124744"/>
            <a:ext cx="792088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kyslík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156176" y="1124744"/>
            <a:ext cx="689612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dusík</a:t>
            </a:r>
            <a:endParaRPr lang="cs-CZ" b="1" dirty="0"/>
          </a:p>
        </p:txBody>
      </p:sp>
      <p:sp>
        <p:nvSpPr>
          <p:cNvPr id="16" name="Nadpis 9"/>
          <p:cNvSpPr txBox="1">
            <a:spLocks/>
          </p:cNvSpPr>
          <p:nvPr/>
        </p:nvSpPr>
        <p:spPr>
          <a:xfrm>
            <a:off x="1547664" y="548680"/>
            <a:ext cx="5976664" cy="792088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Řešení: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788024" y="2996952"/>
            <a:ext cx="864096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 kyslík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700808"/>
            <a:ext cx="1555682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ostatní plyny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347864" y="4005064"/>
            <a:ext cx="689612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dusík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-1" y="5733256"/>
            <a:ext cx="91440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   Mezi ostatní plyny patří oxid uhličitý, ozon, vzácné plyny, vodní pára.</a:t>
            </a:r>
            <a:endParaRPr lang="cs-CZ" sz="24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 animBg="1"/>
      <p:bldP spid="14" grpId="0"/>
      <p:bldP spid="17" grpId="1" animBg="1"/>
      <p:bldP spid="18" grpId="1"/>
      <p:bldP spid="19" grpId="2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19872" y="0"/>
            <a:ext cx="2351156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Vrstvy</a:t>
            </a:r>
            <a:r>
              <a:rPr lang="cs-CZ" sz="2400" b="1" dirty="0" smtClean="0">
                <a:solidFill>
                  <a:srgbClr val="002060"/>
                </a:solidFill>
              </a:rPr>
              <a:t> </a:t>
            </a: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atmosféry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" name="Picture 2" descr="C:\Users\Čapková\Desktop\vrstvy atmosfér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1412776"/>
            <a:ext cx="1332428" cy="5288653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059832" y="836712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atmosféra chrání Zemi </a:t>
            </a:r>
          </a:p>
        </p:txBody>
      </p:sp>
      <p:sp>
        <p:nvSpPr>
          <p:cNvPr id="6" name="Obdélník 5"/>
          <p:cNvSpPr/>
          <p:nvPr/>
        </p:nvSpPr>
        <p:spPr>
          <a:xfrm>
            <a:off x="899592" y="1412776"/>
            <a:ext cx="22322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50"/>
                </a:solidFill>
              </a:rPr>
              <a:t>před škodlivým </a:t>
            </a:r>
          </a:p>
          <a:p>
            <a:pPr algn="ctr"/>
            <a:r>
              <a:rPr lang="cs-CZ" sz="2400" b="1" dirty="0" smtClean="0">
                <a:solidFill>
                  <a:srgbClr val="00B050"/>
                </a:solidFill>
              </a:rPr>
              <a:t>vesmírným  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436096" y="1412776"/>
            <a:ext cx="33843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50"/>
                </a:solidFill>
              </a:rPr>
              <a:t>před velkými teplotními rozdíly mezi  </a:t>
            </a:r>
            <a:endParaRPr lang="cs-CZ" sz="2400" b="1" dirty="0">
              <a:solidFill>
                <a:srgbClr val="FF33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9552" y="2924944"/>
            <a:ext cx="28378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B0F0"/>
                </a:solidFill>
              </a:rPr>
              <a:t>V které vrstvě se dějí </a:t>
            </a:r>
          </a:p>
          <a:p>
            <a:pPr algn="ctr"/>
            <a:r>
              <a:rPr lang="cs-CZ" sz="2400" dirty="0" smtClean="0">
                <a:solidFill>
                  <a:srgbClr val="00B0F0"/>
                </a:solidFill>
              </a:rPr>
              <a:t> jevy počasí?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436096" y="2780928"/>
            <a:ext cx="340907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B0F0"/>
                </a:solidFill>
              </a:rPr>
              <a:t>Jak se nazývá vrstva </a:t>
            </a:r>
          </a:p>
          <a:p>
            <a:pPr algn="ctr"/>
            <a:r>
              <a:rPr lang="cs-CZ" sz="2400" dirty="0" smtClean="0">
                <a:solidFill>
                  <a:srgbClr val="00B0F0"/>
                </a:solidFill>
              </a:rPr>
              <a:t>ve stratosféře chránící vše</a:t>
            </a:r>
          </a:p>
          <a:p>
            <a:pPr algn="ctr"/>
            <a:r>
              <a:rPr lang="cs-CZ" sz="2400" dirty="0" smtClean="0">
                <a:solidFill>
                  <a:srgbClr val="00B0F0"/>
                </a:solidFill>
              </a:rPr>
              <a:t>živé před UV zářením?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403648" y="4005064"/>
            <a:ext cx="11063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…………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516216" y="4005064"/>
            <a:ext cx="12682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……………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475656" y="2204864"/>
            <a:ext cx="10374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…………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444208" y="2204864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…… a ……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19872" y="0"/>
            <a:ext cx="2351156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Vrstvy atmosféry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" name="Picture 2" descr="C:\Users\Čapková\Desktop\vrstvy atmosfér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1412776"/>
            <a:ext cx="1332428" cy="5288653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059832" y="836712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atmosféra chrání Zemi </a:t>
            </a:r>
          </a:p>
        </p:txBody>
      </p:sp>
      <p:sp>
        <p:nvSpPr>
          <p:cNvPr id="6" name="Obdélník 5"/>
          <p:cNvSpPr/>
          <p:nvPr/>
        </p:nvSpPr>
        <p:spPr>
          <a:xfrm>
            <a:off x="899592" y="1412776"/>
            <a:ext cx="22322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50"/>
                </a:solidFill>
              </a:rPr>
              <a:t>před škodlivým </a:t>
            </a:r>
          </a:p>
          <a:p>
            <a:pPr algn="ctr"/>
            <a:r>
              <a:rPr lang="cs-CZ" sz="2400" b="1" dirty="0" smtClean="0">
                <a:solidFill>
                  <a:srgbClr val="00B050"/>
                </a:solidFill>
              </a:rPr>
              <a:t>vesmírným  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436096" y="1412776"/>
            <a:ext cx="33843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50"/>
                </a:solidFill>
              </a:rPr>
              <a:t>před velkými teplotními rozdíly mezi  </a:t>
            </a:r>
            <a:endParaRPr lang="cs-CZ" sz="2400" b="1" dirty="0">
              <a:solidFill>
                <a:srgbClr val="FF33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9552" y="2924944"/>
            <a:ext cx="28378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B0F0"/>
                </a:solidFill>
              </a:rPr>
              <a:t>V které vrstvě se dějí </a:t>
            </a:r>
          </a:p>
          <a:p>
            <a:pPr algn="ctr"/>
            <a:r>
              <a:rPr lang="cs-CZ" sz="2400" dirty="0" smtClean="0">
                <a:solidFill>
                  <a:srgbClr val="00B0F0"/>
                </a:solidFill>
              </a:rPr>
              <a:t> jevy počasí?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9" name="Nadpis 9"/>
          <p:cNvSpPr txBox="1">
            <a:spLocks/>
          </p:cNvSpPr>
          <p:nvPr/>
        </p:nvSpPr>
        <p:spPr>
          <a:xfrm>
            <a:off x="1475656" y="404664"/>
            <a:ext cx="5976664" cy="792088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Řešení: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436096" y="2780928"/>
            <a:ext cx="340907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B0F0"/>
                </a:solidFill>
              </a:rPr>
              <a:t>Jak se nazývá vrstva </a:t>
            </a:r>
          </a:p>
          <a:p>
            <a:pPr algn="ctr"/>
            <a:r>
              <a:rPr lang="cs-CZ" sz="2400" dirty="0" smtClean="0">
                <a:solidFill>
                  <a:srgbClr val="00B0F0"/>
                </a:solidFill>
              </a:rPr>
              <a:t>ve stratosféře chránící vše</a:t>
            </a:r>
          </a:p>
          <a:p>
            <a:pPr algn="ctr"/>
            <a:r>
              <a:rPr lang="cs-CZ" sz="2400" dirty="0" smtClean="0">
                <a:solidFill>
                  <a:srgbClr val="00B0F0"/>
                </a:solidFill>
              </a:rPr>
              <a:t>živé před UV zářením?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331640" y="2204864"/>
            <a:ext cx="12784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zářením</a:t>
            </a:r>
            <a:endParaRPr lang="cs-CZ" sz="2400" dirty="0"/>
          </a:p>
        </p:txBody>
      </p:sp>
      <p:sp>
        <p:nvSpPr>
          <p:cNvPr id="14" name="Obdélník 13"/>
          <p:cNvSpPr/>
          <p:nvPr/>
        </p:nvSpPr>
        <p:spPr>
          <a:xfrm>
            <a:off x="6300192" y="2204864"/>
            <a:ext cx="18133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3300"/>
                </a:solidFill>
              </a:rPr>
              <a:t>dnem a nocí </a:t>
            </a:r>
            <a:endParaRPr lang="cs-CZ" sz="2400" dirty="0"/>
          </a:p>
        </p:txBody>
      </p:sp>
      <p:sp>
        <p:nvSpPr>
          <p:cNvPr id="20" name="Obdélník 19"/>
          <p:cNvSpPr/>
          <p:nvPr/>
        </p:nvSpPr>
        <p:spPr>
          <a:xfrm>
            <a:off x="1043608" y="4005064"/>
            <a:ext cx="17372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v troposféře</a:t>
            </a:r>
            <a:endParaRPr lang="cs-CZ" sz="2400" dirty="0"/>
          </a:p>
        </p:txBody>
      </p:sp>
      <p:sp>
        <p:nvSpPr>
          <p:cNvPr id="21" name="Obdélník 20"/>
          <p:cNvSpPr/>
          <p:nvPr/>
        </p:nvSpPr>
        <p:spPr>
          <a:xfrm>
            <a:off x="6300192" y="4005064"/>
            <a:ext cx="16507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3300"/>
                </a:solidFill>
              </a:rPr>
              <a:t>ozonosféra </a:t>
            </a:r>
            <a:endParaRPr lang="cs-CZ" sz="2400" dirty="0"/>
          </a:p>
        </p:txBody>
      </p:sp>
      <p:pic>
        <p:nvPicPr>
          <p:cNvPr id="22" name="Picture 2" descr="C:\Users\Čapková\Desktop\ozonová díra.jpg"/>
          <p:cNvPicPr>
            <a:picLocks noChangeAspect="1" noChangeArrowheads="1"/>
          </p:cNvPicPr>
          <p:nvPr/>
        </p:nvPicPr>
        <p:blipFill>
          <a:blip r:embed="rId3" cstate="print"/>
          <a:srcRect b="7549"/>
          <a:stretch>
            <a:fillRect/>
          </a:stretch>
        </p:blipFill>
        <p:spPr bwMode="auto">
          <a:xfrm>
            <a:off x="6372200" y="4653136"/>
            <a:ext cx="1440160" cy="1440160"/>
          </a:xfrm>
          <a:prstGeom prst="rect">
            <a:avLst/>
          </a:prstGeom>
          <a:noFill/>
        </p:spPr>
      </p:pic>
      <p:pic>
        <p:nvPicPr>
          <p:cNvPr id="23" name="Picture 3" descr="C:\Users\Čapková\Desktop\atmosfér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4725144"/>
            <a:ext cx="1440160" cy="1368152"/>
          </a:xfrm>
          <a:prstGeom prst="rect">
            <a:avLst/>
          </a:prstGeom>
          <a:noFill/>
        </p:spPr>
      </p:pic>
      <p:sp>
        <p:nvSpPr>
          <p:cNvPr id="24" name="TextovéPole 23"/>
          <p:cNvSpPr txBox="1"/>
          <p:nvPr/>
        </p:nvSpPr>
        <p:spPr>
          <a:xfrm>
            <a:off x="0" y="6093296"/>
            <a:ext cx="37535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   troposféra – vrstva nad povrchem Země </a:t>
            </a:r>
            <a:endParaRPr lang="cs-CZ" sz="16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388292" y="6093296"/>
            <a:ext cx="34158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ztenčená ozonosféra nad Antarktidou</a:t>
            </a:r>
            <a:endParaRPr lang="cs-CZ" sz="1600" b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0" grpId="0"/>
      <p:bldP spid="21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ovéPole 18"/>
          <p:cNvSpPr txBox="1"/>
          <p:nvPr/>
        </p:nvSpPr>
        <p:spPr>
          <a:xfrm>
            <a:off x="2771800" y="0"/>
            <a:ext cx="3550267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Zajímavé jevy v troposféře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" name="Picture 4" descr="C:\Users\Čapková\Desktop\lnverze v Liberc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24744"/>
            <a:ext cx="2736304" cy="2160240"/>
          </a:xfrm>
          <a:prstGeom prst="rect">
            <a:avLst/>
          </a:prstGeom>
          <a:noFill/>
        </p:spPr>
      </p:pic>
      <p:pic>
        <p:nvPicPr>
          <p:cNvPr id="21" name="Picture 3" descr="C:\Users\Čapková\Desktop\torná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4077072"/>
            <a:ext cx="2736304" cy="2160240"/>
          </a:xfrm>
          <a:prstGeom prst="rect">
            <a:avLst/>
          </a:prstGeom>
          <a:noFill/>
        </p:spPr>
      </p:pic>
      <p:pic>
        <p:nvPicPr>
          <p:cNvPr id="22" name="Picture 52" descr="C:\Users\Čapková\AppData\Local\Microsoft\Windows\Temporary Internet Files\Content.IE5\CSYP7OO0\MP90041411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1124744"/>
            <a:ext cx="2736304" cy="2160240"/>
          </a:xfrm>
          <a:prstGeom prst="rect">
            <a:avLst/>
          </a:prstGeom>
          <a:noFill/>
        </p:spPr>
      </p:pic>
      <p:pic>
        <p:nvPicPr>
          <p:cNvPr id="23" name="Picture 27" descr="C:\Users\Čapková\AppData\Local\Microsoft\Windows\Temporary Internet Files\Content.IE5\3CUMML4I\MP90040756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1124744"/>
            <a:ext cx="2736304" cy="2160240"/>
          </a:xfrm>
          <a:prstGeom prst="rect">
            <a:avLst/>
          </a:prstGeom>
          <a:noFill/>
        </p:spPr>
      </p:pic>
      <p:pic>
        <p:nvPicPr>
          <p:cNvPr id="24" name="Picture 9" descr="C:\Users\Čapková\AppData\Local\Microsoft\Windows\Temporary Internet Files\Content.IE5\U838MQ3C\MP900427955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077072"/>
            <a:ext cx="2736304" cy="2160240"/>
          </a:xfrm>
          <a:prstGeom prst="rect">
            <a:avLst/>
          </a:prstGeom>
          <a:noFill/>
        </p:spPr>
      </p:pic>
      <p:pic>
        <p:nvPicPr>
          <p:cNvPr id="25" name="Picture 1" descr="C:\Users\Čapková\Desktop\bouřkový oblak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4077072"/>
            <a:ext cx="2736304" cy="2160240"/>
          </a:xfrm>
          <a:prstGeom prst="rect">
            <a:avLst/>
          </a:prstGeom>
          <a:noFill/>
        </p:spPr>
      </p:pic>
      <p:sp>
        <p:nvSpPr>
          <p:cNvPr id="26" name="TextovéPole 25"/>
          <p:cNvSpPr txBox="1"/>
          <p:nvPr/>
        </p:nvSpPr>
        <p:spPr>
          <a:xfrm>
            <a:off x="2699792" y="404664"/>
            <a:ext cx="37696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Pojmenuj jevy na obr.</a:t>
            </a:r>
            <a:endParaRPr lang="cs-CZ" sz="32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539552" y="3284984"/>
            <a:ext cx="22054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inverze </a:t>
            </a:r>
            <a:r>
              <a:rPr lang="cs-CZ" sz="1600" b="1" dirty="0" smtClean="0">
                <a:solidFill>
                  <a:srgbClr val="002060"/>
                </a:solidFill>
              </a:rPr>
              <a:t>teploty vzduchu</a:t>
            </a:r>
            <a:endParaRPr lang="cs-CZ" sz="1600" b="1" dirty="0">
              <a:solidFill>
                <a:srgbClr val="00206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372200" y="3284984"/>
            <a:ext cx="22234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</a:rPr>
              <a:t> tropický cyklon </a:t>
            </a:r>
            <a:r>
              <a:rPr lang="cs-CZ" sz="1600" b="1" dirty="0" smtClean="0">
                <a:solidFill>
                  <a:srgbClr val="FF0000"/>
                </a:solidFill>
              </a:rPr>
              <a:t>hurikán</a:t>
            </a:r>
            <a:endParaRPr lang="cs-CZ" sz="16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259632" y="6237312"/>
            <a:ext cx="66396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 </a:t>
            </a:r>
            <a:r>
              <a:rPr lang="cs-CZ" sz="1600" b="1" dirty="0" smtClean="0">
                <a:solidFill>
                  <a:srgbClr val="FF0000"/>
                </a:solidFill>
              </a:rPr>
              <a:t>duha</a:t>
            </a:r>
            <a:endParaRPr lang="cs-CZ" sz="16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347864" y="6237312"/>
            <a:ext cx="256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 </a:t>
            </a:r>
            <a:r>
              <a:rPr lang="cs-CZ" sz="1600" b="1" dirty="0" smtClean="0">
                <a:solidFill>
                  <a:srgbClr val="002060"/>
                </a:solidFill>
              </a:rPr>
              <a:t>rotující vzdušný vír </a:t>
            </a:r>
            <a:r>
              <a:rPr lang="cs-CZ" sz="1600" b="1" dirty="0" smtClean="0">
                <a:solidFill>
                  <a:srgbClr val="FF0000"/>
                </a:solidFill>
              </a:rPr>
              <a:t>tornádo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635896" y="3284984"/>
            <a:ext cx="19143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blesk </a:t>
            </a:r>
            <a:r>
              <a:rPr lang="cs-CZ" sz="1600" b="1" dirty="0" smtClean="0">
                <a:solidFill>
                  <a:srgbClr val="002060"/>
                </a:solidFill>
              </a:rPr>
              <a:t>během bouřky</a:t>
            </a:r>
            <a:endParaRPr lang="cs-CZ" sz="1600" b="1" dirty="0">
              <a:solidFill>
                <a:srgbClr val="00206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732240" y="6237312"/>
            <a:ext cx="15054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</a:rPr>
              <a:t>bouřkový </a:t>
            </a:r>
            <a:r>
              <a:rPr lang="cs-CZ" sz="1600" b="1" dirty="0" smtClean="0">
                <a:solidFill>
                  <a:srgbClr val="FF0000"/>
                </a:solidFill>
              </a:rPr>
              <a:t>oblak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771800" y="0"/>
            <a:ext cx="3550267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Zajímavé jevy v troposféře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" name="Picture 4" descr="C:\Users\Čapková\Desktop\lnverze v Liberc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24744"/>
            <a:ext cx="2736304" cy="2160240"/>
          </a:xfrm>
          <a:prstGeom prst="rect">
            <a:avLst/>
          </a:prstGeom>
          <a:noFill/>
        </p:spPr>
      </p:pic>
      <p:pic>
        <p:nvPicPr>
          <p:cNvPr id="21" name="Picture 3" descr="C:\Users\Čapková\Desktop\torná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4077072"/>
            <a:ext cx="2736304" cy="2160240"/>
          </a:xfrm>
          <a:prstGeom prst="rect">
            <a:avLst/>
          </a:prstGeom>
          <a:noFill/>
        </p:spPr>
      </p:pic>
      <p:pic>
        <p:nvPicPr>
          <p:cNvPr id="22" name="Picture 52" descr="C:\Users\Čapková\AppData\Local\Microsoft\Windows\Temporary Internet Files\Content.IE5\CSYP7OO0\MP90041411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1124744"/>
            <a:ext cx="2736304" cy="2160240"/>
          </a:xfrm>
          <a:prstGeom prst="rect">
            <a:avLst/>
          </a:prstGeom>
          <a:noFill/>
        </p:spPr>
      </p:pic>
      <p:pic>
        <p:nvPicPr>
          <p:cNvPr id="23" name="Picture 27" descr="C:\Users\Čapková\AppData\Local\Microsoft\Windows\Temporary Internet Files\Content.IE5\3CUMML4I\MP90040756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1124744"/>
            <a:ext cx="2736304" cy="2160240"/>
          </a:xfrm>
          <a:prstGeom prst="rect">
            <a:avLst/>
          </a:prstGeom>
          <a:noFill/>
        </p:spPr>
      </p:pic>
      <p:pic>
        <p:nvPicPr>
          <p:cNvPr id="24" name="Picture 9" descr="C:\Users\Čapková\AppData\Local\Microsoft\Windows\Temporary Internet Files\Content.IE5\U838MQ3C\MP900427955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077072"/>
            <a:ext cx="2736304" cy="2160240"/>
          </a:xfrm>
          <a:prstGeom prst="rect">
            <a:avLst/>
          </a:prstGeom>
          <a:noFill/>
        </p:spPr>
      </p:pic>
      <p:pic>
        <p:nvPicPr>
          <p:cNvPr id="25" name="Picture 1" descr="C:\Users\Čapková\Desktop\bouřkový oblak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4077072"/>
            <a:ext cx="2736304" cy="2160240"/>
          </a:xfrm>
          <a:prstGeom prst="rect">
            <a:avLst/>
          </a:prstGeom>
          <a:noFill/>
        </p:spPr>
      </p:pic>
      <p:sp>
        <p:nvSpPr>
          <p:cNvPr id="27" name="Nadpis 9"/>
          <p:cNvSpPr txBox="1">
            <a:spLocks/>
          </p:cNvSpPr>
          <p:nvPr/>
        </p:nvSpPr>
        <p:spPr>
          <a:xfrm>
            <a:off x="1547664" y="476672"/>
            <a:ext cx="5976664" cy="792088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Řešení: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  <p:bldP spid="17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0"/>
            <a:ext cx="3024336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 Meteorologické prvky</a:t>
            </a:r>
            <a:endParaRPr lang="cs-CZ" sz="2400" b="1" dirty="0">
              <a:solidFill>
                <a:srgbClr val="002060"/>
              </a:solidFill>
            </a:endParaRPr>
          </a:p>
        </p:txBody>
      </p:sp>
      <p:pic>
        <p:nvPicPr>
          <p:cNvPr id="1029" name="Picture 5" descr="C:\Users\Čapková\AppData\Local\Microsoft\Windows\Temporary Internet Files\Content.IE5\N0AUNMW1\MP90040108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556792"/>
            <a:ext cx="1656184" cy="1250850"/>
          </a:xfrm>
          <a:prstGeom prst="rect">
            <a:avLst/>
          </a:prstGeom>
          <a:noFill/>
        </p:spPr>
      </p:pic>
      <p:pic>
        <p:nvPicPr>
          <p:cNvPr id="12" name="Picture 36" descr="C:\Users\Čapková\AppData\Local\Microsoft\Windows\Temporary Internet Files\Content.IE5\3CUMML4I\MP90040319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3140968"/>
            <a:ext cx="1368152" cy="1368152"/>
          </a:xfrm>
          <a:prstGeom prst="rect">
            <a:avLst/>
          </a:prstGeom>
          <a:noFill/>
        </p:spPr>
      </p:pic>
      <p:pic>
        <p:nvPicPr>
          <p:cNvPr id="1034" name="Picture 10" descr="C:\Users\Čapková\AppData\Local\Microsoft\Windows\Temporary Internet Files\Content.IE5\SF587O6V\MP90042435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484856" y="1849687"/>
            <a:ext cx="68686" cy="45719"/>
          </a:xfrm>
          <a:prstGeom prst="rect">
            <a:avLst/>
          </a:prstGeom>
          <a:noFill/>
        </p:spPr>
      </p:pic>
      <p:pic>
        <p:nvPicPr>
          <p:cNvPr id="1040" name="Picture 16" descr="C:\Users\Čapková\AppData\Local\Microsoft\Windows\Temporary Internet Files\Content.IE5\QKICBSP8\MP90039990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4869160"/>
            <a:ext cx="1368152" cy="1584176"/>
          </a:xfrm>
          <a:prstGeom prst="rect">
            <a:avLst/>
          </a:prstGeom>
          <a:noFill/>
        </p:spPr>
      </p:pic>
      <p:sp>
        <p:nvSpPr>
          <p:cNvPr id="20" name="TextovéPole 19"/>
          <p:cNvSpPr txBox="1"/>
          <p:nvPr/>
        </p:nvSpPr>
        <p:spPr>
          <a:xfrm>
            <a:off x="1619672" y="476672"/>
            <a:ext cx="584781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00B0F0"/>
                </a:solidFill>
              </a:rPr>
              <a:t>Doplň příklad meteorologického prvku </a:t>
            </a:r>
          </a:p>
          <a:p>
            <a:pPr algn="ctr"/>
            <a:r>
              <a:rPr lang="cs-CZ" sz="2800" dirty="0" smtClean="0">
                <a:solidFill>
                  <a:srgbClr val="00B0F0"/>
                </a:solidFill>
              </a:rPr>
              <a:t>a název přístroje k jeho měření </a:t>
            </a:r>
            <a:endParaRPr lang="cs-CZ" sz="2800" dirty="0">
              <a:solidFill>
                <a:srgbClr val="00B0F0"/>
              </a:solidFill>
            </a:endParaRPr>
          </a:p>
        </p:txBody>
      </p:sp>
      <p:pic>
        <p:nvPicPr>
          <p:cNvPr id="23" name="Picture 5" descr="C:\Users\Čapková\Desktop\teploměr bimetalový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4869160"/>
            <a:ext cx="1512168" cy="1584176"/>
          </a:xfrm>
          <a:prstGeom prst="rect">
            <a:avLst/>
          </a:prstGeom>
          <a:noFill/>
        </p:spPr>
      </p:pic>
      <p:pic>
        <p:nvPicPr>
          <p:cNvPr id="24" name="Picture 3" descr="C:\Users\Čapková\Desktop\Heliograf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1556792"/>
            <a:ext cx="1377153" cy="1224136"/>
          </a:xfrm>
          <a:prstGeom prst="rect">
            <a:avLst/>
          </a:prstGeom>
          <a:noFill/>
        </p:spPr>
      </p:pic>
      <p:pic>
        <p:nvPicPr>
          <p:cNvPr id="25" name="Picture 4" descr="C:\Users\Čapková\Desktop\srážkoměr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99992" y="3140968"/>
            <a:ext cx="1368152" cy="1368152"/>
          </a:xfrm>
          <a:prstGeom prst="rect">
            <a:avLst/>
          </a:prstGeom>
          <a:noFill/>
        </p:spPr>
      </p:pic>
      <p:pic>
        <p:nvPicPr>
          <p:cNvPr id="26" name="Picture 2" descr="C:\Users\Čapková\Desktop\cyklon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76056" y="1556792"/>
            <a:ext cx="1656184" cy="1224136"/>
          </a:xfrm>
          <a:prstGeom prst="rect">
            <a:avLst/>
          </a:prstGeom>
          <a:noFill/>
        </p:spPr>
      </p:pic>
      <p:pic>
        <p:nvPicPr>
          <p:cNvPr id="27" name="Picture 2" descr="C:\Users\Čapková\Desktop\Anemometer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948264" y="1556792"/>
            <a:ext cx="1368152" cy="12241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8" name="Picture 4" descr="C:\Users\Čapková\AppData\Local\Microsoft\Windows\Temporary Internet Files\Content.IE5\SF587O6V\MP900399532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92080" y="4869160"/>
            <a:ext cx="1368152" cy="1584176"/>
          </a:xfrm>
          <a:prstGeom prst="rect">
            <a:avLst/>
          </a:prstGeom>
          <a:noFill/>
        </p:spPr>
      </p:pic>
      <p:pic>
        <p:nvPicPr>
          <p:cNvPr id="29" name="Picture 2" descr="C:\Users\Čapková\Desktop\barometr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804248" y="4869160"/>
            <a:ext cx="1512168" cy="15841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8" name="TextovéPole 47"/>
          <p:cNvSpPr txBox="1"/>
          <p:nvPr/>
        </p:nvSpPr>
        <p:spPr>
          <a:xfrm>
            <a:off x="1619672" y="4221088"/>
            <a:ext cx="1356525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sluneční svit</a:t>
            </a:r>
            <a:endParaRPr lang="cs-CZ" b="1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5940152" y="4221088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heliograf</a:t>
            </a:r>
            <a:endParaRPr lang="cs-CZ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179512" y="3212976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vítr</a:t>
            </a:r>
            <a:endParaRPr lang="cs-CZ" b="1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6660232" y="3717032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anemometr</a:t>
            </a:r>
            <a:endParaRPr lang="cs-CZ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179512" y="4221088"/>
            <a:ext cx="1364861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cs-CZ" b="1" dirty="0" smtClean="0"/>
              <a:t>srážky - déšť</a:t>
            </a:r>
            <a:endParaRPr lang="cs-CZ" b="1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7380312" y="3212976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srážkoměr</a:t>
            </a:r>
            <a:endParaRPr lang="cs-CZ" b="1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899592" y="3717032"/>
            <a:ext cx="1359668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cs-CZ" b="1" dirty="0" err="1" smtClean="0"/>
              <a:t>atm.teplota</a:t>
            </a:r>
            <a:r>
              <a:rPr lang="cs-CZ" b="1" dirty="0" smtClean="0"/>
              <a:t> </a:t>
            </a:r>
            <a:endParaRPr lang="cs-CZ" b="1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7380312" y="4221088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teploměr</a:t>
            </a:r>
            <a:endParaRPr lang="cs-CZ" b="1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1619672" y="3212976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err="1" smtClean="0"/>
              <a:t>atm</a:t>
            </a:r>
            <a:r>
              <a:rPr lang="cs-CZ" b="1" dirty="0" smtClean="0"/>
              <a:t>. tlak</a:t>
            </a:r>
            <a:endParaRPr lang="cs-CZ" b="1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5940152" y="3212976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barometr</a:t>
            </a:r>
            <a:endParaRPr lang="cs-CZ" b="1" dirty="0"/>
          </a:p>
        </p:txBody>
      </p:sp>
      <p:sp>
        <p:nvSpPr>
          <p:cNvPr id="62" name="Obdélník 61"/>
          <p:cNvSpPr/>
          <p:nvPr/>
        </p:nvSpPr>
        <p:spPr>
          <a:xfrm>
            <a:off x="899592" y="2636912"/>
            <a:ext cx="1368152" cy="36004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Obdélník 62"/>
          <p:cNvSpPr/>
          <p:nvPr/>
        </p:nvSpPr>
        <p:spPr>
          <a:xfrm>
            <a:off x="2627784" y="2636912"/>
            <a:ext cx="1368152" cy="36004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bdélník 63"/>
          <p:cNvSpPr/>
          <p:nvPr/>
        </p:nvSpPr>
        <p:spPr>
          <a:xfrm>
            <a:off x="6948264" y="2636912"/>
            <a:ext cx="1368152" cy="36004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bdélník 64"/>
          <p:cNvSpPr/>
          <p:nvPr/>
        </p:nvSpPr>
        <p:spPr>
          <a:xfrm>
            <a:off x="5220072" y="2636912"/>
            <a:ext cx="1368152" cy="36004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Obdélník 65"/>
          <p:cNvSpPr/>
          <p:nvPr/>
        </p:nvSpPr>
        <p:spPr>
          <a:xfrm>
            <a:off x="4499992" y="4365104"/>
            <a:ext cx="1368152" cy="36004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Obdélník 66"/>
          <p:cNvSpPr/>
          <p:nvPr/>
        </p:nvSpPr>
        <p:spPr>
          <a:xfrm>
            <a:off x="3059832" y="4365104"/>
            <a:ext cx="1368152" cy="36004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Obdélník 67"/>
          <p:cNvSpPr/>
          <p:nvPr/>
        </p:nvSpPr>
        <p:spPr>
          <a:xfrm>
            <a:off x="755576" y="6309320"/>
            <a:ext cx="1368152" cy="36004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Obdélník 68"/>
          <p:cNvSpPr/>
          <p:nvPr/>
        </p:nvSpPr>
        <p:spPr>
          <a:xfrm>
            <a:off x="2339752" y="6309320"/>
            <a:ext cx="1368152" cy="36004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bdélník 70"/>
          <p:cNvSpPr/>
          <p:nvPr/>
        </p:nvSpPr>
        <p:spPr>
          <a:xfrm>
            <a:off x="6876256" y="6309320"/>
            <a:ext cx="1368152" cy="36004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Obdélník 69"/>
          <p:cNvSpPr/>
          <p:nvPr/>
        </p:nvSpPr>
        <p:spPr>
          <a:xfrm>
            <a:off x="5292080" y="6309320"/>
            <a:ext cx="1368152" cy="36004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0"/>
            <a:ext cx="3024336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 Meteorologické prvky</a:t>
            </a:r>
            <a:endParaRPr lang="cs-CZ" sz="2400" b="1" dirty="0">
              <a:solidFill>
                <a:srgbClr val="002060"/>
              </a:solidFill>
            </a:endParaRPr>
          </a:p>
        </p:txBody>
      </p:sp>
      <p:pic>
        <p:nvPicPr>
          <p:cNvPr id="1029" name="Picture 5" descr="C:\Users\Čapková\AppData\Local\Microsoft\Windows\Temporary Internet Files\Content.IE5\N0AUNMW1\MP90040108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556792"/>
            <a:ext cx="1656184" cy="1250850"/>
          </a:xfrm>
          <a:prstGeom prst="rect">
            <a:avLst/>
          </a:prstGeom>
          <a:noFill/>
        </p:spPr>
      </p:pic>
      <p:pic>
        <p:nvPicPr>
          <p:cNvPr id="12" name="Picture 36" descr="C:\Users\Čapková\AppData\Local\Microsoft\Windows\Temporary Internet Files\Content.IE5\3CUMML4I\MP90040319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3140968"/>
            <a:ext cx="1368152" cy="1368152"/>
          </a:xfrm>
          <a:prstGeom prst="rect">
            <a:avLst/>
          </a:prstGeom>
          <a:noFill/>
        </p:spPr>
      </p:pic>
      <p:pic>
        <p:nvPicPr>
          <p:cNvPr id="1034" name="Picture 10" descr="C:\Users\Čapková\AppData\Local\Microsoft\Windows\Temporary Internet Files\Content.IE5\SF587O6V\MP90042435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484856" y="1849687"/>
            <a:ext cx="68686" cy="45719"/>
          </a:xfrm>
          <a:prstGeom prst="rect">
            <a:avLst/>
          </a:prstGeom>
          <a:noFill/>
        </p:spPr>
      </p:pic>
      <p:pic>
        <p:nvPicPr>
          <p:cNvPr id="1040" name="Picture 16" descr="C:\Users\Čapková\AppData\Local\Microsoft\Windows\Temporary Internet Files\Content.IE5\QKICBSP8\MP90039990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4869160"/>
            <a:ext cx="1368152" cy="1584176"/>
          </a:xfrm>
          <a:prstGeom prst="rect">
            <a:avLst/>
          </a:prstGeom>
          <a:noFill/>
        </p:spPr>
      </p:pic>
      <p:pic>
        <p:nvPicPr>
          <p:cNvPr id="23" name="Picture 5" descr="C:\Users\Čapková\Desktop\teploměr bimetalový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4869160"/>
            <a:ext cx="1512168" cy="1584176"/>
          </a:xfrm>
          <a:prstGeom prst="rect">
            <a:avLst/>
          </a:prstGeom>
          <a:noFill/>
        </p:spPr>
      </p:pic>
      <p:pic>
        <p:nvPicPr>
          <p:cNvPr id="24" name="Picture 3" descr="C:\Users\Čapková\Desktop\Heliograf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1556792"/>
            <a:ext cx="1377153" cy="1224136"/>
          </a:xfrm>
          <a:prstGeom prst="rect">
            <a:avLst/>
          </a:prstGeom>
          <a:noFill/>
        </p:spPr>
      </p:pic>
      <p:pic>
        <p:nvPicPr>
          <p:cNvPr id="25" name="Picture 4" descr="C:\Users\Čapková\Desktop\srážkoměr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99992" y="3140968"/>
            <a:ext cx="1368152" cy="1368152"/>
          </a:xfrm>
          <a:prstGeom prst="rect">
            <a:avLst/>
          </a:prstGeom>
          <a:noFill/>
        </p:spPr>
      </p:pic>
      <p:pic>
        <p:nvPicPr>
          <p:cNvPr id="26" name="Picture 2" descr="C:\Users\Čapková\Desktop\cyklon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76056" y="1556792"/>
            <a:ext cx="1656184" cy="1224136"/>
          </a:xfrm>
          <a:prstGeom prst="rect">
            <a:avLst/>
          </a:prstGeom>
          <a:noFill/>
        </p:spPr>
      </p:pic>
      <p:pic>
        <p:nvPicPr>
          <p:cNvPr id="27" name="Picture 2" descr="C:\Users\Čapková\Desktop\Anemometer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948264" y="1556792"/>
            <a:ext cx="1368152" cy="12241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8" name="Picture 4" descr="C:\Users\Čapková\AppData\Local\Microsoft\Windows\Temporary Internet Files\Content.IE5\SF587O6V\MP900399532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92080" y="4869160"/>
            <a:ext cx="1368152" cy="1584176"/>
          </a:xfrm>
          <a:prstGeom prst="rect">
            <a:avLst/>
          </a:prstGeom>
          <a:noFill/>
        </p:spPr>
      </p:pic>
      <p:pic>
        <p:nvPicPr>
          <p:cNvPr id="29" name="Picture 2" descr="C:\Users\Čapková\Desktop\barometr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804248" y="4869160"/>
            <a:ext cx="1512168" cy="15841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8" name="TextovéPole 47"/>
          <p:cNvSpPr txBox="1"/>
          <p:nvPr/>
        </p:nvSpPr>
        <p:spPr>
          <a:xfrm>
            <a:off x="1619672" y="4221088"/>
            <a:ext cx="1356525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sluneční svit</a:t>
            </a:r>
            <a:endParaRPr lang="cs-CZ" b="1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5940152" y="4221088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heliograf</a:t>
            </a:r>
            <a:endParaRPr lang="cs-CZ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179512" y="3212976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vítr</a:t>
            </a:r>
            <a:endParaRPr lang="cs-CZ" b="1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6660232" y="3717032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anemometr</a:t>
            </a:r>
            <a:endParaRPr lang="cs-CZ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179512" y="4221088"/>
            <a:ext cx="1364861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cs-CZ" b="1" dirty="0" smtClean="0"/>
              <a:t>srážky - déšť</a:t>
            </a:r>
            <a:endParaRPr lang="cs-CZ" b="1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7380312" y="3212976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srážkoměr</a:t>
            </a:r>
            <a:endParaRPr lang="cs-CZ" b="1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899592" y="3717032"/>
            <a:ext cx="1359668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cs-CZ" b="1" dirty="0" err="1" smtClean="0"/>
              <a:t>atm.teplota</a:t>
            </a:r>
            <a:r>
              <a:rPr lang="cs-CZ" b="1" dirty="0" smtClean="0"/>
              <a:t> </a:t>
            </a:r>
            <a:endParaRPr lang="cs-CZ" b="1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7380312" y="4221088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teploměr</a:t>
            </a:r>
            <a:endParaRPr lang="cs-CZ" b="1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1619672" y="3212976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err="1" smtClean="0"/>
              <a:t>atm</a:t>
            </a:r>
            <a:r>
              <a:rPr lang="cs-CZ" b="1" dirty="0" smtClean="0"/>
              <a:t>. tlak</a:t>
            </a:r>
            <a:endParaRPr lang="cs-CZ" b="1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5940152" y="3212976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barometr</a:t>
            </a:r>
            <a:endParaRPr lang="cs-CZ" b="1" dirty="0"/>
          </a:p>
        </p:txBody>
      </p:sp>
      <p:sp>
        <p:nvSpPr>
          <p:cNvPr id="62" name="Obdélník 61"/>
          <p:cNvSpPr/>
          <p:nvPr/>
        </p:nvSpPr>
        <p:spPr>
          <a:xfrm>
            <a:off x="899592" y="2636912"/>
            <a:ext cx="1368152" cy="36004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Obdélník 62"/>
          <p:cNvSpPr/>
          <p:nvPr/>
        </p:nvSpPr>
        <p:spPr>
          <a:xfrm>
            <a:off x="2627784" y="2636912"/>
            <a:ext cx="1368152" cy="36004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bdélník 63"/>
          <p:cNvSpPr/>
          <p:nvPr/>
        </p:nvSpPr>
        <p:spPr>
          <a:xfrm>
            <a:off x="6948264" y="2636912"/>
            <a:ext cx="1368152" cy="36004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bdélník 64"/>
          <p:cNvSpPr/>
          <p:nvPr/>
        </p:nvSpPr>
        <p:spPr>
          <a:xfrm>
            <a:off x="5220072" y="2636912"/>
            <a:ext cx="1368152" cy="36004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Obdélník 65"/>
          <p:cNvSpPr/>
          <p:nvPr/>
        </p:nvSpPr>
        <p:spPr>
          <a:xfrm>
            <a:off x="4499992" y="4365104"/>
            <a:ext cx="1368152" cy="36004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Obdélník 66"/>
          <p:cNvSpPr/>
          <p:nvPr/>
        </p:nvSpPr>
        <p:spPr>
          <a:xfrm>
            <a:off x="3059832" y="4365104"/>
            <a:ext cx="1368152" cy="36004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Obdélník 67"/>
          <p:cNvSpPr/>
          <p:nvPr/>
        </p:nvSpPr>
        <p:spPr>
          <a:xfrm>
            <a:off x="755576" y="6309320"/>
            <a:ext cx="1368152" cy="36004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Obdélník 68"/>
          <p:cNvSpPr/>
          <p:nvPr/>
        </p:nvSpPr>
        <p:spPr>
          <a:xfrm>
            <a:off x="2339752" y="6309320"/>
            <a:ext cx="1368152" cy="36004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bdélník 70"/>
          <p:cNvSpPr/>
          <p:nvPr/>
        </p:nvSpPr>
        <p:spPr>
          <a:xfrm>
            <a:off x="6876256" y="6309320"/>
            <a:ext cx="1368152" cy="36004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Obdélník 69"/>
          <p:cNvSpPr/>
          <p:nvPr/>
        </p:nvSpPr>
        <p:spPr>
          <a:xfrm>
            <a:off x="5292080" y="6309320"/>
            <a:ext cx="1368152" cy="36004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Nadpis 9"/>
          <p:cNvSpPr txBox="1">
            <a:spLocks/>
          </p:cNvSpPr>
          <p:nvPr/>
        </p:nvSpPr>
        <p:spPr>
          <a:xfrm>
            <a:off x="1547664" y="620688"/>
            <a:ext cx="5976664" cy="792088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Řešení: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220072" y="2636912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vítr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292080" y="6309320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err="1" smtClean="0">
                <a:solidFill>
                  <a:srgbClr val="FF0000"/>
                </a:solidFill>
              </a:rPr>
              <a:t>atm</a:t>
            </a:r>
            <a:r>
              <a:rPr lang="cs-CZ" b="1" dirty="0" smtClean="0">
                <a:solidFill>
                  <a:srgbClr val="FF0000"/>
                </a:solidFill>
              </a:rPr>
              <a:t>. tlak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3059832" y="4365104"/>
            <a:ext cx="1364861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srážky - déšť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755576" y="6309320"/>
            <a:ext cx="1359668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cs-CZ" b="1" dirty="0" err="1" smtClean="0">
                <a:solidFill>
                  <a:srgbClr val="FF0000"/>
                </a:solidFill>
              </a:rPr>
              <a:t>atm.teplota</a:t>
            </a:r>
            <a:r>
              <a:rPr lang="cs-CZ" b="1" dirty="0" smtClean="0"/>
              <a:t> </a:t>
            </a:r>
            <a:endParaRPr lang="cs-CZ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899592" y="2636912"/>
            <a:ext cx="1356525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sluneční svit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6876256" y="6309320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barometr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4499992" y="4365104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srážkoměr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948264" y="2636912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anemometr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627784" y="2636912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heliograf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2339752" y="6309320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teploměr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C:\Users\Čapková\AppData\Local\Microsoft\Windows\Temporary Internet Files\Content.IE5\FEONWA0D\MP90040075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4005064"/>
            <a:ext cx="3168352" cy="2088232"/>
          </a:xfrm>
          <a:prstGeom prst="rect">
            <a:avLst/>
          </a:prstGeom>
          <a:noFill/>
        </p:spPr>
      </p:pic>
      <p:pic>
        <p:nvPicPr>
          <p:cNvPr id="12" name="Picture 2" descr="C:\Users\Čapková\AppData\Local\Microsoft\Windows\Temporary Internet Files\Content.IE5\N0AUNMW1\MP90017844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4005064"/>
            <a:ext cx="3168352" cy="2088232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3059832" y="0"/>
            <a:ext cx="3024336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 Meteorologické prvky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051720" y="476672"/>
            <a:ext cx="57048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K obrázkům přiřaď typ oblačnosti</a:t>
            </a:r>
            <a:endParaRPr lang="cs-CZ" sz="3200" dirty="0">
              <a:solidFill>
                <a:srgbClr val="00B0F0"/>
              </a:solidFill>
            </a:endParaRPr>
          </a:p>
        </p:txBody>
      </p:sp>
      <p:pic>
        <p:nvPicPr>
          <p:cNvPr id="4" name="Picture 4" descr="C:\Users\Čapková\AppData\Local\Microsoft\Windows\Temporary Internet Files\Content.IE5\U838MQ3C\MP90042649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1268760"/>
            <a:ext cx="3170994" cy="2088456"/>
          </a:xfrm>
          <a:prstGeom prst="rect">
            <a:avLst/>
          </a:prstGeom>
          <a:noFill/>
        </p:spPr>
      </p:pic>
      <p:pic>
        <p:nvPicPr>
          <p:cNvPr id="6" name="Picture 11" descr="C:\Users\Čapková\AppData\Local\Microsoft\Windows\Temporary Internet Files\Content.IE5\U838MQ3C\MP90039980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1268760"/>
            <a:ext cx="3168352" cy="2088232"/>
          </a:xfrm>
          <a:prstGeom prst="rect">
            <a:avLst/>
          </a:prstGeom>
          <a:noFill/>
        </p:spPr>
      </p:pic>
      <p:sp>
        <p:nvSpPr>
          <p:cNvPr id="15" name="Obdélník 14"/>
          <p:cNvSpPr/>
          <p:nvPr/>
        </p:nvSpPr>
        <p:spPr>
          <a:xfrm>
            <a:off x="1403648" y="3356992"/>
            <a:ext cx="2376264" cy="36004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03648" y="6093296"/>
            <a:ext cx="2376264" cy="36004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436096" y="6093296"/>
            <a:ext cx="2376264" cy="36004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436096" y="3356992"/>
            <a:ext cx="2376264" cy="36004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C:\Users\Čapková\AppData\Local\Microsoft\Windows\Temporary Internet Files\Content.IE5\FEONWA0D\MP90040075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4005064"/>
            <a:ext cx="3168352" cy="2088232"/>
          </a:xfrm>
          <a:prstGeom prst="rect">
            <a:avLst/>
          </a:prstGeom>
          <a:noFill/>
        </p:spPr>
      </p:pic>
      <p:pic>
        <p:nvPicPr>
          <p:cNvPr id="12" name="Picture 2" descr="C:\Users\Čapková\AppData\Local\Microsoft\Windows\Temporary Internet Files\Content.IE5\N0AUNMW1\MP90017844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4005064"/>
            <a:ext cx="3168352" cy="2088232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3059832" y="0"/>
            <a:ext cx="3024336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 Meteorologické prvky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3928" y="476672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4" name="Picture 4" descr="C:\Users\Čapková\AppData\Local\Microsoft\Windows\Temporary Internet Files\Content.IE5\U838MQ3C\MP90042649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1268760"/>
            <a:ext cx="3170994" cy="2088456"/>
          </a:xfrm>
          <a:prstGeom prst="rect">
            <a:avLst/>
          </a:prstGeom>
          <a:noFill/>
        </p:spPr>
      </p:pic>
      <p:pic>
        <p:nvPicPr>
          <p:cNvPr id="6" name="Picture 11" descr="C:\Users\Čapková\AppData\Local\Microsoft\Windows\Temporary Internet Files\Content.IE5\U838MQ3C\MP90039980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1268760"/>
            <a:ext cx="3168352" cy="2088232"/>
          </a:xfrm>
          <a:prstGeom prst="rect">
            <a:avLst/>
          </a:prstGeom>
          <a:noFill/>
        </p:spPr>
      </p:pic>
      <p:sp>
        <p:nvSpPr>
          <p:cNvPr id="15" name="Obdélník 14"/>
          <p:cNvSpPr/>
          <p:nvPr/>
        </p:nvSpPr>
        <p:spPr>
          <a:xfrm>
            <a:off x="1403648" y="3356992"/>
            <a:ext cx="2376264" cy="36004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03648" y="6093296"/>
            <a:ext cx="2376264" cy="36004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436096" y="6093296"/>
            <a:ext cx="2376264" cy="36004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436096" y="3356992"/>
            <a:ext cx="2376264" cy="36004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2123728" y="6093296"/>
            <a:ext cx="944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oblačno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084168" y="6093296"/>
            <a:ext cx="10258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zataženo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195736" y="3356992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jasno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012160" y="3356992"/>
            <a:ext cx="11224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polojasno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9512" y="1052736"/>
            <a:ext cx="875919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Z atlasu zjisti nejnižší a nejvyšší naměřenou teplotu </a:t>
            </a:r>
          </a:p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a uveď světadíl tohoto místa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059832" y="0"/>
            <a:ext cx="3024336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 Meteorologické prvky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5576" y="2348880"/>
            <a:ext cx="34844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/>
              <a:t>nejnižší teplota   …………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/>
              <a:t>nejvyšší teplota  …………</a:t>
            </a:r>
            <a:endParaRPr lang="cs-CZ" sz="2800" dirty="0" smtClean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3717032"/>
            <a:ext cx="810747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Nejsilnější větry - orkány mají rychlost i 80 m/s, </a:t>
            </a:r>
          </a:p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dokážeš údaj převést na km/h?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755576" y="5013176"/>
            <a:ext cx="26330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80 m/s </a:t>
            </a:r>
            <a:r>
              <a:rPr lang="cs-CZ" sz="2400" smtClean="0"/>
              <a:t>=  ……  </a:t>
            </a:r>
            <a:r>
              <a:rPr lang="cs-CZ" sz="2400" dirty="0" smtClean="0"/>
              <a:t>km/h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4139952" y="2348880"/>
            <a:ext cx="22007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 světadíl  …………</a:t>
            </a:r>
          </a:p>
          <a:p>
            <a:r>
              <a:rPr lang="cs-CZ" sz="2400" dirty="0" smtClean="0"/>
              <a:t> světadíl  …………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9512" y="1052736"/>
            <a:ext cx="875919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Z atlasu zjisti nejnižší a nejvyšší naměřenou teplotu </a:t>
            </a:r>
          </a:p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a </a:t>
            </a:r>
            <a:r>
              <a:rPr lang="cs-CZ" sz="3200" smtClean="0">
                <a:solidFill>
                  <a:srgbClr val="00B0F0"/>
                </a:solidFill>
              </a:rPr>
              <a:t>uveď světadíl tohoto místa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059832" y="0"/>
            <a:ext cx="3024336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 Meteorologické prvky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5576" y="2348880"/>
            <a:ext cx="48578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/>
              <a:t>nejnižší teplota                  světadíl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/>
              <a:t>nejvyšší teplota                 světadíl  </a:t>
            </a:r>
            <a:endParaRPr lang="cs-CZ" sz="2800" dirty="0" smtClean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3717032"/>
            <a:ext cx="810747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Nejsilnější větry - orkány mají rychlost i 80 m/s, </a:t>
            </a:r>
          </a:p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dokážeš údaj převést na km/h?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755576" y="5013176"/>
            <a:ext cx="26202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80 m/s =          km/h</a:t>
            </a:r>
            <a:endParaRPr lang="cs-CZ" sz="2400" dirty="0"/>
          </a:p>
        </p:txBody>
      </p:sp>
      <p:sp>
        <p:nvSpPr>
          <p:cNvPr id="9" name="Nadpis 9"/>
          <p:cNvSpPr txBox="1">
            <a:spLocks/>
          </p:cNvSpPr>
          <p:nvPr/>
        </p:nvSpPr>
        <p:spPr>
          <a:xfrm>
            <a:off x="1547664" y="476672"/>
            <a:ext cx="5976664" cy="792088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Řešení: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03848" y="2348880"/>
            <a:ext cx="9284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- 89°C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292080" y="2708920"/>
            <a:ext cx="18765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Afrika (Libye)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347864" y="2708920"/>
            <a:ext cx="7649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58°C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292080" y="2348880"/>
            <a:ext cx="36461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Antarktida (stanice </a:t>
            </a:r>
            <a:r>
              <a:rPr lang="cs-CZ" sz="2400" b="1" dirty="0" err="1" smtClean="0">
                <a:solidFill>
                  <a:srgbClr val="FF0000"/>
                </a:solidFill>
              </a:rPr>
              <a:t>Vostok</a:t>
            </a:r>
            <a:r>
              <a:rPr lang="cs-CZ" sz="2400" b="1" dirty="0" smtClean="0">
                <a:solidFill>
                  <a:srgbClr val="FF0000"/>
                </a:solidFill>
              </a:rPr>
              <a:t>)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55576" y="5589240"/>
            <a:ext cx="30061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 h = 60 min = 3 600s</a:t>
            </a:r>
          </a:p>
          <a:p>
            <a:r>
              <a:rPr lang="cs-CZ" dirty="0" smtClean="0"/>
              <a:t>1 km = 1 000 m</a:t>
            </a:r>
          </a:p>
          <a:p>
            <a:r>
              <a:rPr lang="cs-CZ" b="1" dirty="0" smtClean="0"/>
              <a:t>1 m/s</a:t>
            </a:r>
            <a:r>
              <a:rPr lang="cs-CZ" dirty="0" smtClean="0"/>
              <a:t> = 3 600 m/h </a:t>
            </a:r>
            <a:r>
              <a:rPr lang="cs-CZ" b="1" dirty="0" smtClean="0"/>
              <a:t>=</a:t>
            </a:r>
            <a:r>
              <a:rPr lang="cs-CZ" dirty="0" smtClean="0"/>
              <a:t> </a:t>
            </a:r>
            <a:r>
              <a:rPr lang="cs-CZ" b="1" dirty="0" smtClean="0"/>
              <a:t>3,6 km/h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139952" y="5517232"/>
            <a:ext cx="38390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80 m/s = 80 . 3,6 km/h = 288 km/h</a:t>
            </a:r>
            <a:endParaRPr lang="cs-CZ" sz="2000" b="1" dirty="0"/>
          </a:p>
        </p:txBody>
      </p:sp>
      <p:sp>
        <p:nvSpPr>
          <p:cNvPr id="19" name="Obdélník 18"/>
          <p:cNvSpPr/>
          <p:nvPr/>
        </p:nvSpPr>
        <p:spPr>
          <a:xfrm>
            <a:off x="1907704" y="5013176"/>
            <a:ext cx="7889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288  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  <p:bldP spid="14" grpId="0"/>
      <p:bldP spid="16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63888" y="0"/>
            <a:ext cx="2016224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 Meteorologie</a:t>
            </a:r>
            <a:endParaRPr lang="cs-CZ" sz="2400" b="1" dirty="0">
              <a:solidFill>
                <a:srgbClr val="002060"/>
              </a:solidFill>
            </a:endParaRPr>
          </a:p>
        </p:txBody>
      </p:sp>
      <p:pic>
        <p:nvPicPr>
          <p:cNvPr id="3" name="Picture 5" descr="C:\Users\Čapková\Desktop\meteorologická stanice Libuš"/>
          <p:cNvPicPr>
            <a:picLocks noChangeAspect="1" noChangeArrowheads="1"/>
          </p:cNvPicPr>
          <p:nvPr/>
        </p:nvPicPr>
        <p:blipFill>
          <a:blip r:embed="rId2" cstate="print"/>
          <a:srcRect l="6975" t="7585" r="5838" b="9241"/>
          <a:stretch>
            <a:fillRect/>
          </a:stretch>
        </p:blipFill>
        <p:spPr bwMode="auto">
          <a:xfrm>
            <a:off x="323528" y="620688"/>
            <a:ext cx="4104456" cy="2955208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467544" y="3573016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meteorologická stanice Praha - Kamýk</a:t>
            </a:r>
            <a:endParaRPr lang="cs-CZ" b="1" dirty="0"/>
          </a:p>
        </p:txBody>
      </p:sp>
      <p:pic>
        <p:nvPicPr>
          <p:cNvPr id="5" name="Picture 4" descr="C:\Users\Čapková\Desktop\synoptická map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4149080"/>
            <a:ext cx="4248472" cy="2002090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</a:ln>
        </p:spPr>
      </p:pic>
      <p:sp>
        <p:nvSpPr>
          <p:cNvPr id="6" name="TextovéPole 5"/>
          <p:cNvSpPr txBox="1"/>
          <p:nvPr/>
        </p:nvSpPr>
        <p:spPr>
          <a:xfrm>
            <a:off x="2627784" y="6165304"/>
            <a:ext cx="3975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synoptická mapa – vyhodnocení měření</a:t>
            </a:r>
            <a:endParaRPr lang="cs-CZ" b="1" dirty="0"/>
          </a:p>
        </p:txBody>
      </p:sp>
      <p:pic>
        <p:nvPicPr>
          <p:cNvPr id="7" name="Picture 3" descr="C:\Users\Čapková\Desktop\meteorologická družic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620688"/>
            <a:ext cx="4104456" cy="2952328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5580112" y="3573016"/>
            <a:ext cx="2407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meteorologická družice</a:t>
            </a:r>
            <a:endParaRPr lang="cs-CZ" b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5508104" y="1628800"/>
            <a:ext cx="1584176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přechodné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627784" y="0"/>
            <a:ext cx="3816424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 </a:t>
            </a:r>
            <a:r>
              <a:rPr lang="cs-CZ" sz="2400" b="1" dirty="0" smtClean="0">
                <a:solidFill>
                  <a:schemeClr val="accent2"/>
                </a:solidFill>
              </a:rPr>
              <a:t>Podnebné (klimatické) pásy</a:t>
            </a:r>
            <a:endParaRPr lang="cs-CZ" sz="2400" b="1" dirty="0">
              <a:solidFill>
                <a:schemeClr val="accent2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764704"/>
            <a:ext cx="79467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Uveď 3 základní a 2 přechodné podnebné pásy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19672" y="2420888"/>
            <a:ext cx="14029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b="1" dirty="0" smtClean="0"/>
              <a:t> …………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/>
              <a:t> …………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/>
              <a:t> …………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292080" y="2420888"/>
            <a:ext cx="14029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b="1" dirty="0" smtClean="0"/>
              <a:t> …………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/>
              <a:t> …………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051720" y="1628800"/>
            <a:ext cx="1584176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základní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5508104" y="1628800"/>
            <a:ext cx="1584176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přechodné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627784" y="0"/>
            <a:ext cx="3816424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 </a:t>
            </a:r>
            <a:r>
              <a:rPr lang="cs-CZ" sz="2400" b="1" dirty="0" smtClean="0">
                <a:solidFill>
                  <a:schemeClr val="accent2"/>
                </a:solidFill>
              </a:rPr>
              <a:t>Podnebné (klimatické) pásy</a:t>
            </a:r>
            <a:endParaRPr lang="cs-CZ" sz="2400" b="1" dirty="0">
              <a:solidFill>
                <a:schemeClr val="accent2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851920" y="764704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19672" y="2420888"/>
            <a:ext cx="261699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FF0000"/>
                </a:solidFill>
              </a:rPr>
              <a:t> teplý (tropický)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FF0000"/>
                </a:solidFill>
              </a:rPr>
              <a:t>mírný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FF0000"/>
                </a:solidFill>
              </a:rPr>
              <a:t>studený (polární)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292080" y="2420888"/>
            <a:ext cx="19910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FF0000"/>
                </a:solidFill>
              </a:rPr>
              <a:t> subtropický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FF0000"/>
                </a:solidFill>
              </a:rPr>
              <a:t>subpolární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9" name="Picture 2" descr="C:\Users\Čapková\Desktop\rovník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4005064"/>
            <a:ext cx="5040560" cy="2520280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4283968" y="5085184"/>
            <a:ext cx="6659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teplý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851920" y="4437112"/>
            <a:ext cx="1480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severní mírný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851920" y="6165304"/>
            <a:ext cx="14362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 jižní studený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779912" y="3933056"/>
            <a:ext cx="16862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severní studený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995936" y="5661248"/>
            <a:ext cx="117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jižní mírný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004048" y="4797152"/>
            <a:ext cx="2041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6600"/>
                </a:solidFill>
              </a:rPr>
              <a:t>severní subtropický</a:t>
            </a:r>
            <a:endParaRPr lang="cs-CZ" b="1" dirty="0">
              <a:solidFill>
                <a:srgbClr val="FF66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292080" y="5373216"/>
            <a:ext cx="17390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6600"/>
                </a:solidFill>
              </a:rPr>
              <a:t>jižní subtropický</a:t>
            </a:r>
            <a:endParaRPr lang="cs-CZ" b="1" dirty="0">
              <a:solidFill>
                <a:srgbClr val="FF66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123728" y="4149080"/>
            <a:ext cx="19430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6600"/>
                </a:solidFill>
              </a:rPr>
              <a:t>severní subpolární</a:t>
            </a:r>
            <a:endParaRPr lang="cs-CZ" b="1" dirty="0">
              <a:solidFill>
                <a:srgbClr val="FF66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123728" y="5877272"/>
            <a:ext cx="16401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6600"/>
                </a:solidFill>
              </a:rPr>
              <a:t>jižní subpolární</a:t>
            </a:r>
            <a:endParaRPr lang="cs-CZ" b="1" dirty="0">
              <a:solidFill>
                <a:srgbClr val="FF66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051720" y="1628800"/>
            <a:ext cx="1584176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základní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/>
      <p:bldP spid="11" grpId="0"/>
      <p:bldP spid="12" grpId="0"/>
      <p:bldP spid="13" grpId="0"/>
      <p:bldP spid="14" grpId="0"/>
      <p:bldP spid="15" grpId="0"/>
      <p:bldP spid="17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19872" y="0"/>
            <a:ext cx="2376264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 </a:t>
            </a:r>
            <a:r>
              <a:rPr lang="cs-CZ" sz="2400" b="1" dirty="0" smtClean="0">
                <a:solidFill>
                  <a:schemeClr val="accent2"/>
                </a:solidFill>
              </a:rPr>
              <a:t>Vlivy na podnebí</a:t>
            </a:r>
            <a:endParaRPr lang="cs-CZ" sz="2400" b="1" dirty="0">
              <a:solidFill>
                <a:schemeClr val="accent2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1988840"/>
            <a:ext cx="135165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…………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 …………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 …………</a:t>
            </a:r>
          </a:p>
          <a:p>
            <a:r>
              <a:rPr lang="cs-CZ" sz="2400" dirty="0" smtClean="0"/>
              <a:t> </a:t>
            </a:r>
          </a:p>
          <a:p>
            <a:pPr>
              <a:buFont typeface="Wingdings" pitchFamily="2" charset="2"/>
              <a:buChar char="Ø"/>
            </a:pP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1268760"/>
            <a:ext cx="30709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Vlivy na podnebí:</a:t>
            </a:r>
            <a:endParaRPr lang="cs-CZ" sz="32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19872" y="0"/>
            <a:ext cx="2376264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 </a:t>
            </a:r>
            <a:r>
              <a:rPr lang="cs-CZ" sz="2400" b="1" dirty="0" smtClean="0">
                <a:solidFill>
                  <a:schemeClr val="accent2"/>
                </a:solidFill>
              </a:rPr>
              <a:t>Vlivy na podnebí</a:t>
            </a:r>
            <a:endParaRPr lang="cs-CZ" sz="2400" b="1" dirty="0">
              <a:solidFill>
                <a:schemeClr val="accent2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268760"/>
            <a:ext cx="30709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Vlivy na podnebí: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1988840"/>
            <a:ext cx="88204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množství slunečního záření (zeměpisná šířka) </a:t>
            </a:r>
            <a:r>
              <a:rPr lang="cs-CZ" sz="2400" b="1" dirty="0" smtClean="0"/>
              <a:t>–</a:t>
            </a:r>
            <a:r>
              <a:rPr lang="cs-CZ" sz="2400" b="1" dirty="0" smtClean="0">
                <a:solidFill>
                  <a:srgbClr val="002060"/>
                </a:solidFill>
              </a:rPr>
              <a:t> podnebné pásy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FF0000"/>
                </a:solidFill>
              </a:rPr>
              <a:t> nadmořská výška </a:t>
            </a:r>
            <a:r>
              <a:rPr lang="cs-CZ" sz="2400" b="1" dirty="0" smtClean="0"/>
              <a:t>–</a:t>
            </a:r>
            <a:r>
              <a:rPr lang="cs-CZ" sz="2400" b="1" dirty="0" smtClean="0">
                <a:solidFill>
                  <a:srgbClr val="002060"/>
                </a:solidFill>
              </a:rPr>
              <a:t> vysokohorské podnebí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FF0000"/>
                </a:solidFill>
              </a:rPr>
              <a:t> vzdálenost od moře </a:t>
            </a:r>
            <a:r>
              <a:rPr lang="cs-CZ" sz="2400" b="1" dirty="0" smtClean="0">
                <a:solidFill>
                  <a:srgbClr val="002060"/>
                </a:solidFill>
              </a:rPr>
              <a:t>– </a:t>
            </a:r>
            <a:r>
              <a:rPr lang="cs-CZ" sz="2400" b="1" dirty="0" smtClean="0"/>
              <a:t>typ podnebí: </a:t>
            </a:r>
            <a:r>
              <a:rPr lang="cs-CZ" sz="2400" b="1" dirty="0" smtClean="0">
                <a:solidFill>
                  <a:srgbClr val="002060"/>
                </a:solidFill>
              </a:rPr>
              <a:t>přímořské (oceánské)</a:t>
            </a:r>
          </a:p>
          <a:p>
            <a:r>
              <a:rPr lang="cs-CZ" sz="2400" b="1" dirty="0" smtClean="0">
                <a:solidFill>
                  <a:srgbClr val="002060"/>
                </a:solidFill>
              </a:rPr>
              <a:t>                                                                      přechodné</a:t>
            </a:r>
          </a:p>
          <a:p>
            <a:r>
              <a:rPr lang="cs-CZ" sz="2400" b="1" dirty="0" smtClean="0">
                <a:solidFill>
                  <a:srgbClr val="002060"/>
                </a:solidFill>
              </a:rPr>
              <a:t>                                                                      vnitrozemské (kontinentální)</a:t>
            </a:r>
            <a:r>
              <a:rPr lang="cs-CZ" sz="2400" b="1" dirty="0" smtClean="0">
                <a:solidFill>
                  <a:srgbClr val="FF0000"/>
                </a:solidFill>
              </a:rPr>
              <a:t>                                                                      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51920" y="692696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7" name="Picture 5" descr="C:\Users\Čapková\Desktop\mapa Evrop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4005064"/>
            <a:ext cx="3228292" cy="2592288"/>
          </a:xfrm>
          <a:prstGeom prst="rect">
            <a:avLst/>
          </a:prstGeom>
          <a:noFill/>
        </p:spPr>
      </p:pic>
      <p:pic>
        <p:nvPicPr>
          <p:cNvPr id="6" name="Picture 4" descr="C:\Users\Čapková\AppData\Local\Microsoft\Windows\Temporary Internet Files\Content.IE5\8POAX7LS\MP90040125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005064"/>
            <a:ext cx="3240360" cy="2592288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475656" y="4005064"/>
            <a:ext cx="18542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b="1" dirty="0" smtClean="0">
                <a:solidFill>
                  <a:schemeClr val="bg1"/>
                </a:solidFill>
              </a:rPr>
              <a:t>vysokohorské podnebí</a:t>
            </a:r>
            <a:endParaRPr lang="cs-CZ" sz="1400" b="1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64088" y="5229200"/>
            <a:ext cx="9373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b="1" dirty="0" smtClean="0"/>
              <a:t>přímořské</a:t>
            </a:r>
            <a:endParaRPr lang="cs-CZ" sz="1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084168" y="5445224"/>
            <a:ext cx="9825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b="1" dirty="0" smtClean="0"/>
              <a:t>přechodné</a:t>
            </a:r>
            <a:endParaRPr lang="cs-CZ" sz="1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092280" y="4869160"/>
            <a:ext cx="11774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b="1" dirty="0" smtClean="0"/>
              <a:t>vnitrozemské</a:t>
            </a:r>
            <a:endParaRPr lang="cs-CZ" sz="1400" b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03848" y="0"/>
            <a:ext cx="2736304" cy="461665"/>
          </a:xfrm>
          <a:prstGeom prst="rect">
            <a:avLst/>
          </a:prstGeom>
          <a:solidFill>
            <a:srgbClr val="FFFF99">
              <a:alpha val="65098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C00"/>
                </a:solidFill>
              </a:rPr>
              <a:t> </a:t>
            </a:r>
            <a:r>
              <a:rPr lang="cs-CZ" sz="2400" b="1" dirty="0" smtClean="0">
                <a:solidFill>
                  <a:srgbClr val="FF9900"/>
                </a:solidFill>
              </a:rPr>
              <a:t>Globální oteplování</a:t>
            </a:r>
            <a:endParaRPr lang="cs-CZ" sz="2400" b="1" dirty="0">
              <a:solidFill>
                <a:srgbClr val="FF9900"/>
              </a:solidFill>
            </a:endParaRPr>
          </a:p>
        </p:txBody>
      </p:sp>
      <p:pic>
        <p:nvPicPr>
          <p:cNvPr id="3" name="Picture 2" descr="C:\Users\Čapková\Desktop\skleníkový efekt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844824"/>
            <a:ext cx="7200800" cy="4728232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95536" y="548680"/>
            <a:ext cx="819647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Lidskou činností se zvyšuje </a:t>
            </a:r>
            <a:r>
              <a:rPr lang="cs-CZ" sz="2400" b="1" dirty="0" smtClean="0">
                <a:solidFill>
                  <a:srgbClr val="FF0000"/>
                </a:solidFill>
              </a:rPr>
              <a:t>přirozený skleníkový efekt</a:t>
            </a:r>
            <a:r>
              <a:rPr lang="cs-CZ" sz="2400" dirty="0" smtClean="0">
                <a:solidFill>
                  <a:srgbClr val="FF0000"/>
                </a:solidFill>
              </a:rPr>
              <a:t>. </a:t>
            </a:r>
          </a:p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Důsledkem je </a:t>
            </a:r>
            <a:r>
              <a:rPr lang="cs-CZ" sz="2400" b="1" dirty="0" smtClean="0">
                <a:solidFill>
                  <a:srgbClr val="FF0000"/>
                </a:solidFill>
              </a:rPr>
              <a:t>globální oteplování</a:t>
            </a:r>
            <a:r>
              <a:rPr lang="cs-CZ" sz="2400" dirty="0" smtClean="0">
                <a:solidFill>
                  <a:srgbClr val="FF0000"/>
                </a:solidFill>
              </a:rPr>
              <a:t>, které způsobuje tání ledovců, </a:t>
            </a:r>
          </a:p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tím</a:t>
            </a:r>
            <a:r>
              <a:rPr lang="cs-CZ" sz="2400" b="1" dirty="0" smtClean="0">
                <a:solidFill>
                  <a:srgbClr val="FF0000"/>
                </a:solidFill>
              </a:rPr>
              <a:t> se zvyšuje hladina světového oceánu</a:t>
            </a:r>
            <a:r>
              <a:rPr lang="cs-CZ" sz="2400" dirty="0" smtClean="0">
                <a:solidFill>
                  <a:srgbClr val="FF0000"/>
                </a:solidFill>
              </a:rPr>
              <a:t>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724128" y="4293096"/>
            <a:ext cx="2448272" cy="22322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0"/>
            <a:ext cx="5904656" cy="461665"/>
          </a:xfrm>
          <a:prstGeom prst="rect">
            <a:avLst/>
          </a:prstGeom>
          <a:solidFill>
            <a:srgbClr val="FF0000">
              <a:alpha val="14902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6600"/>
                </a:solidFill>
              </a:rPr>
              <a:t>Katastrofy způsobené meteorologickými jevy</a:t>
            </a:r>
            <a:endParaRPr lang="cs-CZ" sz="2400" b="1" dirty="0">
              <a:solidFill>
                <a:srgbClr val="FF6600"/>
              </a:solidFill>
            </a:endParaRPr>
          </a:p>
        </p:txBody>
      </p:sp>
      <p:pic>
        <p:nvPicPr>
          <p:cNvPr id="3" name="Picture 15" descr="C:\Users\Čapková\AppData\Local\Microsoft\Windows\Temporary Internet Files\Content.IE5\SF587O6V\MP90040386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1196752"/>
            <a:ext cx="2736304" cy="2160240"/>
          </a:xfrm>
          <a:prstGeom prst="rect">
            <a:avLst/>
          </a:prstGeom>
          <a:noFill/>
        </p:spPr>
      </p:pic>
      <p:pic>
        <p:nvPicPr>
          <p:cNvPr id="5" name="Picture 3" descr="C:\Users\Čapková\Desktop\následky torná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4077072"/>
            <a:ext cx="2736304" cy="2160240"/>
          </a:xfrm>
          <a:prstGeom prst="rect">
            <a:avLst/>
          </a:prstGeom>
          <a:noFill/>
        </p:spPr>
      </p:pic>
      <p:pic>
        <p:nvPicPr>
          <p:cNvPr id="9" name="Picture 2" descr="C:\Users\Čapková\Desktop\lesní polo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077072"/>
            <a:ext cx="2736305" cy="2160240"/>
          </a:xfrm>
          <a:prstGeom prst="rect">
            <a:avLst/>
          </a:prstGeom>
          <a:noFill/>
        </p:spPr>
      </p:pic>
      <p:pic>
        <p:nvPicPr>
          <p:cNvPr id="11" name="Picture 4" descr="C:\Users\Čapková\Desktop\sněhová bouře - blizar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4077072"/>
            <a:ext cx="2736304" cy="2160240"/>
          </a:xfrm>
          <a:prstGeom prst="rect">
            <a:avLst/>
          </a:prstGeom>
          <a:noFill/>
        </p:spPr>
      </p:pic>
      <p:pic>
        <p:nvPicPr>
          <p:cNvPr id="10" name="Picture 3" descr="C:\Users\Čapková\Desktop\požár v přírodě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176" y="1196752"/>
            <a:ext cx="2714148" cy="2160240"/>
          </a:xfrm>
          <a:prstGeom prst="rect">
            <a:avLst/>
          </a:prstGeom>
          <a:noFill/>
        </p:spPr>
      </p:pic>
      <p:pic>
        <p:nvPicPr>
          <p:cNvPr id="2050" name="Picture 2" descr="C:\Users\Čapková\AppData\Local\Microsoft\Windows\Temporary Internet Files\Content.IE5\LDAKE1SD\MP900448687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1196752"/>
            <a:ext cx="2714148" cy="2160240"/>
          </a:xfrm>
          <a:prstGeom prst="rect">
            <a:avLst/>
          </a:prstGeom>
          <a:noFill/>
        </p:spPr>
      </p:pic>
      <p:sp>
        <p:nvSpPr>
          <p:cNvPr id="19" name="TextovéPole 18"/>
          <p:cNvSpPr txBox="1"/>
          <p:nvPr/>
        </p:nvSpPr>
        <p:spPr>
          <a:xfrm>
            <a:off x="2699792" y="476672"/>
            <a:ext cx="37696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Pojmenuj jevy na obr.</a:t>
            </a:r>
            <a:endParaRPr lang="cs-CZ" sz="32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0"/>
            <a:ext cx="5904656" cy="461665"/>
          </a:xfrm>
          <a:prstGeom prst="rect">
            <a:avLst/>
          </a:prstGeom>
          <a:solidFill>
            <a:srgbClr val="FF0000">
              <a:alpha val="14902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6600"/>
                </a:solidFill>
              </a:rPr>
              <a:t>Katastrofy způsobené meteorologickými jevy</a:t>
            </a:r>
            <a:endParaRPr lang="cs-CZ" sz="2400" b="1" dirty="0">
              <a:solidFill>
                <a:srgbClr val="FF6600"/>
              </a:solidFill>
            </a:endParaRPr>
          </a:p>
        </p:txBody>
      </p:sp>
      <p:pic>
        <p:nvPicPr>
          <p:cNvPr id="3" name="Picture 15" descr="C:\Users\Čapková\AppData\Local\Microsoft\Windows\Temporary Internet Files\Content.IE5\SF587O6V\MP90040386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1196752"/>
            <a:ext cx="2736304" cy="2160240"/>
          </a:xfrm>
          <a:prstGeom prst="rect">
            <a:avLst/>
          </a:prstGeom>
          <a:noFill/>
        </p:spPr>
      </p:pic>
      <p:pic>
        <p:nvPicPr>
          <p:cNvPr id="5" name="Picture 3" descr="C:\Users\Čapková\Desktop\následky torná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4077072"/>
            <a:ext cx="2736304" cy="2160240"/>
          </a:xfrm>
          <a:prstGeom prst="rect">
            <a:avLst/>
          </a:prstGeom>
          <a:noFill/>
        </p:spPr>
      </p:pic>
      <p:pic>
        <p:nvPicPr>
          <p:cNvPr id="9" name="Picture 2" descr="C:\Users\Čapková\Desktop\lesní polo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077072"/>
            <a:ext cx="2736305" cy="2160240"/>
          </a:xfrm>
          <a:prstGeom prst="rect">
            <a:avLst/>
          </a:prstGeom>
          <a:noFill/>
        </p:spPr>
      </p:pic>
      <p:pic>
        <p:nvPicPr>
          <p:cNvPr id="11" name="Picture 4" descr="C:\Users\Čapková\Desktop\sněhová bouře - blizar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4077072"/>
            <a:ext cx="2736304" cy="2160240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395536" y="3356992"/>
            <a:ext cx="239424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sucho</a:t>
            </a:r>
            <a:r>
              <a:rPr lang="cs-CZ" sz="1600" b="1" dirty="0" smtClean="0"/>
              <a:t> </a:t>
            </a:r>
            <a:r>
              <a:rPr lang="cs-CZ" sz="1600" b="1" dirty="0" smtClean="0">
                <a:solidFill>
                  <a:srgbClr val="002060"/>
                </a:solidFill>
              </a:rPr>
              <a:t>z nedostatku srážek</a:t>
            </a:r>
            <a:endParaRPr lang="cs-CZ" sz="1600" b="1" dirty="0">
              <a:solidFill>
                <a:srgbClr val="00206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156176" y="3356992"/>
            <a:ext cx="26755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 </a:t>
            </a:r>
            <a:r>
              <a:rPr lang="cs-CZ" sz="1600" b="1" dirty="0" smtClean="0">
                <a:solidFill>
                  <a:srgbClr val="FF0000"/>
                </a:solidFill>
              </a:rPr>
              <a:t>požár</a:t>
            </a:r>
            <a:r>
              <a:rPr lang="cs-CZ" sz="1600" b="1" dirty="0" smtClean="0"/>
              <a:t> </a:t>
            </a:r>
            <a:r>
              <a:rPr lang="cs-CZ" sz="1600" b="1" dirty="0" smtClean="0">
                <a:solidFill>
                  <a:srgbClr val="002060"/>
                </a:solidFill>
              </a:rPr>
              <a:t>z velmi vysoké teploty</a:t>
            </a:r>
            <a:endParaRPr lang="cs-CZ" sz="1600" b="1" dirty="0">
              <a:solidFill>
                <a:srgbClr val="00206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059832" y="6237312"/>
            <a:ext cx="29644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  </a:t>
            </a:r>
            <a:r>
              <a:rPr lang="cs-CZ" sz="1600" b="1" dirty="0" smtClean="0">
                <a:solidFill>
                  <a:srgbClr val="FF0000"/>
                </a:solidFill>
              </a:rPr>
              <a:t>zával sněhem </a:t>
            </a:r>
            <a:r>
              <a:rPr lang="cs-CZ" sz="1600" b="1" dirty="0" smtClean="0">
                <a:solidFill>
                  <a:srgbClr val="002060"/>
                </a:solidFill>
              </a:rPr>
              <a:t>při sněhové bouři</a:t>
            </a:r>
            <a:endParaRPr lang="cs-CZ" sz="1600" b="1" dirty="0">
              <a:solidFill>
                <a:srgbClr val="00206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203848" y="3356992"/>
            <a:ext cx="27515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povodeň</a:t>
            </a:r>
            <a:r>
              <a:rPr lang="cs-CZ" sz="1600" b="1" dirty="0" smtClean="0"/>
              <a:t> </a:t>
            </a:r>
            <a:r>
              <a:rPr lang="cs-CZ" sz="1600" b="1" dirty="0" smtClean="0">
                <a:solidFill>
                  <a:srgbClr val="002060"/>
                </a:solidFill>
              </a:rPr>
              <a:t>z nadměrných srážek</a:t>
            </a:r>
            <a:endParaRPr lang="cs-CZ" sz="1600" b="1" dirty="0">
              <a:solidFill>
                <a:srgbClr val="00206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0" y="6237312"/>
            <a:ext cx="31263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    </a:t>
            </a:r>
            <a:r>
              <a:rPr lang="cs-CZ" sz="1600" b="1" dirty="0" smtClean="0">
                <a:solidFill>
                  <a:srgbClr val="FF0000"/>
                </a:solidFill>
              </a:rPr>
              <a:t>lesní polom </a:t>
            </a:r>
            <a:r>
              <a:rPr lang="cs-CZ" sz="1600" b="1" dirty="0" smtClean="0">
                <a:solidFill>
                  <a:srgbClr val="002060"/>
                </a:solidFill>
              </a:rPr>
              <a:t>způsobený orkánem</a:t>
            </a:r>
            <a:endParaRPr lang="cs-CZ" sz="1600" b="1" dirty="0">
              <a:solidFill>
                <a:srgbClr val="00206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228184" y="6237312"/>
            <a:ext cx="2441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  </a:t>
            </a:r>
            <a:r>
              <a:rPr lang="cs-CZ" sz="1600" b="1" dirty="0" smtClean="0">
                <a:solidFill>
                  <a:srgbClr val="FF0000"/>
                </a:solidFill>
              </a:rPr>
              <a:t>zničení obydlí </a:t>
            </a:r>
            <a:r>
              <a:rPr lang="cs-CZ" sz="1600" b="1" dirty="0" smtClean="0">
                <a:solidFill>
                  <a:srgbClr val="002060"/>
                </a:solidFill>
              </a:rPr>
              <a:t>po tornádu</a:t>
            </a:r>
            <a:endParaRPr lang="cs-CZ" sz="1600" b="1" dirty="0">
              <a:solidFill>
                <a:srgbClr val="002060"/>
              </a:solidFill>
            </a:endParaRPr>
          </a:p>
        </p:txBody>
      </p:sp>
      <p:pic>
        <p:nvPicPr>
          <p:cNvPr id="10" name="Picture 3" descr="C:\Users\Čapková\Desktop\požár v přírodě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176" y="1196752"/>
            <a:ext cx="2714148" cy="2160240"/>
          </a:xfrm>
          <a:prstGeom prst="rect">
            <a:avLst/>
          </a:prstGeom>
          <a:noFill/>
        </p:spPr>
      </p:pic>
      <p:pic>
        <p:nvPicPr>
          <p:cNvPr id="2050" name="Picture 2" descr="C:\Users\Čapková\AppData\Local\Microsoft\Windows\Temporary Internet Files\Content.IE5\LDAKE1SD\MP900448687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1196752"/>
            <a:ext cx="2714148" cy="2160240"/>
          </a:xfrm>
          <a:prstGeom prst="rect">
            <a:avLst/>
          </a:prstGeom>
          <a:noFill/>
        </p:spPr>
      </p:pic>
      <p:sp>
        <p:nvSpPr>
          <p:cNvPr id="20" name="TextovéPole 19"/>
          <p:cNvSpPr txBox="1"/>
          <p:nvPr/>
        </p:nvSpPr>
        <p:spPr>
          <a:xfrm>
            <a:off x="3851920" y="476672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  <p:bldP spid="17" grpId="0"/>
      <p:bldP spid="1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5576" y="692696"/>
            <a:ext cx="7772400" cy="5472608"/>
          </a:xfrm>
        </p:spPr>
        <p:txBody>
          <a:bodyPr anchor="t"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Anotace: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Výukový materiál je určen žákům 6. ročníku k procvičení, zopakování a utřídění základních zeměpisných pojmů a zajímavostí z učiva o atmosféře.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Žáci samostatně pracují s učebnicemi, svými poznámkami 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a atlasy světa. Výpočet převodu jednotek rychlosti větru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provedou na kalkulačce.  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Informace si mohou vyhledávat i na internetu.</a:t>
            </a: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260648"/>
            <a:ext cx="770485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      Zdroj:</a:t>
            </a:r>
          </a:p>
          <a:p>
            <a:r>
              <a:rPr lang="cs-CZ" sz="2400" dirty="0" smtClean="0"/>
              <a:t>        Vlastní zdroj.</a:t>
            </a:r>
          </a:p>
          <a:p>
            <a:endParaRPr lang="cs-CZ" sz="2400" dirty="0" smtClean="0"/>
          </a:p>
          <a:p>
            <a:endParaRPr lang="cs-CZ" sz="2400" dirty="0" smtClean="0"/>
          </a:p>
        </p:txBody>
      </p:sp>
      <p:sp>
        <p:nvSpPr>
          <p:cNvPr id="9" name="Obdélník 8"/>
          <p:cNvSpPr/>
          <p:nvPr/>
        </p:nvSpPr>
        <p:spPr>
          <a:xfrm>
            <a:off x="539552" y="3645024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</a:t>
            </a:r>
            <a:r>
              <a:rPr lang="cs-CZ" dirty="0" smtClean="0"/>
              <a:t> (otevřená galerie), </a:t>
            </a:r>
            <a:r>
              <a:rPr lang="cs-CZ" dirty="0" err="1" smtClean="0"/>
              <a:t>cs.wikipedia.org</a:t>
            </a:r>
            <a:r>
              <a:rPr lang="cs-CZ" dirty="0" smtClean="0"/>
              <a:t>, </a:t>
            </a:r>
            <a:r>
              <a:rPr lang="cs-CZ" dirty="0" err="1" smtClean="0"/>
              <a:t>commons.wikimedia.org</a:t>
            </a:r>
            <a:r>
              <a:rPr lang="cs-CZ" dirty="0" smtClean="0"/>
              <a:t>  </a:t>
            </a:r>
          </a:p>
        </p:txBody>
      </p:sp>
      <p:sp>
        <p:nvSpPr>
          <p:cNvPr id="10" name="Obdélník 9"/>
          <p:cNvSpPr/>
          <p:nvPr/>
        </p:nvSpPr>
        <p:spPr>
          <a:xfrm>
            <a:off x="539552" y="3212976"/>
            <a:ext cx="22303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 smtClean="0">
                <a:solidFill>
                  <a:prstClr val="black"/>
                </a:solidFill>
              </a:rPr>
              <a:t>Použité obrázky: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539552" y="2708920"/>
            <a:ext cx="13161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Citace: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539552" y="1340768"/>
            <a:ext cx="83884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HÜBELOVÁ, Dana; NOVÁK, Svatopluk; WEINHÖFER, Martin. </a:t>
            </a:r>
            <a:r>
              <a:rPr lang="cs-CZ" sz="2400" i="1" dirty="0" smtClean="0"/>
              <a:t>ZEMĚPIS pro 6. ročník 2. díl Přírodní obraz Země</a:t>
            </a:r>
            <a:r>
              <a:rPr lang="cs-CZ" sz="2400" dirty="0" smtClean="0"/>
              <a:t>. Brno: NOVÁ ŠKOLA, s. r. o., 2007, ISBN 80-7289-081-6. </a:t>
            </a:r>
          </a:p>
        </p:txBody>
      </p:sp>
      <p:pic>
        <p:nvPicPr>
          <p:cNvPr id="7173" name="Picture 5" descr="Náhled cs.wikipedia.org">
            <a:hlinkClick r:id="rId3" tooltip="Přejít na: http://cs.wikipedia.org/wiki/Hlavn%C3%AD_strana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25" y="-95250"/>
            <a:ext cx="952500" cy="9525"/>
          </a:xfrm>
          <a:prstGeom prst="rect">
            <a:avLst/>
          </a:prstGeom>
          <a:noFill/>
        </p:spPr>
      </p:pic>
      <p:pic>
        <p:nvPicPr>
          <p:cNvPr id="8" name="Picture 3" descr="C:\Users\Čapková\Desktop\atmosfér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149080"/>
            <a:ext cx="936104" cy="702078"/>
          </a:xfrm>
          <a:prstGeom prst="rect">
            <a:avLst/>
          </a:prstGeom>
          <a:noFill/>
        </p:spPr>
      </p:pic>
      <p:sp>
        <p:nvSpPr>
          <p:cNvPr id="12" name="Obdélník 11"/>
          <p:cNvSpPr/>
          <p:nvPr/>
        </p:nvSpPr>
        <p:spPr>
          <a:xfrm>
            <a:off x="1331640" y="4149080"/>
            <a:ext cx="75243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TECNÒLEGS DE L'IES BISBAL.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4.3.2013]. Dostupný na WWW: http://cs.wikipedia.org/wiki/Soubor:Meteotek08_atmosfera03.jpg </a:t>
            </a:r>
            <a:endParaRPr lang="cs-CZ" dirty="0"/>
          </a:p>
        </p:txBody>
      </p:sp>
      <p:pic>
        <p:nvPicPr>
          <p:cNvPr id="14" name="Picture 2" descr="C:\Users\Čapková\Desktop\liják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5013176"/>
            <a:ext cx="936104" cy="648072"/>
          </a:xfrm>
          <a:prstGeom prst="rect">
            <a:avLst/>
          </a:prstGeom>
          <a:noFill/>
        </p:spPr>
      </p:pic>
      <p:sp>
        <p:nvSpPr>
          <p:cNvPr id="15" name="Obdélník 14"/>
          <p:cNvSpPr/>
          <p:nvPr/>
        </p:nvSpPr>
        <p:spPr>
          <a:xfrm>
            <a:off x="1331640" y="4941168"/>
            <a:ext cx="741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TOMASZ SIENICKI. </a:t>
            </a:r>
            <a:r>
              <a:rPr lang="cs-CZ" i="1" dirty="0" smtClean="0"/>
              <a:t>/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4.3.2013]. Dostupný na WWW: http://cs.wikipedia.org/wiki/Soubor:22_Regen_ubt.jpeg </a:t>
            </a:r>
            <a:endParaRPr lang="cs-CZ" dirty="0"/>
          </a:p>
        </p:txBody>
      </p:sp>
      <p:pic>
        <p:nvPicPr>
          <p:cNvPr id="16" name="Picture 3" descr="C:\Users\Čapková\Desktop\tornádo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5949280"/>
            <a:ext cx="936104" cy="702078"/>
          </a:xfrm>
          <a:prstGeom prst="rect">
            <a:avLst/>
          </a:prstGeom>
          <a:noFill/>
        </p:spPr>
      </p:pic>
      <p:sp>
        <p:nvSpPr>
          <p:cNvPr id="17" name="Obdélník 16"/>
          <p:cNvSpPr/>
          <p:nvPr/>
        </p:nvSpPr>
        <p:spPr>
          <a:xfrm>
            <a:off x="1259632" y="5657671"/>
            <a:ext cx="7632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JUSTIN1569 AT EN.WIKIPEDIA.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4.3.2013]. Dostupný na WWW: http://commons.wikimedia.org/wiki/File:F5_tornado_Elie_Manitoba_2007.jpg?uselang=cs 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Users\Čapková\Desktop\Anemomet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720080" cy="720080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1043608" y="260648"/>
            <a:ext cx="7344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STEFAN KÜHN.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4.3.2013]. Dostupný na WWW: http://cs.wikipedia.org/wiki/Soubor:Anemometer.jpg </a:t>
            </a:r>
            <a:endParaRPr lang="cs-CZ" dirty="0"/>
          </a:p>
        </p:txBody>
      </p:sp>
      <p:pic>
        <p:nvPicPr>
          <p:cNvPr id="14" name="Picture 4" descr="C:\Users\Čapková\Desktop\synoptická map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052736"/>
            <a:ext cx="792088" cy="576064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sp>
        <p:nvSpPr>
          <p:cNvPr id="15" name="Obdélník 14"/>
          <p:cNvSpPr/>
          <p:nvPr/>
        </p:nvSpPr>
        <p:spPr>
          <a:xfrm>
            <a:off x="1043608" y="980728"/>
            <a:ext cx="77413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SIMON EUGSTER.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4.3.2013]. Dostupný na WWW: http://cs.wikipedia.org/wiki/Soubor:Wetterkarte_mit_Okklusion.png </a:t>
            </a:r>
            <a:endParaRPr lang="cs-CZ" dirty="0"/>
          </a:p>
        </p:txBody>
      </p:sp>
      <p:pic>
        <p:nvPicPr>
          <p:cNvPr id="16" name="Picture 2" descr="C:\Users\Čapková\Desktop\baromet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772816"/>
            <a:ext cx="720080" cy="762266"/>
          </a:xfrm>
          <a:prstGeom prst="rect">
            <a:avLst/>
          </a:prstGeom>
          <a:noFill/>
        </p:spPr>
      </p:pic>
      <p:pic>
        <p:nvPicPr>
          <p:cNvPr id="19" name="Picture 1" descr="C:\Users\Čapková\Desktop\složení vzduchu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708920"/>
            <a:ext cx="792088" cy="592086"/>
          </a:xfrm>
          <a:prstGeom prst="rect">
            <a:avLst/>
          </a:prstGeom>
          <a:noFill/>
        </p:spPr>
      </p:pic>
      <p:sp>
        <p:nvSpPr>
          <p:cNvPr id="20" name="Obdélník 19"/>
          <p:cNvSpPr/>
          <p:nvPr/>
        </p:nvSpPr>
        <p:spPr>
          <a:xfrm>
            <a:off x="1043608" y="2636912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DBC334.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4.3.2013]. Dostupný na WWW: http://commons.wikimedia.org/wiki/File:Composition_of_Earth%27s_atmosphere_en.svg?uselang=cs </a:t>
            </a:r>
            <a:endParaRPr lang="cs-CZ" dirty="0"/>
          </a:p>
        </p:txBody>
      </p:sp>
      <p:pic>
        <p:nvPicPr>
          <p:cNvPr id="21" name="Picture 2" descr="C:\Users\Čapková\Desktop\vrstvy atmosféry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3429000"/>
            <a:ext cx="360040" cy="886765"/>
          </a:xfrm>
          <a:prstGeom prst="rect">
            <a:avLst/>
          </a:prstGeom>
          <a:noFill/>
        </p:spPr>
      </p:pic>
      <p:sp>
        <p:nvSpPr>
          <p:cNvPr id="22" name="Obdélník 21"/>
          <p:cNvSpPr/>
          <p:nvPr/>
        </p:nvSpPr>
        <p:spPr>
          <a:xfrm>
            <a:off x="1043608" y="3573016"/>
            <a:ext cx="75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KORONER.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4.3.2013]. Dostupný na WWW: http://cs.wikipedia.org/wiki/Soubor:Atmosphere_layers-cs.svg </a:t>
            </a:r>
            <a:endParaRPr lang="cs-CZ" dirty="0"/>
          </a:p>
        </p:txBody>
      </p:sp>
      <p:pic>
        <p:nvPicPr>
          <p:cNvPr id="25" name="Picture 2" descr="C:\Users\Čapková\Desktop\ozonová dír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4437112"/>
            <a:ext cx="698593" cy="720080"/>
          </a:xfrm>
          <a:prstGeom prst="rect">
            <a:avLst/>
          </a:prstGeom>
          <a:noFill/>
        </p:spPr>
      </p:pic>
      <p:sp>
        <p:nvSpPr>
          <p:cNvPr id="26" name="Obdélník 25"/>
          <p:cNvSpPr/>
          <p:nvPr/>
        </p:nvSpPr>
        <p:spPr>
          <a:xfrm>
            <a:off x="1043608" y="4437112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SRBAUER. </a:t>
            </a:r>
            <a:r>
              <a:rPr lang="en-US" i="1" dirty="0" smtClean="0"/>
              <a:t>commons.wikimedia.org</a:t>
            </a:r>
            <a:r>
              <a:rPr lang="en-US" dirty="0" smtClean="0"/>
              <a:t> [online]. [cit. </a:t>
            </a:r>
            <a:r>
              <a:rPr lang="cs-CZ" dirty="0" smtClean="0"/>
              <a:t>4.3</a:t>
            </a:r>
            <a:r>
              <a:rPr lang="en-US" dirty="0" smtClean="0"/>
              <a:t>.2013]. </a:t>
            </a:r>
            <a:r>
              <a:rPr lang="en-US" dirty="0" err="1" smtClean="0"/>
              <a:t>Dostupný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WWW: http://commons.wikimedia.org/wiki/File:Ozone_still_2000_09_06.jpg?uselang=cs </a:t>
            </a:r>
            <a:endParaRPr lang="cs-CZ" dirty="0"/>
          </a:p>
        </p:txBody>
      </p:sp>
      <p:pic>
        <p:nvPicPr>
          <p:cNvPr id="18" name="Picture 4" descr="C:\Users\Čapková\Desktop\lnverze v Liberci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5229200"/>
            <a:ext cx="792088" cy="648072"/>
          </a:xfrm>
          <a:prstGeom prst="rect">
            <a:avLst/>
          </a:prstGeom>
          <a:noFill/>
        </p:spPr>
      </p:pic>
      <p:sp>
        <p:nvSpPr>
          <p:cNvPr id="23" name="Obdélník 22"/>
          <p:cNvSpPr/>
          <p:nvPr/>
        </p:nvSpPr>
        <p:spPr>
          <a:xfrm>
            <a:off x="1043608" y="5229200"/>
            <a:ext cx="741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NONNEL.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4.3.2013]. Dostupný na WWW: http://commons.wikimedia.org/wiki/File:Inverze_v_Liberci_004.jpg </a:t>
            </a:r>
            <a:endParaRPr lang="cs-CZ" dirty="0"/>
          </a:p>
        </p:txBody>
      </p:sp>
      <p:pic>
        <p:nvPicPr>
          <p:cNvPr id="24" name="Picture 1" descr="C:\Users\Čapková\Desktop\bouřkový oblak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6021288"/>
            <a:ext cx="792088" cy="653472"/>
          </a:xfrm>
          <a:prstGeom prst="rect">
            <a:avLst/>
          </a:prstGeom>
          <a:noFill/>
        </p:spPr>
      </p:pic>
      <p:sp>
        <p:nvSpPr>
          <p:cNvPr id="27" name="Obdélník 26"/>
          <p:cNvSpPr/>
          <p:nvPr/>
        </p:nvSpPr>
        <p:spPr>
          <a:xfrm>
            <a:off x="971600" y="5934670"/>
            <a:ext cx="8172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GREG LUNDEEN.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4.3.2013]. Dostupný na WWW: http://commons.wikimedia.org/wiki/File:Chaparral_Supercell_2.JPG?uselang=cs 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1043608" y="1628800"/>
            <a:ext cx="83164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AUTOR NEUVEDEN. </a:t>
            </a:r>
            <a:r>
              <a:rPr lang="en-US" i="1" dirty="0" smtClean="0"/>
              <a:t>commons.wikimedia.org</a:t>
            </a:r>
            <a:r>
              <a:rPr lang="en-US" dirty="0" smtClean="0"/>
              <a:t> [online]. [cit. </a:t>
            </a:r>
            <a:r>
              <a:rPr lang="cs-CZ" dirty="0" smtClean="0"/>
              <a:t>4.3</a:t>
            </a:r>
            <a:r>
              <a:rPr lang="en-US" dirty="0" smtClean="0"/>
              <a:t>.2013]. </a:t>
            </a:r>
            <a:r>
              <a:rPr lang="en-US" dirty="0" err="1" smtClean="0"/>
              <a:t>Dostupný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WWW: http://commons.wikimedia.org/wiki/File:Dosenbarometer.png?uselang=cs#filehistory 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Čapková\Desktop\Heliogra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864096" cy="648072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1115616" y="188640"/>
            <a:ext cx="70567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Mª VICTORIA FERNÁNDEZ ARBOLEYA.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4.3.2013]. Dostupný na WWW: http://commons.wikimedia.org/wiki/File:Heliografo.jpg?uselang=cs </a:t>
            </a:r>
            <a:endParaRPr lang="cs-CZ" dirty="0"/>
          </a:p>
        </p:txBody>
      </p:sp>
      <p:pic>
        <p:nvPicPr>
          <p:cNvPr id="10" name="Picture 2" descr="C:\Users\Čapková\Desktop\cykl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24744"/>
            <a:ext cx="864636" cy="648072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1115616" y="1052736"/>
            <a:ext cx="80283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SASCHA WITTKOWSKI.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4.3.2013]. Dostupný na WWW: http://commons.wikimedia.org/wiki/File:Cyclone_Gafilo_Mahajanga.jpg?uselang=cs </a:t>
            </a:r>
            <a:endParaRPr lang="cs-CZ" dirty="0"/>
          </a:p>
        </p:txBody>
      </p:sp>
      <p:pic>
        <p:nvPicPr>
          <p:cNvPr id="12" name="Picture 4" descr="C:\Users\Čapková\Desktop\srážkomě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916832"/>
            <a:ext cx="648072" cy="936104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1115616" y="1988840"/>
            <a:ext cx="80283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BOCHOLTER.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4.3.2013]. Dostupný na WWW: http://commons.wikimedia.org/wiki/File:Niederschlagsmesser_Hellmann.JPG?uselang=cs </a:t>
            </a:r>
            <a:endParaRPr lang="cs-CZ" dirty="0"/>
          </a:p>
        </p:txBody>
      </p:sp>
      <p:pic>
        <p:nvPicPr>
          <p:cNvPr id="14" name="Picture 5" descr="C:\Users\Čapková\Desktop\teploměr bimetalový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996952"/>
            <a:ext cx="864096" cy="792088"/>
          </a:xfrm>
          <a:prstGeom prst="rect">
            <a:avLst/>
          </a:prstGeom>
          <a:noFill/>
        </p:spPr>
      </p:pic>
      <p:sp>
        <p:nvSpPr>
          <p:cNvPr id="15" name="Obdélník 14"/>
          <p:cNvSpPr/>
          <p:nvPr/>
        </p:nvSpPr>
        <p:spPr>
          <a:xfrm>
            <a:off x="1115616" y="2924944"/>
            <a:ext cx="85689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1-1111.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4.3.2013]. Dostupný na WWW: http://cs.wikipedia.org/wiki/Soubor:20050501_1315_2558-Bimetall-Zeigerthermometer.jpg </a:t>
            </a:r>
            <a:endParaRPr lang="cs-CZ" dirty="0"/>
          </a:p>
        </p:txBody>
      </p:sp>
      <p:pic>
        <p:nvPicPr>
          <p:cNvPr id="16" name="Picture 5" descr="C:\Users\Čapková\Desktop\meteorologická stanice Libuš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3933056"/>
            <a:ext cx="858659" cy="648072"/>
          </a:xfrm>
          <a:prstGeom prst="rect">
            <a:avLst/>
          </a:prstGeom>
          <a:noFill/>
        </p:spPr>
      </p:pic>
      <p:sp>
        <p:nvSpPr>
          <p:cNvPr id="17" name="Obdélník 16"/>
          <p:cNvSpPr/>
          <p:nvPr/>
        </p:nvSpPr>
        <p:spPr>
          <a:xfrm>
            <a:off x="1115616" y="3933056"/>
            <a:ext cx="741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PACKA.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4.3.2013]. Dostupný na WWW: http://cs.wikipedia.org/wiki/Soubor:Prague_Libu%C5%A1_Observatory1.jpg </a:t>
            </a:r>
            <a:endParaRPr lang="cs-CZ" dirty="0"/>
          </a:p>
        </p:txBody>
      </p:sp>
      <p:pic>
        <p:nvPicPr>
          <p:cNvPr id="18" name="Picture 3" descr="C:\Users\Čapková\Desktop\meteorologická družic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4725144"/>
            <a:ext cx="864096" cy="560015"/>
          </a:xfrm>
          <a:prstGeom prst="rect">
            <a:avLst/>
          </a:prstGeom>
          <a:noFill/>
        </p:spPr>
      </p:pic>
      <p:sp>
        <p:nvSpPr>
          <p:cNvPr id="19" name="Obdélník 18"/>
          <p:cNvSpPr/>
          <p:nvPr/>
        </p:nvSpPr>
        <p:spPr>
          <a:xfrm>
            <a:off x="1187624" y="4653136"/>
            <a:ext cx="7956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NOAA PHOTO LIBRARY.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4.3.2013]. Dostupný na WWW: http://cs.wikipedia.org/wiki/Soubor:GOES_8_Spac0255.jpg </a:t>
            </a:r>
            <a:endParaRPr lang="cs-CZ" dirty="0"/>
          </a:p>
        </p:txBody>
      </p:sp>
      <p:pic>
        <p:nvPicPr>
          <p:cNvPr id="20" name="Picture 2" descr="C:\Users\Čapková\Desktop\rovník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5445224"/>
            <a:ext cx="864096" cy="561662"/>
          </a:xfrm>
          <a:prstGeom prst="rect">
            <a:avLst/>
          </a:prstGeom>
          <a:noFill/>
        </p:spPr>
      </p:pic>
      <p:sp>
        <p:nvSpPr>
          <p:cNvPr id="21" name="Obdélník 20"/>
          <p:cNvSpPr/>
          <p:nvPr/>
        </p:nvSpPr>
        <p:spPr>
          <a:xfrm>
            <a:off x="1115616" y="5373216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THESEVENSEAS (TALK).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4.3.2013]. Dostupný na WWW: http://cs.wikipedia.org/wiki/Soubor:World_map_with_equator.svg </a:t>
            </a:r>
            <a:endParaRPr lang="cs-CZ" dirty="0"/>
          </a:p>
        </p:txBody>
      </p:sp>
      <p:pic>
        <p:nvPicPr>
          <p:cNvPr id="23" name="Picture 5" descr="C:\Users\Čapková\Desktop\mapa Evropy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6093296"/>
            <a:ext cx="720080" cy="585882"/>
          </a:xfrm>
          <a:prstGeom prst="rect">
            <a:avLst/>
          </a:prstGeom>
          <a:noFill/>
        </p:spPr>
      </p:pic>
      <p:sp>
        <p:nvSpPr>
          <p:cNvPr id="24" name="Obdélník 23"/>
          <p:cNvSpPr/>
          <p:nvPr/>
        </p:nvSpPr>
        <p:spPr>
          <a:xfrm>
            <a:off x="1115616" y="6021288"/>
            <a:ext cx="73083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SAN JOSE.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4.3.2013]. Dostupný na WWW: http://cs.wikipedia.org/wiki/Soubor:Europe_topography_map.png 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C:\Users\Čapková\Desktop\skleníkový efekt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91099" cy="648071"/>
          </a:xfrm>
          <a:prstGeom prst="rect">
            <a:avLst/>
          </a:prstGeom>
          <a:noFill/>
        </p:spPr>
      </p:pic>
      <p:sp>
        <p:nvSpPr>
          <p:cNvPr id="19" name="Obdélník 18"/>
          <p:cNvSpPr/>
          <p:nvPr/>
        </p:nvSpPr>
        <p:spPr>
          <a:xfrm>
            <a:off x="1187624" y="188640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ANTONÍN SLEJŠKA.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4.3.2013]. Dostupný na WWW: http://cs.wikipedia.org/wiki/Soubor:Schema_sklenikovy_efekt.gif </a:t>
            </a:r>
            <a:endParaRPr lang="cs-CZ" dirty="0"/>
          </a:p>
        </p:txBody>
      </p:sp>
      <p:pic>
        <p:nvPicPr>
          <p:cNvPr id="20" name="Picture 3" descr="C:\Users\Čapková\Desktop\požár v přírodě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908720"/>
            <a:ext cx="936104" cy="720080"/>
          </a:xfrm>
          <a:prstGeom prst="rect">
            <a:avLst/>
          </a:prstGeom>
          <a:noFill/>
        </p:spPr>
      </p:pic>
      <p:sp>
        <p:nvSpPr>
          <p:cNvPr id="21" name="Obdélník 20"/>
          <p:cNvSpPr/>
          <p:nvPr/>
        </p:nvSpPr>
        <p:spPr>
          <a:xfrm>
            <a:off x="1187624" y="980728"/>
            <a:ext cx="7956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STEEPCONE.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4.3.2013]. Dostupný na WWW: http://commons.wikimedia.org/wiki/File:Fire-sav-S-slope-3720.jpg?uselang=cs </a:t>
            </a:r>
            <a:endParaRPr lang="cs-CZ" dirty="0"/>
          </a:p>
        </p:txBody>
      </p:sp>
      <p:pic>
        <p:nvPicPr>
          <p:cNvPr id="22" name="Picture 2" descr="C:\Users\Čapková\Desktop\lesní polo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772816"/>
            <a:ext cx="936104" cy="675019"/>
          </a:xfrm>
          <a:prstGeom prst="rect">
            <a:avLst/>
          </a:prstGeom>
          <a:noFill/>
        </p:spPr>
      </p:pic>
      <p:sp>
        <p:nvSpPr>
          <p:cNvPr id="23" name="Obdélník 22"/>
          <p:cNvSpPr/>
          <p:nvPr/>
        </p:nvSpPr>
        <p:spPr>
          <a:xfrm>
            <a:off x="1187624" y="1772816"/>
            <a:ext cx="7344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HUHULENIK.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4.3.2013]. Dostupný na WWW: http://cs.wikipedia.org/wiki/Soubor:Poledn%C3%ADk_(15).jpg </a:t>
            </a:r>
            <a:endParaRPr lang="cs-CZ" dirty="0"/>
          </a:p>
        </p:txBody>
      </p:sp>
      <p:pic>
        <p:nvPicPr>
          <p:cNvPr id="24" name="Picture 4" descr="C:\Users\Čapková\Desktop\sněhová bouře - blizar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636912"/>
            <a:ext cx="960107" cy="648072"/>
          </a:xfrm>
          <a:prstGeom prst="rect">
            <a:avLst/>
          </a:prstGeom>
          <a:noFill/>
        </p:spPr>
      </p:pic>
      <p:sp>
        <p:nvSpPr>
          <p:cNvPr id="25" name="Obdélník 24"/>
          <p:cNvSpPr/>
          <p:nvPr/>
        </p:nvSpPr>
        <p:spPr>
          <a:xfrm>
            <a:off x="1187624" y="2492896"/>
            <a:ext cx="77403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NOAA PHOTO LIBRARY.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4.3.2013]. Dostupný na WWW: http://commons.wikimedia.org/wiki/File:Wea01967_-_Flickr_-_NOAA_Photo_Library.jpg?uselang=cs </a:t>
            </a:r>
            <a:endParaRPr lang="cs-CZ" dirty="0"/>
          </a:p>
        </p:txBody>
      </p:sp>
      <p:pic>
        <p:nvPicPr>
          <p:cNvPr id="26" name="Picture 3" descr="C:\Users\Čapková\Desktop\následky tornád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3501008"/>
            <a:ext cx="936104" cy="720080"/>
          </a:xfrm>
          <a:prstGeom prst="rect">
            <a:avLst/>
          </a:prstGeom>
          <a:noFill/>
        </p:spPr>
      </p:pic>
      <p:sp>
        <p:nvSpPr>
          <p:cNvPr id="27" name="Obdélník 26"/>
          <p:cNvSpPr/>
          <p:nvPr/>
        </p:nvSpPr>
        <p:spPr>
          <a:xfrm>
            <a:off x="1187624" y="3429000"/>
            <a:ext cx="74168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NWS.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4.3.2013]. Dostupný na WWW: http://commons.wikimedia.org/wiki/File:Woodward_Iowa_Tornado_Damage.JPG?uselang=cs 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7">
      <a:dk1>
        <a:sysClr val="windowText" lastClr="000000"/>
      </a:dk1>
      <a:lt1>
        <a:srgbClr val="F8BD8C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D99694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Vlastní 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10433</TotalTime>
  <Words>1328</Words>
  <Application>Microsoft Office PowerPoint</Application>
  <PresentationFormat>Předvádění na obrazovce (4:3)</PresentationFormat>
  <Paragraphs>284</Paragraphs>
  <Slides>30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30</vt:i4>
      </vt:variant>
    </vt:vector>
  </HeadingPairs>
  <TitlesOfParts>
    <vt:vector size="33" baseType="lpstr">
      <vt:lpstr>Motiv systému Office</vt:lpstr>
      <vt:lpstr>Motiv sady Office</vt:lpstr>
      <vt:lpstr>1_Motiv sady Office</vt:lpstr>
      <vt:lpstr>Prezentace aplikace PowerPoint</vt:lpstr>
      <vt:lpstr>ATMOSFÉRA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pc</cp:lastModifiedBy>
  <cp:revision>916</cp:revision>
  <dcterms:created xsi:type="dcterms:W3CDTF">2011-12-27T20:15:32Z</dcterms:created>
  <dcterms:modified xsi:type="dcterms:W3CDTF">2013-04-19T09:50:05Z</dcterms:modified>
</cp:coreProperties>
</file>