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34"/>
  </p:notesMasterIdLst>
  <p:sldIdLst>
    <p:sldId id="258" r:id="rId3"/>
    <p:sldId id="260" r:id="rId4"/>
    <p:sldId id="262" r:id="rId5"/>
    <p:sldId id="321" r:id="rId6"/>
    <p:sldId id="322" r:id="rId7"/>
    <p:sldId id="323" r:id="rId8"/>
    <p:sldId id="324" r:id="rId9"/>
    <p:sldId id="327" r:id="rId10"/>
    <p:sldId id="328" r:id="rId11"/>
    <p:sldId id="325" r:id="rId12"/>
    <p:sldId id="326" r:id="rId13"/>
    <p:sldId id="330" r:id="rId14"/>
    <p:sldId id="329" r:id="rId15"/>
    <p:sldId id="331" r:id="rId16"/>
    <p:sldId id="335" r:id="rId17"/>
    <p:sldId id="336" r:id="rId18"/>
    <p:sldId id="337" r:id="rId19"/>
    <p:sldId id="340" r:id="rId20"/>
    <p:sldId id="341" r:id="rId21"/>
    <p:sldId id="343" r:id="rId22"/>
    <p:sldId id="344" r:id="rId23"/>
    <p:sldId id="348" r:id="rId24"/>
    <p:sldId id="363" r:id="rId25"/>
    <p:sldId id="352" r:id="rId26"/>
    <p:sldId id="353" r:id="rId27"/>
    <p:sldId id="354" r:id="rId28"/>
    <p:sldId id="356" r:id="rId29"/>
    <p:sldId id="358" r:id="rId30"/>
    <p:sldId id="360" r:id="rId31"/>
    <p:sldId id="316" r:id="rId32"/>
    <p:sldId id="362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3300"/>
    <a:srgbClr val="FF9933"/>
    <a:srgbClr val="FF6600"/>
    <a:srgbClr val="CC0066"/>
    <a:srgbClr val="FFFF66"/>
    <a:srgbClr val="FFFFCC"/>
    <a:srgbClr val="FF5050"/>
    <a:srgbClr val="FFFF99"/>
    <a:srgbClr val="FF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8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689C6D-215A-4061-950F-D2B50FE031ED}" type="doc">
      <dgm:prSet loTypeId="urn:microsoft.com/office/officeart/2005/8/layout/default#1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6D29609A-A390-414B-A1D1-B8FB6AD99EA0}">
      <dgm:prSet phldrT="[Text]"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dirty="0" smtClean="0"/>
            <a:t>lidnatost</a:t>
          </a:r>
          <a:endParaRPr lang="cs-CZ" dirty="0"/>
        </a:p>
      </dgm:t>
    </dgm:pt>
    <dgm:pt modelId="{A3D5D069-42C6-4C1E-8EB0-CEF123BCDE91}" type="parTrans" cxnId="{5196EA35-6A29-4E52-A33B-F96C5A571BC8}">
      <dgm:prSet/>
      <dgm:spPr/>
      <dgm:t>
        <a:bodyPr/>
        <a:lstStyle/>
        <a:p>
          <a:endParaRPr lang="cs-CZ"/>
        </a:p>
      </dgm:t>
    </dgm:pt>
    <dgm:pt modelId="{886E5966-EE12-4DEE-A867-98153897BF94}" type="sibTrans" cxnId="{5196EA35-6A29-4E52-A33B-F96C5A571BC8}">
      <dgm:prSet/>
      <dgm:spPr/>
      <dgm:t>
        <a:bodyPr/>
        <a:lstStyle/>
        <a:p>
          <a:endParaRPr lang="cs-CZ"/>
        </a:p>
      </dgm:t>
    </dgm:pt>
    <dgm:pt modelId="{0B3179CF-1808-4AF2-9A23-49E161367459}">
      <dgm:prSet phldrT="[Text]"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dirty="0" smtClean="0"/>
            <a:t>hustota zalidnění</a:t>
          </a:r>
          <a:endParaRPr lang="cs-CZ" dirty="0"/>
        </a:p>
      </dgm:t>
    </dgm:pt>
    <dgm:pt modelId="{2D24B58D-ECC0-414F-88E2-1FA26FA49646}" type="parTrans" cxnId="{94808BA0-8424-4195-8501-B82066171913}">
      <dgm:prSet/>
      <dgm:spPr/>
      <dgm:t>
        <a:bodyPr/>
        <a:lstStyle/>
        <a:p>
          <a:endParaRPr lang="cs-CZ"/>
        </a:p>
      </dgm:t>
    </dgm:pt>
    <dgm:pt modelId="{A02524DA-C7FD-4709-B720-3BCFA2DB31B2}" type="sibTrans" cxnId="{94808BA0-8424-4195-8501-B82066171913}">
      <dgm:prSet/>
      <dgm:spPr/>
      <dgm:t>
        <a:bodyPr/>
        <a:lstStyle/>
        <a:p>
          <a:endParaRPr lang="cs-CZ"/>
        </a:p>
      </dgm:t>
    </dgm:pt>
    <dgm:pt modelId="{C68AB37A-53D0-4D22-A99A-2423E0AA25C6}">
      <dgm:prSet phldrT="[Text]"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smtClean="0"/>
            <a:t>přirozená </a:t>
          </a:r>
          <a:r>
            <a:rPr lang="cs-CZ" dirty="0" smtClean="0"/>
            <a:t>měna</a:t>
          </a:r>
          <a:endParaRPr lang="cs-CZ" dirty="0"/>
        </a:p>
      </dgm:t>
    </dgm:pt>
    <dgm:pt modelId="{D47E6F32-DB4F-489D-820F-1E9BF0BD5FFA}" type="parTrans" cxnId="{553F8FA9-AB7E-44B9-874B-CDAAED1B40E5}">
      <dgm:prSet/>
      <dgm:spPr/>
      <dgm:t>
        <a:bodyPr/>
        <a:lstStyle/>
        <a:p>
          <a:endParaRPr lang="cs-CZ"/>
        </a:p>
      </dgm:t>
    </dgm:pt>
    <dgm:pt modelId="{5150393B-3B97-426F-A538-E72D9244B5D6}" type="sibTrans" cxnId="{553F8FA9-AB7E-44B9-874B-CDAAED1B40E5}">
      <dgm:prSet/>
      <dgm:spPr/>
      <dgm:t>
        <a:bodyPr/>
        <a:lstStyle/>
        <a:p>
          <a:endParaRPr lang="cs-CZ"/>
        </a:p>
      </dgm:t>
    </dgm:pt>
    <dgm:pt modelId="{1BDE75C6-E49C-4C0D-9B54-AB332D07C5E8}">
      <dgm:prSet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dirty="0" smtClean="0"/>
            <a:t>nářečí</a:t>
          </a:r>
          <a:endParaRPr lang="cs-CZ" dirty="0"/>
        </a:p>
      </dgm:t>
    </dgm:pt>
    <dgm:pt modelId="{E5115DE1-C972-4F14-A74B-1401CCB6B57B}" type="parTrans" cxnId="{27F1A402-1A45-4AF4-AFC7-DC2029A79EB6}">
      <dgm:prSet/>
      <dgm:spPr/>
      <dgm:t>
        <a:bodyPr/>
        <a:lstStyle/>
        <a:p>
          <a:endParaRPr lang="cs-CZ"/>
        </a:p>
      </dgm:t>
    </dgm:pt>
    <dgm:pt modelId="{32D81B97-ED1A-468A-9BC0-2FC6C790C948}" type="sibTrans" cxnId="{27F1A402-1A45-4AF4-AFC7-DC2029A79EB6}">
      <dgm:prSet/>
      <dgm:spPr/>
      <dgm:t>
        <a:bodyPr/>
        <a:lstStyle/>
        <a:p>
          <a:endParaRPr lang="cs-CZ"/>
        </a:p>
      </dgm:t>
    </dgm:pt>
    <dgm:pt modelId="{1EE2DD4F-7CF7-48E0-8C07-1B8F9C6DE597}">
      <dgm:prSet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dirty="0" smtClean="0"/>
            <a:t>lidové zvyky</a:t>
          </a:r>
          <a:endParaRPr lang="cs-CZ" dirty="0"/>
        </a:p>
      </dgm:t>
    </dgm:pt>
    <dgm:pt modelId="{47C13694-4136-4579-9E57-294F80AFBD05}" type="parTrans" cxnId="{E2433681-0A45-475A-B7A4-B987DB1FE173}">
      <dgm:prSet/>
      <dgm:spPr/>
      <dgm:t>
        <a:bodyPr/>
        <a:lstStyle/>
        <a:p>
          <a:endParaRPr lang="cs-CZ"/>
        </a:p>
      </dgm:t>
    </dgm:pt>
    <dgm:pt modelId="{BD2EED37-13E9-4B86-A133-FC27D313D7E9}" type="sibTrans" cxnId="{E2433681-0A45-475A-B7A4-B987DB1FE173}">
      <dgm:prSet/>
      <dgm:spPr/>
      <dgm:t>
        <a:bodyPr/>
        <a:lstStyle/>
        <a:p>
          <a:endParaRPr lang="cs-CZ"/>
        </a:p>
      </dgm:t>
    </dgm:pt>
    <dgm:pt modelId="{53967C97-45EB-4DD3-90B7-0B27D694F559}">
      <dgm:prSet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dirty="0" smtClean="0"/>
            <a:t>náboženství</a:t>
          </a:r>
          <a:endParaRPr lang="cs-CZ" dirty="0"/>
        </a:p>
      </dgm:t>
    </dgm:pt>
    <dgm:pt modelId="{365976D7-5454-40E8-87F5-C8E3C297E915}" type="parTrans" cxnId="{C37A3538-FC00-46BC-8E13-33BB9B2D8D72}">
      <dgm:prSet/>
      <dgm:spPr/>
      <dgm:t>
        <a:bodyPr/>
        <a:lstStyle/>
        <a:p>
          <a:endParaRPr lang="cs-CZ"/>
        </a:p>
      </dgm:t>
    </dgm:pt>
    <dgm:pt modelId="{908CEFEE-78EA-4900-8633-47788A31EF4C}" type="sibTrans" cxnId="{C37A3538-FC00-46BC-8E13-33BB9B2D8D72}">
      <dgm:prSet/>
      <dgm:spPr/>
      <dgm:t>
        <a:bodyPr/>
        <a:lstStyle/>
        <a:p>
          <a:endParaRPr lang="cs-CZ"/>
        </a:p>
      </dgm:t>
    </dgm:pt>
    <dgm:pt modelId="{7064D6C3-D3C5-48BB-ABE8-9B6F4E5F0A72}">
      <dgm:prSet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smtClean="0"/>
            <a:t>věk a </a:t>
          </a:r>
          <a:r>
            <a:rPr lang="cs-CZ" dirty="0" smtClean="0"/>
            <a:t>pohlaví</a:t>
          </a:r>
          <a:endParaRPr lang="cs-CZ" dirty="0"/>
        </a:p>
      </dgm:t>
    </dgm:pt>
    <dgm:pt modelId="{E9F36483-EE12-4DB5-841B-1B5B2D6CB4F9}" type="parTrans" cxnId="{92B5A08E-3258-430A-8E36-2CFB1C1400BF}">
      <dgm:prSet/>
      <dgm:spPr/>
      <dgm:t>
        <a:bodyPr/>
        <a:lstStyle/>
        <a:p>
          <a:endParaRPr lang="cs-CZ"/>
        </a:p>
      </dgm:t>
    </dgm:pt>
    <dgm:pt modelId="{845183BE-FF56-4A4D-8C29-228FC3B5F0F6}" type="sibTrans" cxnId="{92B5A08E-3258-430A-8E36-2CFB1C1400BF}">
      <dgm:prSet/>
      <dgm:spPr/>
      <dgm:t>
        <a:bodyPr/>
        <a:lstStyle/>
        <a:p>
          <a:endParaRPr lang="cs-CZ"/>
        </a:p>
      </dgm:t>
    </dgm:pt>
    <dgm:pt modelId="{0E767B01-13C3-462A-A480-36847BE14600}">
      <dgm:prSet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dirty="0" smtClean="0"/>
            <a:t>zaměstnanost </a:t>
          </a:r>
          <a:endParaRPr lang="cs-CZ" dirty="0"/>
        </a:p>
      </dgm:t>
    </dgm:pt>
    <dgm:pt modelId="{92C6742D-DFB2-40B3-82D6-3A6C77DECC85}" type="parTrans" cxnId="{2BFDAC15-453D-4033-8E79-EFD866503141}">
      <dgm:prSet/>
      <dgm:spPr/>
      <dgm:t>
        <a:bodyPr/>
        <a:lstStyle/>
        <a:p>
          <a:endParaRPr lang="cs-CZ"/>
        </a:p>
      </dgm:t>
    </dgm:pt>
    <dgm:pt modelId="{4B5082E5-F459-432B-955B-08AD14ED6B7B}" type="sibTrans" cxnId="{2BFDAC15-453D-4033-8E79-EFD866503141}">
      <dgm:prSet/>
      <dgm:spPr/>
      <dgm:t>
        <a:bodyPr/>
        <a:lstStyle/>
        <a:p>
          <a:endParaRPr lang="cs-CZ"/>
        </a:p>
      </dgm:t>
    </dgm:pt>
    <dgm:pt modelId="{7EBCF7C0-B995-460D-9CA3-BD8B3E69F3CB}">
      <dgm:prSet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dirty="0" smtClean="0"/>
            <a:t>sídlo</a:t>
          </a:r>
          <a:endParaRPr lang="cs-CZ" dirty="0"/>
        </a:p>
      </dgm:t>
    </dgm:pt>
    <dgm:pt modelId="{B44CE7E5-77A8-4F22-A410-E2F0A808316A}" type="parTrans" cxnId="{27B41021-7BE5-4BD4-B843-369E4414E5DB}">
      <dgm:prSet/>
      <dgm:spPr/>
      <dgm:t>
        <a:bodyPr/>
        <a:lstStyle/>
        <a:p>
          <a:endParaRPr lang="cs-CZ"/>
        </a:p>
      </dgm:t>
    </dgm:pt>
    <dgm:pt modelId="{3AFBB1D1-DB90-4B69-813F-69F79D6CC64B}" type="sibTrans" cxnId="{27B41021-7BE5-4BD4-B843-369E4414E5DB}">
      <dgm:prSet/>
      <dgm:spPr/>
      <dgm:t>
        <a:bodyPr/>
        <a:lstStyle/>
        <a:p>
          <a:endParaRPr lang="cs-CZ"/>
        </a:p>
      </dgm:t>
    </dgm:pt>
    <dgm:pt modelId="{EC946AD9-0CA3-4444-A299-3735452357FC}">
      <dgm:prSet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dirty="0" smtClean="0"/>
            <a:t>vesnice</a:t>
          </a:r>
          <a:endParaRPr lang="cs-CZ" dirty="0"/>
        </a:p>
      </dgm:t>
    </dgm:pt>
    <dgm:pt modelId="{B9190A19-CEA3-4D43-996A-53F74EB83307}" type="parTrans" cxnId="{3EC3097B-3055-4F11-B216-5684F7B173A9}">
      <dgm:prSet/>
      <dgm:spPr/>
      <dgm:t>
        <a:bodyPr/>
        <a:lstStyle/>
        <a:p>
          <a:endParaRPr lang="cs-CZ"/>
        </a:p>
      </dgm:t>
    </dgm:pt>
    <dgm:pt modelId="{F4E4AC8B-3E09-4622-A368-DD5DD20AE7FD}" type="sibTrans" cxnId="{3EC3097B-3055-4F11-B216-5684F7B173A9}">
      <dgm:prSet/>
      <dgm:spPr/>
      <dgm:t>
        <a:bodyPr/>
        <a:lstStyle/>
        <a:p>
          <a:endParaRPr lang="cs-CZ"/>
        </a:p>
      </dgm:t>
    </dgm:pt>
    <dgm:pt modelId="{8CABA663-F140-4381-A837-528457B523EF}">
      <dgm:prSet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dirty="0" smtClean="0"/>
            <a:t>národnost</a:t>
          </a:r>
          <a:endParaRPr lang="cs-CZ" dirty="0"/>
        </a:p>
      </dgm:t>
    </dgm:pt>
    <dgm:pt modelId="{EE0C9CAE-6B9F-40BA-9F5D-9FA192A2583E}" type="sibTrans" cxnId="{3D36074A-B81B-4635-9A83-7B935C07F261}">
      <dgm:prSet/>
      <dgm:spPr/>
      <dgm:t>
        <a:bodyPr/>
        <a:lstStyle/>
        <a:p>
          <a:endParaRPr lang="cs-CZ"/>
        </a:p>
      </dgm:t>
    </dgm:pt>
    <dgm:pt modelId="{1C54E34D-E3D9-4C65-BD2A-42EED59508D1}" type="parTrans" cxnId="{3D36074A-B81B-4635-9A83-7B935C07F261}">
      <dgm:prSet/>
      <dgm:spPr/>
      <dgm:t>
        <a:bodyPr/>
        <a:lstStyle/>
        <a:p>
          <a:endParaRPr lang="cs-CZ"/>
        </a:p>
      </dgm:t>
    </dgm:pt>
    <dgm:pt modelId="{1E8D236F-3381-450A-8AC6-8A58F9383057}">
      <dgm:prSet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dirty="0" smtClean="0"/>
            <a:t>osídlení</a:t>
          </a:r>
          <a:endParaRPr lang="cs-CZ" dirty="0"/>
        </a:p>
      </dgm:t>
    </dgm:pt>
    <dgm:pt modelId="{2B781FFA-E304-42B3-A887-AF9EDCEA7779}" type="parTrans" cxnId="{27ED84F4-B490-420A-A4F6-6BE26392A0A7}">
      <dgm:prSet/>
      <dgm:spPr/>
      <dgm:t>
        <a:bodyPr/>
        <a:lstStyle/>
        <a:p>
          <a:endParaRPr lang="cs-CZ"/>
        </a:p>
      </dgm:t>
    </dgm:pt>
    <dgm:pt modelId="{D376DCC2-24D7-4A93-A805-643B767571F4}" type="sibTrans" cxnId="{27ED84F4-B490-420A-A4F6-6BE26392A0A7}">
      <dgm:prSet/>
      <dgm:spPr/>
      <dgm:t>
        <a:bodyPr/>
        <a:lstStyle/>
        <a:p>
          <a:endParaRPr lang="cs-CZ"/>
        </a:p>
      </dgm:t>
    </dgm:pt>
    <dgm:pt modelId="{1AA8E3B0-373F-495C-B716-F8FF27291B2A}">
      <dgm:prSet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dirty="0" smtClean="0"/>
            <a:t>město</a:t>
          </a:r>
          <a:endParaRPr lang="cs-CZ" dirty="0"/>
        </a:p>
      </dgm:t>
    </dgm:pt>
    <dgm:pt modelId="{D7A72398-B8F5-4436-995C-A755D8890D51}" type="parTrans" cxnId="{2B6A6C8D-1162-4E1D-B1D6-9135FCEF4DA0}">
      <dgm:prSet/>
      <dgm:spPr/>
      <dgm:t>
        <a:bodyPr/>
        <a:lstStyle/>
        <a:p>
          <a:endParaRPr lang="cs-CZ"/>
        </a:p>
      </dgm:t>
    </dgm:pt>
    <dgm:pt modelId="{F98E29D0-4951-4F6F-AD17-BA82676D1E06}" type="sibTrans" cxnId="{2B6A6C8D-1162-4E1D-B1D6-9135FCEF4DA0}">
      <dgm:prSet/>
      <dgm:spPr/>
      <dgm:t>
        <a:bodyPr/>
        <a:lstStyle/>
        <a:p>
          <a:endParaRPr lang="cs-CZ"/>
        </a:p>
      </dgm:t>
    </dgm:pt>
    <dgm:pt modelId="{FFF62799-80B5-43BD-A1ED-46AE48C51833}">
      <dgm:prSet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dirty="0" smtClean="0"/>
            <a:t>urbanizace</a:t>
          </a:r>
          <a:endParaRPr lang="cs-CZ" dirty="0"/>
        </a:p>
      </dgm:t>
    </dgm:pt>
    <dgm:pt modelId="{623AD751-F693-4891-AEAA-D779CD2A336D}" type="parTrans" cxnId="{77264A67-91DA-4C14-A31E-C2E1DDA4A006}">
      <dgm:prSet/>
      <dgm:spPr/>
      <dgm:t>
        <a:bodyPr/>
        <a:lstStyle/>
        <a:p>
          <a:endParaRPr lang="cs-CZ"/>
        </a:p>
      </dgm:t>
    </dgm:pt>
    <dgm:pt modelId="{2671772B-74A2-421F-B3FF-956432C56D17}" type="sibTrans" cxnId="{77264A67-91DA-4C14-A31E-C2E1DDA4A006}">
      <dgm:prSet/>
      <dgm:spPr/>
      <dgm:t>
        <a:bodyPr/>
        <a:lstStyle/>
        <a:p>
          <a:endParaRPr lang="cs-CZ"/>
        </a:p>
      </dgm:t>
    </dgm:pt>
    <dgm:pt modelId="{75D99535-4A6F-4447-88D7-78D93D36E5D4}">
      <dgm:prSet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dirty="0" smtClean="0"/>
            <a:t>funkce sídla</a:t>
          </a:r>
          <a:endParaRPr lang="cs-CZ" dirty="0"/>
        </a:p>
      </dgm:t>
    </dgm:pt>
    <dgm:pt modelId="{00E6F292-2AEF-42CC-85A8-FEEB97556EA4}" type="parTrans" cxnId="{6200C35B-D133-499D-9DDD-77B0BCAFB95B}">
      <dgm:prSet/>
      <dgm:spPr/>
      <dgm:t>
        <a:bodyPr/>
        <a:lstStyle/>
        <a:p>
          <a:endParaRPr lang="cs-CZ"/>
        </a:p>
      </dgm:t>
    </dgm:pt>
    <dgm:pt modelId="{184FC929-4FDA-4D47-9BF4-51BBB905D4AE}" type="sibTrans" cxnId="{6200C35B-D133-499D-9DDD-77B0BCAFB95B}">
      <dgm:prSet/>
      <dgm:spPr/>
      <dgm:t>
        <a:bodyPr/>
        <a:lstStyle/>
        <a:p>
          <a:endParaRPr lang="cs-CZ"/>
        </a:p>
      </dgm:t>
    </dgm:pt>
    <dgm:pt modelId="{C3CCD30E-4471-4A58-BD33-B9224CF1AEF0}">
      <dgm:prSet/>
      <dgm:spPr>
        <a:solidFill>
          <a:srgbClr val="FF9933">
            <a:alpha val="50196"/>
          </a:srgbClr>
        </a:solidFill>
      </dgm:spPr>
      <dgm:t>
        <a:bodyPr/>
        <a:lstStyle/>
        <a:p>
          <a:r>
            <a:rPr lang="cs-CZ" dirty="0" smtClean="0"/>
            <a:t>památková rezervace</a:t>
          </a:r>
          <a:endParaRPr lang="cs-CZ" dirty="0"/>
        </a:p>
      </dgm:t>
    </dgm:pt>
    <dgm:pt modelId="{3E18168F-7591-4DF8-847B-D730FD2E2D1C}" type="parTrans" cxnId="{714014CC-26A8-4BB8-83F5-1BFFB5A0BF57}">
      <dgm:prSet/>
      <dgm:spPr/>
      <dgm:t>
        <a:bodyPr/>
        <a:lstStyle/>
        <a:p>
          <a:endParaRPr lang="cs-CZ"/>
        </a:p>
      </dgm:t>
    </dgm:pt>
    <dgm:pt modelId="{7033DD25-5B90-4B3B-8D86-4305157D6FD3}" type="sibTrans" cxnId="{714014CC-26A8-4BB8-83F5-1BFFB5A0BF57}">
      <dgm:prSet/>
      <dgm:spPr/>
      <dgm:t>
        <a:bodyPr/>
        <a:lstStyle/>
        <a:p>
          <a:endParaRPr lang="cs-CZ"/>
        </a:p>
      </dgm:t>
    </dgm:pt>
    <dgm:pt modelId="{3C5A676D-11A3-40AD-B0C0-98AA55E96A4D}" type="pres">
      <dgm:prSet presAssocID="{7D689C6D-215A-4061-950F-D2B50FE031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33118F3-006D-4DE0-85D7-BEF5B6ED5873}" type="pres">
      <dgm:prSet presAssocID="{6D29609A-A390-414B-A1D1-B8FB6AD99EA0}" presName="node" presStyleLbl="node1" presStyleIdx="0" presStyleCnt="16" custLinFactNeighborX="4179" custLinFactNeighborY="334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37F170-9829-48EA-8EBA-6F9CF988D086}" type="pres">
      <dgm:prSet presAssocID="{886E5966-EE12-4DEE-A867-98153897BF94}" presName="sibTrans" presStyleCnt="0"/>
      <dgm:spPr/>
    </dgm:pt>
    <dgm:pt modelId="{7685899C-38FE-4CB4-8B7F-2C3F43DD35D1}" type="pres">
      <dgm:prSet presAssocID="{0B3179CF-1808-4AF2-9A23-49E161367459}" presName="node" presStyleLbl="node1" presStyleIdx="1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3257FC-53A7-41E2-A65B-84FCEABD6802}" type="pres">
      <dgm:prSet presAssocID="{A02524DA-C7FD-4709-B720-3BCFA2DB31B2}" presName="sibTrans" presStyleCnt="0"/>
      <dgm:spPr/>
    </dgm:pt>
    <dgm:pt modelId="{D130A27F-5689-4129-A5C8-1E2E8D1BAED4}" type="pres">
      <dgm:prSet presAssocID="{C68AB37A-53D0-4D22-A99A-2423E0AA25C6}" presName="node" presStyleLbl="node1" presStyleIdx="2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C5A7A6-39BB-4862-9179-92A64503AD24}" type="pres">
      <dgm:prSet presAssocID="{5150393B-3B97-426F-A538-E72D9244B5D6}" presName="sibTrans" presStyleCnt="0"/>
      <dgm:spPr/>
    </dgm:pt>
    <dgm:pt modelId="{D9A0A614-79EC-42F7-A674-B82117D4894F}" type="pres">
      <dgm:prSet presAssocID="{8CABA663-F140-4381-A837-528457B523EF}" presName="node" presStyleLbl="node1" presStyleIdx="3" presStyleCnt="16" custLinFactNeighborX="-3887" custLinFactNeighborY="-8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D23F2-1FB6-4CB6-A59B-48DBACFA1E36}" type="pres">
      <dgm:prSet presAssocID="{EE0C9CAE-6B9F-40BA-9F5D-9FA192A2583E}" presName="sibTrans" presStyleCnt="0"/>
      <dgm:spPr/>
    </dgm:pt>
    <dgm:pt modelId="{327274FD-849A-4253-A88C-49EA9C8EC748}" type="pres">
      <dgm:prSet presAssocID="{1BDE75C6-E49C-4C0D-9B54-AB332D07C5E8}" presName="node" presStyleLbl="node1" presStyleIdx="4" presStyleCnt="16" custLinFactNeighborX="2157" custLinFactNeighborY="-222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9480DF-7708-4F28-AB36-28724565F072}" type="pres">
      <dgm:prSet presAssocID="{32D81B97-ED1A-468A-9BC0-2FC6C790C948}" presName="sibTrans" presStyleCnt="0"/>
      <dgm:spPr/>
    </dgm:pt>
    <dgm:pt modelId="{69BA46AD-DF0A-4BBD-9AEE-440738E97DD1}" type="pres">
      <dgm:prSet presAssocID="{1EE2DD4F-7CF7-48E0-8C07-1B8F9C6DE597}" presName="node" presStyleLbl="node1" presStyleIdx="5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C5E5AD-97B1-468F-8689-E19F00FEE7F1}" type="pres">
      <dgm:prSet presAssocID="{BD2EED37-13E9-4B86-A133-FC27D313D7E9}" presName="sibTrans" presStyleCnt="0"/>
      <dgm:spPr/>
    </dgm:pt>
    <dgm:pt modelId="{12A3D154-DC56-44D7-ADBF-D1C4D58ED58A}" type="pres">
      <dgm:prSet presAssocID="{53967C97-45EB-4DD3-90B7-0B27D694F559}" presName="node" presStyleLbl="node1" presStyleIdx="6" presStyleCnt="16" custLinFactNeighborX="-1235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B9CFCC-83C0-4F3A-B471-7A937CB85CDA}" type="pres">
      <dgm:prSet presAssocID="{908CEFEE-78EA-4900-8633-47788A31EF4C}" presName="sibTrans" presStyleCnt="0"/>
      <dgm:spPr/>
    </dgm:pt>
    <dgm:pt modelId="{BC96A9CA-1CEB-4AF6-A87C-FBD3AB402411}" type="pres">
      <dgm:prSet presAssocID="{7064D6C3-D3C5-48BB-ABE8-9B6F4E5F0A72}" presName="node" presStyleLbl="node1" presStyleIdx="7" presStyleCnt="16" custLinFactNeighborX="-2060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FAE7CC-78BC-43D4-AB69-7D7DF2438182}" type="pres">
      <dgm:prSet presAssocID="{845183BE-FF56-4A4D-8C29-228FC3B5F0F6}" presName="sibTrans" presStyleCnt="0"/>
      <dgm:spPr/>
    </dgm:pt>
    <dgm:pt modelId="{802AFF8F-A710-40F3-A00D-100F373737B8}" type="pres">
      <dgm:prSet presAssocID="{0E767B01-13C3-462A-A480-36847BE14600}" presName="node" presStyleLbl="node1" presStyleIdx="8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7449AA-C368-4B37-B1BC-B8324ED21AA6}" type="pres">
      <dgm:prSet presAssocID="{4B5082E5-F459-432B-955B-08AD14ED6B7B}" presName="sibTrans" presStyleCnt="0"/>
      <dgm:spPr/>
    </dgm:pt>
    <dgm:pt modelId="{D5B814DB-2B46-4BBC-98D8-8038F299A82F}" type="pres">
      <dgm:prSet presAssocID="{1E8D236F-3381-450A-8AC6-8A58F9383057}" presName="node" presStyleLbl="node1" presStyleIdx="9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54AA83-F239-46A8-9A87-1EB1FB0B79F9}" type="pres">
      <dgm:prSet presAssocID="{D376DCC2-24D7-4A93-A805-643B767571F4}" presName="sibTrans" presStyleCnt="0"/>
      <dgm:spPr/>
    </dgm:pt>
    <dgm:pt modelId="{8C8086F4-EA7A-4DA8-B360-C7A5B3E6375F}" type="pres">
      <dgm:prSet presAssocID="{7EBCF7C0-B995-460D-9CA3-BD8B3E69F3CB}" presName="node" presStyleLbl="node1" presStyleIdx="10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DB8853-AB58-43AB-A5CF-0A1BC771C5FE}" type="pres">
      <dgm:prSet presAssocID="{3AFBB1D1-DB90-4B69-813F-69F79D6CC64B}" presName="sibTrans" presStyleCnt="0"/>
      <dgm:spPr/>
    </dgm:pt>
    <dgm:pt modelId="{BAA9C6B7-595A-4370-8301-2396CE27676B}" type="pres">
      <dgm:prSet presAssocID="{EC946AD9-0CA3-4444-A299-3735452357FC}" presName="node" presStyleLbl="node1" presStyleIdx="11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C3BF9FC-90CF-4D4C-AA14-093ED81C36BB}" type="pres">
      <dgm:prSet presAssocID="{F4E4AC8B-3E09-4622-A368-DD5DD20AE7FD}" presName="sibTrans" presStyleCnt="0"/>
      <dgm:spPr/>
    </dgm:pt>
    <dgm:pt modelId="{097AE5B3-CBE3-43A2-9CD5-5E0D4DF926F0}" type="pres">
      <dgm:prSet presAssocID="{1AA8E3B0-373F-495C-B716-F8FF27291B2A}" presName="node" presStyleLbl="node1" presStyleIdx="12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8249B8-F107-4FAF-878B-8F9025D6C29F}" type="pres">
      <dgm:prSet presAssocID="{F98E29D0-4951-4F6F-AD17-BA82676D1E06}" presName="sibTrans" presStyleCnt="0"/>
      <dgm:spPr/>
    </dgm:pt>
    <dgm:pt modelId="{6165E167-4DAD-481C-A2D7-998080600C52}" type="pres">
      <dgm:prSet presAssocID="{FFF62799-80B5-43BD-A1ED-46AE48C51833}" presName="node" presStyleLbl="node1" presStyleIdx="13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BB0D87-7F86-41FD-89E4-6DF4299F770E}" type="pres">
      <dgm:prSet presAssocID="{2671772B-74A2-421F-B3FF-956432C56D17}" presName="sibTrans" presStyleCnt="0"/>
      <dgm:spPr/>
    </dgm:pt>
    <dgm:pt modelId="{C04DC2AB-338B-477B-B1B7-DEC51FAB3FB3}" type="pres">
      <dgm:prSet presAssocID="{75D99535-4A6F-4447-88D7-78D93D36E5D4}" presName="node" presStyleLbl="node1" presStyleIdx="14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87C7A7D-07A4-45C6-ADCF-6C8548EF9626}" type="pres">
      <dgm:prSet presAssocID="{184FC929-4FDA-4D47-9BF4-51BBB905D4AE}" presName="sibTrans" presStyleCnt="0"/>
      <dgm:spPr/>
    </dgm:pt>
    <dgm:pt modelId="{8E141B69-5812-4E15-8775-CCC596D20E5C}" type="pres">
      <dgm:prSet presAssocID="{C3CCD30E-4471-4A58-BD33-B9224CF1AEF0}" presName="node" presStyleLbl="node1" presStyleIdx="15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9551E4E-EFB1-4E9F-96F8-BB1ED6409386}" type="presOf" srcId="{C3CCD30E-4471-4A58-BD33-B9224CF1AEF0}" destId="{8E141B69-5812-4E15-8775-CCC596D20E5C}" srcOrd="0" destOrd="0" presId="urn:microsoft.com/office/officeart/2005/8/layout/default#1"/>
    <dgm:cxn modelId="{5196EA35-6A29-4E52-A33B-F96C5A571BC8}" srcId="{7D689C6D-215A-4061-950F-D2B50FE031ED}" destId="{6D29609A-A390-414B-A1D1-B8FB6AD99EA0}" srcOrd="0" destOrd="0" parTransId="{A3D5D069-42C6-4C1E-8EB0-CEF123BCDE91}" sibTransId="{886E5966-EE12-4DEE-A867-98153897BF94}"/>
    <dgm:cxn modelId="{2BFDAC15-453D-4033-8E79-EFD866503141}" srcId="{7D689C6D-215A-4061-950F-D2B50FE031ED}" destId="{0E767B01-13C3-462A-A480-36847BE14600}" srcOrd="8" destOrd="0" parTransId="{92C6742D-DFB2-40B3-82D6-3A6C77DECC85}" sibTransId="{4B5082E5-F459-432B-955B-08AD14ED6B7B}"/>
    <dgm:cxn modelId="{94808BA0-8424-4195-8501-B82066171913}" srcId="{7D689C6D-215A-4061-950F-D2B50FE031ED}" destId="{0B3179CF-1808-4AF2-9A23-49E161367459}" srcOrd="1" destOrd="0" parTransId="{2D24B58D-ECC0-414F-88E2-1FA26FA49646}" sibTransId="{A02524DA-C7FD-4709-B720-3BCFA2DB31B2}"/>
    <dgm:cxn modelId="{96F10608-F3C1-4889-BF67-825C919B0741}" type="presOf" srcId="{EC946AD9-0CA3-4444-A299-3735452357FC}" destId="{BAA9C6B7-595A-4370-8301-2396CE27676B}" srcOrd="0" destOrd="0" presId="urn:microsoft.com/office/officeart/2005/8/layout/default#1"/>
    <dgm:cxn modelId="{35B089C3-6A83-49D4-83DC-FB29847FDA8D}" type="presOf" srcId="{7EBCF7C0-B995-460D-9CA3-BD8B3E69F3CB}" destId="{8C8086F4-EA7A-4DA8-B360-C7A5B3E6375F}" srcOrd="0" destOrd="0" presId="urn:microsoft.com/office/officeart/2005/8/layout/default#1"/>
    <dgm:cxn modelId="{553F8FA9-AB7E-44B9-874B-CDAAED1B40E5}" srcId="{7D689C6D-215A-4061-950F-D2B50FE031ED}" destId="{C68AB37A-53D0-4D22-A99A-2423E0AA25C6}" srcOrd="2" destOrd="0" parTransId="{D47E6F32-DB4F-489D-820F-1E9BF0BD5FFA}" sibTransId="{5150393B-3B97-426F-A538-E72D9244B5D6}"/>
    <dgm:cxn modelId="{C37A3538-FC00-46BC-8E13-33BB9B2D8D72}" srcId="{7D689C6D-215A-4061-950F-D2B50FE031ED}" destId="{53967C97-45EB-4DD3-90B7-0B27D694F559}" srcOrd="6" destOrd="0" parTransId="{365976D7-5454-40E8-87F5-C8E3C297E915}" sibTransId="{908CEFEE-78EA-4900-8633-47788A31EF4C}"/>
    <dgm:cxn modelId="{B4381AAC-08F6-461B-AC18-0B0CB417115A}" type="presOf" srcId="{1E8D236F-3381-450A-8AC6-8A58F9383057}" destId="{D5B814DB-2B46-4BBC-98D8-8038F299A82F}" srcOrd="0" destOrd="0" presId="urn:microsoft.com/office/officeart/2005/8/layout/default#1"/>
    <dgm:cxn modelId="{8CE5DB0D-F1CC-4B44-9DBF-AD2B5CC43FA0}" type="presOf" srcId="{8CABA663-F140-4381-A837-528457B523EF}" destId="{D9A0A614-79EC-42F7-A674-B82117D4894F}" srcOrd="0" destOrd="0" presId="urn:microsoft.com/office/officeart/2005/8/layout/default#1"/>
    <dgm:cxn modelId="{48031084-490C-454D-B860-5A6557E804FA}" type="presOf" srcId="{0E767B01-13C3-462A-A480-36847BE14600}" destId="{802AFF8F-A710-40F3-A00D-100F373737B8}" srcOrd="0" destOrd="0" presId="urn:microsoft.com/office/officeart/2005/8/layout/default#1"/>
    <dgm:cxn modelId="{601EE1B6-313B-44BD-99D0-869BB80687EF}" type="presOf" srcId="{6D29609A-A390-414B-A1D1-B8FB6AD99EA0}" destId="{A33118F3-006D-4DE0-85D7-BEF5B6ED5873}" srcOrd="0" destOrd="0" presId="urn:microsoft.com/office/officeart/2005/8/layout/default#1"/>
    <dgm:cxn modelId="{EE2C0483-DB5D-48CA-85B9-4056D3486628}" type="presOf" srcId="{C68AB37A-53D0-4D22-A99A-2423E0AA25C6}" destId="{D130A27F-5689-4129-A5C8-1E2E8D1BAED4}" srcOrd="0" destOrd="0" presId="urn:microsoft.com/office/officeart/2005/8/layout/default#1"/>
    <dgm:cxn modelId="{92B5A08E-3258-430A-8E36-2CFB1C1400BF}" srcId="{7D689C6D-215A-4061-950F-D2B50FE031ED}" destId="{7064D6C3-D3C5-48BB-ABE8-9B6F4E5F0A72}" srcOrd="7" destOrd="0" parTransId="{E9F36483-EE12-4DB5-841B-1B5B2D6CB4F9}" sibTransId="{845183BE-FF56-4A4D-8C29-228FC3B5F0F6}"/>
    <dgm:cxn modelId="{2B6A6C8D-1162-4E1D-B1D6-9135FCEF4DA0}" srcId="{7D689C6D-215A-4061-950F-D2B50FE031ED}" destId="{1AA8E3B0-373F-495C-B716-F8FF27291B2A}" srcOrd="12" destOrd="0" parTransId="{D7A72398-B8F5-4436-995C-A755D8890D51}" sibTransId="{F98E29D0-4951-4F6F-AD17-BA82676D1E06}"/>
    <dgm:cxn modelId="{3D36074A-B81B-4635-9A83-7B935C07F261}" srcId="{7D689C6D-215A-4061-950F-D2B50FE031ED}" destId="{8CABA663-F140-4381-A837-528457B523EF}" srcOrd="3" destOrd="0" parTransId="{1C54E34D-E3D9-4C65-BD2A-42EED59508D1}" sibTransId="{EE0C9CAE-6B9F-40BA-9F5D-9FA192A2583E}"/>
    <dgm:cxn modelId="{77264A67-91DA-4C14-A31E-C2E1DDA4A006}" srcId="{7D689C6D-215A-4061-950F-D2B50FE031ED}" destId="{FFF62799-80B5-43BD-A1ED-46AE48C51833}" srcOrd="13" destOrd="0" parTransId="{623AD751-F693-4891-AEAA-D779CD2A336D}" sibTransId="{2671772B-74A2-421F-B3FF-956432C56D17}"/>
    <dgm:cxn modelId="{9F1E31EA-CD85-45E6-807B-F31B931FE6A3}" type="presOf" srcId="{53967C97-45EB-4DD3-90B7-0B27D694F559}" destId="{12A3D154-DC56-44D7-ADBF-D1C4D58ED58A}" srcOrd="0" destOrd="0" presId="urn:microsoft.com/office/officeart/2005/8/layout/default#1"/>
    <dgm:cxn modelId="{AFCBCBFE-EBB5-423B-BEA9-3A2840374451}" type="presOf" srcId="{1AA8E3B0-373F-495C-B716-F8FF27291B2A}" destId="{097AE5B3-CBE3-43A2-9CD5-5E0D4DF926F0}" srcOrd="0" destOrd="0" presId="urn:microsoft.com/office/officeart/2005/8/layout/default#1"/>
    <dgm:cxn modelId="{6200C35B-D133-499D-9DDD-77B0BCAFB95B}" srcId="{7D689C6D-215A-4061-950F-D2B50FE031ED}" destId="{75D99535-4A6F-4447-88D7-78D93D36E5D4}" srcOrd="14" destOrd="0" parTransId="{00E6F292-2AEF-42CC-85A8-FEEB97556EA4}" sibTransId="{184FC929-4FDA-4D47-9BF4-51BBB905D4AE}"/>
    <dgm:cxn modelId="{0F8A6A63-8AC3-4D2D-A244-B149C0B03278}" type="presOf" srcId="{1EE2DD4F-7CF7-48E0-8C07-1B8F9C6DE597}" destId="{69BA46AD-DF0A-4BBD-9AEE-440738E97DD1}" srcOrd="0" destOrd="0" presId="urn:microsoft.com/office/officeart/2005/8/layout/default#1"/>
    <dgm:cxn modelId="{34A839C9-DFF1-4C71-B0EB-88B90701092A}" type="presOf" srcId="{7064D6C3-D3C5-48BB-ABE8-9B6F4E5F0A72}" destId="{BC96A9CA-1CEB-4AF6-A87C-FBD3AB402411}" srcOrd="0" destOrd="0" presId="urn:microsoft.com/office/officeart/2005/8/layout/default#1"/>
    <dgm:cxn modelId="{E2433681-0A45-475A-B7A4-B987DB1FE173}" srcId="{7D689C6D-215A-4061-950F-D2B50FE031ED}" destId="{1EE2DD4F-7CF7-48E0-8C07-1B8F9C6DE597}" srcOrd="5" destOrd="0" parTransId="{47C13694-4136-4579-9E57-294F80AFBD05}" sibTransId="{BD2EED37-13E9-4B86-A133-FC27D313D7E9}"/>
    <dgm:cxn modelId="{7CDEC687-7D5A-4E15-94A6-EACDE8BBFDD4}" type="presOf" srcId="{7D689C6D-215A-4061-950F-D2B50FE031ED}" destId="{3C5A676D-11A3-40AD-B0C0-98AA55E96A4D}" srcOrd="0" destOrd="0" presId="urn:microsoft.com/office/officeart/2005/8/layout/default#1"/>
    <dgm:cxn modelId="{3EC3097B-3055-4F11-B216-5684F7B173A9}" srcId="{7D689C6D-215A-4061-950F-D2B50FE031ED}" destId="{EC946AD9-0CA3-4444-A299-3735452357FC}" srcOrd="11" destOrd="0" parTransId="{B9190A19-CEA3-4D43-996A-53F74EB83307}" sibTransId="{F4E4AC8B-3E09-4622-A368-DD5DD20AE7FD}"/>
    <dgm:cxn modelId="{714014CC-26A8-4BB8-83F5-1BFFB5A0BF57}" srcId="{7D689C6D-215A-4061-950F-D2B50FE031ED}" destId="{C3CCD30E-4471-4A58-BD33-B9224CF1AEF0}" srcOrd="15" destOrd="0" parTransId="{3E18168F-7591-4DF8-847B-D730FD2E2D1C}" sibTransId="{7033DD25-5B90-4B3B-8D86-4305157D6FD3}"/>
    <dgm:cxn modelId="{27F1A402-1A45-4AF4-AFC7-DC2029A79EB6}" srcId="{7D689C6D-215A-4061-950F-D2B50FE031ED}" destId="{1BDE75C6-E49C-4C0D-9B54-AB332D07C5E8}" srcOrd="4" destOrd="0" parTransId="{E5115DE1-C972-4F14-A74B-1401CCB6B57B}" sibTransId="{32D81B97-ED1A-468A-9BC0-2FC6C790C948}"/>
    <dgm:cxn modelId="{F67D95C0-2F17-4637-85B1-52706341971F}" type="presOf" srcId="{1BDE75C6-E49C-4C0D-9B54-AB332D07C5E8}" destId="{327274FD-849A-4253-A88C-49EA9C8EC748}" srcOrd="0" destOrd="0" presId="urn:microsoft.com/office/officeart/2005/8/layout/default#1"/>
    <dgm:cxn modelId="{8E4CBEF2-2EDE-446D-A350-2D4B12A1A710}" type="presOf" srcId="{75D99535-4A6F-4447-88D7-78D93D36E5D4}" destId="{C04DC2AB-338B-477B-B1B7-DEC51FAB3FB3}" srcOrd="0" destOrd="0" presId="urn:microsoft.com/office/officeart/2005/8/layout/default#1"/>
    <dgm:cxn modelId="{27B41021-7BE5-4BD4-B843-369E4414E5DB}" srcId="{7D689C6D-215A-4061-950F-D2B50FE031ED}" destId="{7EBCF7C0-B995-460D-9CA3-BD8B3E69F3CB}" srcOrd="10" destOrd="0" parTransId="{B44CE7E5-77A8-4F22-A410-E2F0A808316A}" sibTransId="{3AFBB1D1-DB90-4B69-813F-69F79D6CC64B}"/>
    <dgm:cxn modelId="{7ABDA911-935F-4A95-AFFE-02D1171540F2}" type="presOf" srcId="{FFF62799-80B5-43BD-A1ED-46AE48C51833}" destId="{6165E167-4DAD-481C-A2D7-998080600C52}" srcOrd="0" destOrd="0" presId="urn:microsoft.com/office/officeart/2005/8/layout/default#1"/>
    <dgm:cxn modelId="{27ED84F4-B490-420A-A4F6-6BE26392A0A7}" srcId="{7D689C6D-215A-4061-950F-D2B50FE031ED}" destId="{1E8D236F-3381-450A-8AC6-8A58F9383057}" srcOrd="9" destOrd="0" parTransId="{2B781FFA-E304-42B3-A887-AF9EDCEA7779}" sibTransId="{D376DCC2-24D7-4A93-A805-643B767571F4}"/>
    <dgm:cxn modelId="{FE3FE9A2-707A-43CF-B0D2-DF65F92C4EFC}" type="presOf" srcId="{0B3179CF-1808-4AF2-9A23-49E161367459}" destId="{7685899C-38FE-4CB4-8B7F-2C3F43DD35D1}" srcOrd="0" destOrd="0" presId="urn:microsoft.com/office/officeart/2005/8/layout/default#1"/>
    <dgm:cxn modelId="{0A4A7CEA-7C53-4C9A-9890-683E97233EA6}" type="presParOf" srcId="{3C5A676D-11A3-40AD-B0C0-98AA55E96A4D}" destId="{A33118F3-006D-4DE0-85D7-BEF5B6ED5873}" srcOrd="0" destOrd="0" presId="urn:microsoft.com/office/officeart/2005/8/layout/default#1"/>
    <dgm:cxn modelId="{6BD773AF-410D-40BF-B03C-64DEA71F5AE7}" type="presParOf" srcId="{3C5A676D-11A3-40AD-B0C0-98AA55E96A4D}" destId="{ED37F170-9829-48EA-8EBA-6F9CF988D086}" srcOrd="1" destOrd="0" presId="urn:microsoft.com/office/officeart/2005/8/layout/default#1"/>
    <dgm:cxn modelId="{9CD926C9-591C-4EC5-ACB6-71C0FB14BB78}" type="presParOf" srcId="{3C5A676D-11A3-40AD-B0C0-98AA55E96A4D}" destId="{7685899C-38FE-4CB4-8B7F-2C3F43DD35D1}" srcOrd="2" destOrd="0" presId="urn:microsoft.com/office/officeart/2005/8/layout/default#1"/>
    <dgm:cxn modelId="{776C882B-48C8-4F57-AEFE-14BAE7E351D5}" type="presParOf" srcId="{3C5A676D-11A3-40AD-B0C0-98AA55E96A4D}" destId="{853257FC-53A7-41E2-A65B-84FCEABD6802}" srcOrd="3" destOrd="0" presId="urn:microsoft.com/office/officeart/2005/8/layout/default#1"/>
    <dgm:cxn modelId="{E567D516-4512-439F-A32B-6DDEB3A36F39}" type="presParOf" srcId="{3C5A676D-11A3-40AD-B0C0-98AA55E96A4D}" destId="{D130A27F-5689-4129-A5C8-1E2E8D1BAED4}" srcOrd="4" destOrd="0" presId="urn:microsoft.com/office/officeart/2005/8/layout/default#1"/>
    <dgm:cxn modelId="{CC66CF75-3C76-44E0-B6D4-4C7A620C931E}" type="presParOf" srcId="{3C5A676D-11A3-40AD-B0C0-98AA55E96A4D}" destId="{7AC5A7A6-39BB-4862-9179-92A64503AD24}" srcOrd="5" destOrd="0" presId="urn:microsoft.com/office/officeart/2005/8/layout/default#1"/>
    <dgm:cxn modelId="{5F5BF4E6-1E53-4FDE-84FB-3AF849BFF312}" type="presParOf" srcId="{3C5A676D-11A3-40AD-B0C0-98AA55E96A4D}" destId="{D9A0A614-79EC-42F7-A674-B82117D4894F}" srcOrd="6" destOrd="0" presId="urn:microsoft.com/office/officeart/2005/8/layout/default#1"/>
    <dgm:cxn modelId="{96C41F7B-28CE-4ED9-8F23-1EE8A537D05D}" type="presParOf" srcId="{3C5A676D-11A3-40AD-B0C0-98AA55E96A4D}" destId="{A2AD23F2-1FB6-4CB6-A59B-48DBACFA1E36}" srcOrd="7" destOrd="0" presId="urn:microsoft.com/office/officeart/2005/8/layout/default#1"/>
    <dgm:cxn modelId="{66E03DB2-86C1-46B5-A292-C25C38D3DBD0}" type="presParOf" srcId="{3C5A676D-11A3-40AD-B0C0-98AA55E96A4D}" destId="{327274FD-849A-4253-A88C-49EA9C8EC748}" srcOrd="8" destOrd="0" presId="urn:microsoft.com/office/officeart/2005/8/layout/default#1"/>
    <dgm:cxn modelId="{F6E516F6-8306-46B0-A231-EE7428E2A15B}" type="presParOf" srcId="{3C5A676D-11A3-40AD-B0C0-98AA55E96A4D}" destId="{BF9480DF-7708-4F28-AB36-28724565F072}" srcOrd="9" destOrd="0" presId="urn:microsoft.com/office/officeart/2005/8/layout/default#1"/>
    <dgm:cxn modelId="{36C02F34-D3E5-4DF1-A8A9-E88C1EEEED4E}" type="presParOf" srcId="{3C5A676D-11A3-40AD-B0C0-98AA55E96A4D}" destId="{69BA46AD-DF0A-4BBD-9AEE-440738E97DD1}" srcOrd="10" destOrd="0" presId="urn:microsoft.com/office/officeart/2005/8/layout/default#1"/>
    <dgm:cxn modelId="{D534EF67-64FC-454A-9751-AE0600093614}" type="presParOf" srcId="{3C5A676D-11A3-40AD-B0C0-98AA55E96A4D}" destId="{38C5E5AD-97B1-468F-8689-E19F00FEE7F1}" srcOrd="11" destOrd="0" presId="urn:microsoft.com/office/officeart/2005/8/layout/default#1"/>
    <dgm:cxn modelId="{CF347DC9-7FF8-4B79-9E7B-FF9A36E99E9E}" type="presParOf" srcId="{3C5A676D-11A3-40AD-B0C0-98AA55E96A4D}" destId="{12A3D154-DC56-44D7-ADBF-D1C4D58ED58A}" srcOrd="12" destOrd="0" presId="urn:microsoft.com/office/officeart/2005/8/layout/default#1"/>
    <dgm:cxn modelId="{9EB2AD4D-D25D-4512-BF5A-423E66F5751C}" type="presParOf" srcId="{3C5A676D-11A3-40AD-B0C0-98AA55E96A4D}" destId="{E9B9CFCC-83C0-4F3A-B471-7A937CB85CDA}" srcOrd="13" destOrd="0" presId="urn:microsoft.com/office/officeart/2005/8/layout/default#1"/>
    <dgm:cxn modelId="{644F7B33-0A2F-4F48-9CFA-7A90095DA357}" type="presParOf" srcId="{3C5A676D-11A3-40AD-B0C0-98AA55E96A4D}" destId="{BC96A9CA-1CEB-4AF6-A87C-FBD3AB402411}" srcOrd="14" destOrd="0" presId="urn:microsoft.com/office/officeart/2005/8/layout/default#1"/>
    <dgm:cxn modelId="{EA0834D6-1D64-4619-BFC2-4FE5A7D1B229}" type="presParOf" srcId="{3C5A676D-11A3-40AD-B0C0-98AA55E96A4D}" destId="{C7FAE7CC-78BC-43D4-AB69-7D7DF2438182}" srcOrd="15" destOrd="0" presId="urn:microsoft.com/office/officeart/2005/8/layout/default#1"/>
    <dgm:cxn modelId="{D74F62FF-583F-4737-BE58-5411DCF4D5F7}" type="presParOf" srcId="{3C5A676D-11A3-40AD-B0C0-98AA55E96A4D}" destId="{802AFF8F-A710-40F3-A00D-100F373737B8}" srcOrd="16" destOrd="0" presId="urn:microsoft.com/office/officeart/2005/8/layout/default#1"/>
    <dgm:cxn modelId="{D99173C4-1DCB-40A2-9CAF-64F7FDD59424}" type="presParOf" srcId="{3C5A676D-11A3-40AD-B0C0-98AA55E96A4D}" destId="{9D7449AA-C368-4B37-B1BC-B8324ED21AA6}" srcOrd="17" destOrd="0" presId="urn:microsoft.com/office/officeart/2005/8/layout/default#1"/>
    <dgm:cxn modelId="{1A077E7F-A01B-4485-8DA2-96138B3AC619}" type="presParOf" srcId="{3C5A676D-11A3-40AD-B0C0-98AA55E96A4D}" destId="{D5B814DB-2B46-4BBC-98D8-8038F299A82F}" srcOrd="18" destOrd="0" presId="urn:microsoft.com/office/officeart/2005/8/layout/default#1"/>
    <dgm:cxn modelId="{4C7989C0-17C1-450B-A3CD-F1640B08E9FD}" type="presParOf" srcId="{3C5A676D-11A3-40AD-B0C0-98AA55E96A4D}" destId="{0254AA83-F239-46A8-9A87-1EB1FB0B79F9}" srcOrd="19" destOrd="0" presId="urn:microsoft.com/office/officeart/2005/8/layout/default#1"/>
    <dgm:cxn modelId="{48E1C168-BAC5-428F-AB14-59607927C748}" type="presParOf" srcId="{3C5A676D-11A3-40AD-B0C0-98AA55E96A4D}" destId="{8C8086F4-EA7A-4DA8-B360-C7A5B3E6375F}" srcOrd="20" destOrd="0" presId="urn:microsoft.com/office/officeart/2005/8/layout/default#1"/>
    <dgm:cxn modelId="{324309E5-B927-4832-BBE5-44AE22C7CBE8}" type="presParOf" srcId="{3C5A676D-11A3-40AD-B0C0-98AA55E96A4D}" destId="{7CDB8853-AB58-43AB-A5CF-0A1BC771C5FE}" srcOrd="21" destOrd="0" presId="urn:microsoft.com/office/officeart/2005/8/layout/default#1"/>
    <dgm:cxn modelId="{80AF2E94-754C-45E2-88B7-B11F38DB55EA}" type="presParOf" srcId="{3C5A676D-11A3-40AD-B0C0-98AA55E96A4D}" destId="{BAA9C6B7-595A-4370-8301-2396CE27676B}" srcOrd="22" destOrd="0" presId="urn:microsoft.com/office/officeart/2005/8/layout/default#1"/>
    <dgm:cxn modelId="{D3C885E7-1755-4307-8C07-1E2ED9FC1AEC}" type="presParOf" srcId="{3C5A676D-11A3-40AD-B0C0-98AA55E96A4D}" destId="{4C3BF9FC-90CF-4D4C-AA14-093ED81C36BB}" srcOrd="23" destOrd="0" presId="urn:microsoft.com/office/officeart/2005/8/layout/default#1"/>
    <dgm:cxn modelId="{C3842B51-EA04-41DF-B99E-3EF52CCF6C6C}" type="presParOf" srcId="{3C5A676D-11A3-40AD-B0C0-98AA55E96A4D}" destId="{097AE5B3-CBE3-43A2-9CD5-5E0D4DF926F0}" srcOrd="24" destOrd="0" presId="urn:microsoft.com/office/officeart/2005/8/layout/default#1"/>
    <dgm:cxn modelId="{9368A808-E5C9-4E92-9524-B7BD73DB6D39}" type="presParOf" srcId="{3C5A676D-11A3-40AD-B0C0-98AA55E96A4D}" destId="{6D8249B8-F107-4FAF-878B-8F9025D6C29F}" srcOrd="25" destOrd="0" presId="urn:microsoft.com/office/officeart/2005/8/layout/default#1"/>
    <dgm:cxn modelId="{E9F21BAE-E68D-4C81-80A8-0A67976BF6F2}" type="presParOf" srcId="{3C5A676D-11A3-40AD-B0C0-98AA55E96A4D}" destId="{6165E167-4DAD-481C-A2D7-998080600C52}" srcOrd="26" destOrd="0" presId="urn:microsoft.com/office/officeart/2005/8/layout/default#1"/>
    <dgm:cxn modelId="{EED27DA3-4CB5-4977-A795-06902676B787}" type="presParOf" srcId="{3C5A676D-11A3-40AD-B0C0-98AA55E96A4D}" destId="{14BB0D87-7F86-41FD-89E4-6DF4299F770E}" srcOrd="27" destOrd="0" presId="urn:microsoft.com/office/officeart/2005/8/layout/default#1"/>
    <dgm:cxn modelId="{E73C6717-FA29-46EA-AD7A-90A896C0CBAF}" type="presParOf" srcId="{3C5A676D-11A3-40AD-B0C0-98AA55E96A4D}" destId="{C04DC2AB-338B-477B-B1B7-DEC51FAB3FB3}" srcOrd="28" destOrd="0" presId="urn:microsoft.com/office/officeart/2005/8/layout/default#1"/>
    <dgm:cxn modelId="{65C71537-B177-4CF4-9ECD-4EAC49E6AEAE}" type="presParOf" srcId="{3C5A676D-11A3-40AD-B0C0-98AA55E96A4D}" destId="{C87C7A7D-07A4-45C6-ADCF-6C8548EF9626}" srcOrd="29" destOrd="0" presId="urn:microsoft.com/office/officeart/2005/8/layout/default#1"/>
    <dgm:cxn modelId="{BE24BEFA-74E1-4390-920E-F6DE9CB45B1C}" type="presParOf" srcId="{3C5A676D-11A3-40AD-B0C0-98AA55E96A4D}" destId="{8E141B69-5812-4E15-8775-CCC596D20E5C}" srcOrd="3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3118F3-006D-4DE0-85D7-BEF5B6ED5873}">
      <dsp:nvSpPr>
        <dsp:cNvPr id="0" name=""/>
        <dsp:cNvSpPr/>
      </dsp:nvSpPr>
      <dsp:spPr>
        <a:xfrm>
          <a:off x="537915" y="35810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lidnatost</a:t>
          </a:r>
          <a:endParaRPr lang="cs-CZ" sz="2100" kern="1200" dirty="0"/>
        </a:p>
      </dsp:txBody>
      <dsp:txXfrm>
        <a:off x="537915" y="35810"/>
        <a:ext cx="1674660" cy="1004796"/>
      </dsp:txXfrm>
    </dsp:sp>
    <dsp:sp modelId="{7685899C-38FE-4CB4-8B7F-2C3F43DD35D1}">
      <dsp:nvSpPr>
        <dsp:cNvPr id="0" name=""/>
        <dsp:cNvSpPr/>
      </dsp:nvSpPr>
      <dsp:spPr>
        <a:xfrm>
          <a:off x="2310058" y="2189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hustota zalidnění</a:t>
          </a:r>
          <a:endParaRPr lang="cs-CZ" sz="2100" kern="1200" dirty="0"/>
        </a:p>
      </dsp:txBody>
      <dsp:txXfrm>
        <a:off x="2310058" y="2189"/>
        <a:ext cx="1674660" cy="1004796"/>
      </dsp:txXfrm>
    </dsp:sp>
    <dsp:sp modelId="{D130A27F-5689-4129-A5C8-1E2E8D1BAED4}">
      <dsp:nvSpPr>
        <dsp:cNvPr id="0" name=""/>
        <dsp:cNvSpPr/>
      </dsp:nvSpPr>
      <dsp:spPr>
        <a:xfrm>
          <a:off x="4152185" y="2189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smtClean="0"/>
            <a:t>přirozená </a:t>
          </a:r>
          <a:r>
            <a:rPr lang="cs-CZ" sz="2100" kern="1200" dirty="0" smtClean="0"/>
            <a:t>měna</a:t>
          </a:r>
          <a:endParaRPr lang="cs-CZ" sz="2100" kern="1200" dirty="0"/>
        </a:p>
      </dsp:txBody>
      <dsp:txXfrm>
        <a:off x="4152185" y="2189"/>
        <a:ext cx="1674660" cy="1004796"/>
      </dsp:txXfrm>
    </dsp:sp>
    <dsp:sp modelId="{D9A0A614-79EC-42F7-A674-B82117D4894F}">
      <dsp:nvSpPr>
        <dsp:cNvPr id="0" name=""/>
        <dsp:cNvSpPr/>
      </dsp:nvSpPr>
      <dsp:spPr>
        <a:xfrm>
          <a:off x="5929217" y="1345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národnost</a:t>
          </a:r>
          <a:endParaRPr lang="cs-CZ" sz="2100" kern="1200" dirty="0"/>
        </a:p>
      </dsp:txBody>
      <dsp:txXfrm>
        <a:off x="5929217" y="1345"/>
        <a:ext cx="1674660" cy="1004796"/>
      </dsp:txXfrm>
    </dsp:sp>
    <dsp:sp modelId="{327274FD-849A-4253-A88C-49EA9C8EC748}">
      <dsp:nvSpPr>
        <dsp:cNvPr id="0" name=""/>
        <dsp:cNvSpPr/>
      </dsp:nvSpPr>
      <dsp:spPr>
        <a:xfrm>
          <a:off x="504054" y="1152125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nářečí</a:t>
          </a:r>
          <a:endParaRPr lang="cs-CZ" sz="2100" kern="1200" dirty="0"/>
        </a:p>
      </dsp:txBody>
      <dsp:txXfrm>
        <a:off x="504054" y="1152125"/>
        <a:ext cx="1674660" cy="1004796"/>
      </dsp:txXfrm>
    </dsp:sp>
    <dsp:sp modelId="{69BA46AD-DF0A-4BBD-9AEE-440738E97DD1}">
      <dsp:nvSpPr>
        <dsp:cNvPr id="0" name=""/>
        <dsp:cNvSpPr/>
      </dsp:nvSpPr>
      <dsp:spPr>
        <a:xfrm>
          <a:off x="2310058" y="1174452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lidové zvyky</a:t>
          </a:r>
          <a:endParaRPr lang="cs-CZ" sz="2100" kern="1200" dirty="0"/>
        </a:p>
      </dsp:txBody>
      <dsp:txXfrm>
        <a:off x="2310058" y="1174452"/>
        <a:ext cx="1674660" cy="1004796"/>
      </dsp:txXfrm>
    </dsp:sp>
    <dsp:sp modelId="{12A3D154-DC56-44D7-ADBF-D1C4D58ED58A}">
      <dsp:nvSpPr>
        <dsp:cNvPr id="0" name=""/>
        <dsp:cNvSpPr/>
      </dsp:nvSpPr>
      <dsp:spPr>
        <a:xfrm>
          <a:off x="4131502" y="1170623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náboženství</a:t>
          </a:r>
          <a:endParaRPr lang="cs-CZ" sz="2100" kern="1200" dirty="0"/>
        </a:p>
      </dsp:txBody>
      <dsp:txXfrm>
        <a:off x="4131502" y="1170623"/>
        <a:ext cx="1674660" cy="1004796"/>
      </dsp:txXfrm>
    </dsp:sp>
    <dsp:sp modelId="{BC96A9CA-1CEB-4AF6-A87C-FBD3AB402411}">
      <dsp:nvSpPr>
        <dsp:cNvPr id="0" name=""/>
        <dsp:cNvSpPr/>
      </dsp:nvSpPr>
      <dsp:spPr>
        <a:xfrm>
          <a:off x="5959813" y="1170623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smtClean="0"/>
            <a:t>věk a </a:t>
          </a:r>
          <a:r>
            <a:rPr lang="cs-CZ" sz="2100" kern="1200" dirty="0" smtClean="0"/>
            <a:t>pohlaví</a:t>
          </a:r>
          <a:endParaRPr lang="cs-CZ" sz="2100" kern="1200" dirty="0"/>
        </a:p>
      </dsp:txBody>
      <dsp:txXfrm>
        <a:off x="5959813" y="1170623"/>
        <a:ext cx="1674660" cy="1004796"/>
      </dsp:txXfrm>
    </dsp:sp>
    <dsp:sp modelId="{802AFF8F-A710-40F3-A00D-100F373737B8}">
      <dsp:nvSpPr>
        <dsp:cNvPr id="0" name=""/>
        <dsp:cNvSpPr/>
      </dsp:nvSpPr>
      <dsp:spPr>
        <a:xfrm>
          <a:off x="467931" y="2346714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zaměstnanost </a:t>
          </a:r>
          <a:endParaRPr lang="cs-CZ" sz="2100" kern="1200" dirty="0"/>
        </a:p>
      </dsp:txBody>
      <dsp:txXfrm>
        <a:off x="467931" y="2346714"/>
        <a:ext cx="1674660" cy="1004796"/>
      </dsp:txXfrm>
    </dsp:sp>
    <dsp:sp modelId="{D5B814DB-2B46-4BBC-98D8-8038F299A82F}">
      <dsp:nvSpPr>
        <dsp:cNvPr id="0" name=""/>
        <dsp:cNvSpPr/>
      </dsp:nvSpPr>
      <dsp:spPr>
        <a:xfrm>
          <a:off x="2310058" y="2346714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osídlení</a:t>
          </a:r>
          <a:endParaRPr lang="cs-CZ" sz="2100" kern="1200" dirty="0"/>
        </a:p>
      </dsp:txBody>
      <dsp:txXfrm>
        <a:off x="2310058" y="2346714"/>
        <a:ext cx="1674660" cy="1004796"/>
      </dsp:txXfrm>
    </dsp:sp>
    <dsp:sp modelId="{8C8086F4-EA7A-4DA8-B360-C7A5B3E6375F}">
      <dsp:nvSpPr>
        <dsp:cNvPr id="0" name=""/>
        <dsp:cNvSpPr/>
      </dsp:nvSpPr>
      <dsp:spPr>
        <a:xfrm>
          <a:off x="4152185" y="2346714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sídlo</a:t>
          </a:r>
          <a:endParaRPr lang="cs-CZ" sz="2100" kern="1200" dirty="0"/>
        </a:p>
      </dsp:txBody>
      <dsp:txXfrm>
        <a:off x="4152185" y="2346714"/>
        <a:ext cx="1674660" cy="1004796"/>
      </dsp:txXfrm>
    </dsp:sp>
    <dsp:sp modelId="{BAA9C6B7-595A-4370-8301-2396CE27676B}">
      <dsp:nvSpPr>
        <dsp:cNvPr id="0" name=""/>
        <dsp:cNvSpPr/>
      </dsp:nvSpPr>
      <dsp:spPr>
        <a:xfrm>
          <a:off x="5994311" y="2346714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vesnice</a:t>
          </a:r>
          <a:endParaRPr lang="cs-CZ" sz="2100" kern="1200" dirty="0"/>
        </a:p>
      </dsp:txBody>
      <dsp:txXfrm>
        <a:off x="5994311" y="2346714"/>
        <a:ext cx="1674660" cy="1004796"/>
      </dsp:txXfrm>
    </dsp:sp>
    <dsp:sp modelId="{097AE5B3-CBE3-43A2-9CD5-5E0D4DF926F0}">
      <dsp:nvSpPr>
        <dsp:cNvPr id="0" name=""/>
        <dsp:cNvSpPr/>
      </dsp:nvSpPr>
      <dsp:spPr>
        <a:xfrm>
          <a:off x="467931" y="3518976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město</a:t>
          </a:r>
          <a:endParaRPr lang="cs-CZ" sz="2100" kern="1200" dirty="0"/>
        </a:p>
      </dsp:txBody>
      <dsp:txXfrm>
        <a:off x="467931" y="3518976"/>
        <a:ext cx="1674660" cy="1004796"/>
      </dsp:txXfrm>
    </dsp:sp>
    <dsp:sp modelId="{6165E167-4DAD-481C-A2D7-998080600C52}">
      <dsp:nvSpPr>
        <dsp:cNvPr id="0" name=""/>
        <dsp:cNvSpPr/>
      </dsp:nvSpPr>
      <dsp:spPr>
        <a:xfrm>
          <a:off x="2310058" y="3518976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urbanizace</a:t>
          </a:r>
          <a:endParaRPr lang="cs-CZ" sz="2100" kern="1200" dirty="0"/>
        </a:p>
      </dsp:txBody>
      <dsp:txXfrm>
        <a:off x="2310058" y="3518976"/>
        <a:ext cx="1674660" cy="1004796"/>
      </dsp:txXfrm>
    </dsp:sp>
    <dsp:sp modelId="{C04DC2AB-338B-477B-B1B7-DEC51FAB3FB3}">
      <dsp:nvSpPr>
        <dsp:cNvPr id="0" name=""/>
        <dsp:cNvSpPr/>
      </dsp:nvSpPr>
      <dsp:spPr>
        <a:xfrm>
          <a:off x="4152185" y="3518976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funkce sídla</a:t>
          </a:r>
          <a:endParaRPr lang="cs-CZ" sz="2100" kern="1200" dirty="0"/>
        </a:p>
      </dsp:txBody>
      <dsp:txXfrm>
        <a:off x="4152185" y="3518976"/>
        <a:ext cx="1674660" cy="1004796"/>
      </dsp:txXfrm>
    </dsp:sp>
    <dsp:sp modelId="{8E141B69-5812-4E15-8775-CCC596D20E5C}">
      <dsp:nvSpPr>
        <dsp:cNvPr id="0" name=""/>
        <dsp:cNvSpPr/>
      </dsp:nvSpPr>
      <dsp:spPr>
        <a:xfrm>
          <a:off x="5994311" y="3518976"/>
          <a:ext cx="1674660" cy="1004796"/>
        </a:xfrm>
        <a:prstGeom prst="rect">
          <a:avLst/>
        </a:prstGeom>
        <a:solidFill>
          <a:srgbClr val="FF9933">
            <a:alpha val="50196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památková rezervace</a:t>
          </a:r>
          <a:endParaRPr lang="cs-CZ" sz="2100" kern="1200" dirty="0"/>
        </a:p>
      </dsp:txBody>
      <dsp:txXfrm>
        <a:off x="5994311" y="3518976"/>
        <a:ext cx="1674660" cy="10047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BA28AB-0812-438C-B700-63462BC975C4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3D6A3D-7189-4E3D-81DB-CB03D470A8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3D6A3D-7189-4E3D-81DB-CB03D470A8C9}" type="slidenum">
              <a:rPr lang="cs-CZ" smtClean="0"/>
              <a:pPr/>
              <a:t>22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3D6A3D-7189-4E3D-81DB-CB03D470A8C9}" type="slidenum">
              <a:rPr lang="cs-CZ" smtClean="0"/>
              <a:pPr/>
              <a:t>23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5.jpeg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2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www.office.microsoft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32.jpeg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28.jpeg"/><Relationship Id="rId7" Type="http://schemas.openxmlformats.org/officeDocument/2006/relationships/image" Target="../media/image2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24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6.jpeg"/><Relationship Id="rId7" Type="http://schemas.openxmlformats.org/officeDocument/2006/relationships/image" Target="../media/image3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25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FBD49C"/>
            </a:gs>
            <a:gs pos="4000">
              <a:srgbClr val="FBD49C"/>
            </a:gs>
            <a:gs pos="4000">
              <a:srgbClr val="FBD49C"/>
            </a:gs>
            <a:gs pos="4000">
              <a:srgbClr val="FBD49C"/>
            </a:gs>
            <a:gs pos="100000">
              <a:srgbClr val="FEE7F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34023190"/>
              </p:ext>
            </p:extLst>
          </p:nvPr>
        </p:nvGraphicFramePr>
        <p:xfrm>
          <a:off x="683568" y="2564904"/>
          <a:ext cx="7704856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04856"/>
              </a:tblGrid>
              <a:tr h="53492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Michaela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Čapková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13.3.2013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VY_52_INOVACE_22_ZEMĚPIS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zeměpisné pojmy – Obyvatelstvo a sídla ČR</a:t>
                      </a:r>
                    </a:p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8.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-9.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940549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7C8">
            <a:alpha val="8313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Čapková\Desktop\slovácký tan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1628800"/>
            <a:ext cx="936104" cy="1368152"/>
          </a:xfrm>
          <a:prstGeom prst="rect">
            <a:avLst/>
          </a:prstGeom>
          <a:noFill/>
        </p:spPr>
      </p:pic>
      <p:pic>
        <p:nvPicPr>
          <p:cNvPr id="14" name="Picture 1" descr="C:\Users\Čapková\Desktop\Telč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373216"/>
            <a:ext cx="1584176" cy="1296144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264696" cy="1152128"/>
          </a:xfrm>
          <a:solidFill>
            <a:srgbClr val="F8F6D6">
              <a:alpha val="58824"/>
            </a:srgbClr>
          </a:solidFill>
          <a:ln>
            <a:noFill/>
          </a:ln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OBYVATELSTVO  A SÍDLA  ČR</a:t>
            </a:r>
            <a:endParaRPr lang="cs-CZ" sz="40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 descr="C:\Users\Čapková\Desktop\DUMy\Vlastní DUMy\Pictures\Pictures\Základní údaje o ČR\Galerie Microsoft\Praha\MP90043864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212976"/>
            <a:ext cx="2804138" cy="1872208"/>
          </a:xfrm>
          <a:prstGeom prst="rect">
            <a:avLst/>
          </a:prstGeom>
          <a:noFill/>
        </p:spPr>
      </p:pic>
      <p:pic>
        <p:nvPicPr>
          <p:cNvPr id="10" name="Picture 2" descr="C:\Users\Čapková\Desktop\návesní vesnice(Holašovice) Č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5445224"/>
            <a:ext cx="2448272" cy="1135708"/>
          </a:xfrm>
          <a:prstGeom prst="rect">
            <a:avLst/>
          </a:prstGeom>
          <a:noFill/>
        </p:spPr>
      </p:pic>
      <p:pic>
        <p:nvPicPr>
          <p:cNvPr id="11" name="Picture 3" descr="C:\Users\Čapková\Desktop\Mariánské Lázně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01906">
            <a:off x="278751" y="2410472"/>
            <a:ext cx="1656184" cy="1291042"/>
          </a:xfrm>
          <a:prstGeom prst="rect">
            <a:avLst/>
          </a:prstGeom>
          <a:noFill/>
        </p:spPr>
      </p:pic>
      <p:pic>
        <p:nvPicPr>
          <p:cNvPr id="12" name="Picture 2" descr="C:\Users\Čapková\Desktop\Kutná hora -chrám sv. Barbor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5373216"/>
            <a:ext cx="1656184" cy="1296144"/>
          </a:xfrm>
          <a:prstGeom prst="rect">
            <a:avLst/>
          </a:prstGeom>
          <a:noFill/>
        </p:spPr>
      </p:pic>
      <p:pic>
        <p:nvPicPr>
          <p:cNvPr id="13" name="Picture 3" descr="C:\Users\Čapková\Desktop\Špindlerův mlýn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482030">
            <a:off x="7244481" y="2381554"/>
            <a:ext cx="1586465" cy="1259005"/>
          </a:xfrm>
          <a:prstGeom prst="rect">
            <a:avLst/>
          </a:prstGeom>
          <a:noFill/>
        </p:spPr>
      </p:pic>
      <p:pic>
        <p:nvPicPr>
          <p:cNvPr id="18" name="Picture 3" descr="C:\Users\Čapková\Desktop\Moser Karlovy Vary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95736" y="1700808"/>
            <a:ext cx="1584176" cy="1224136"/>
          </a:xfrm>
          <a:prstGeom prst="rect">
            <a:avLst/>
          </a:prstGeom>
          <a:noFill/>
        </p:spPr>
      </p:pic>
      <p:pic>
        <p:nvPicPr>
          <p:cNvPr id="21" name="Picture 3" descr="C:\Users\Čapková\Desktop\Hyundai-Nosovice.jpg"/>
          <p:cNvPicPr>
            <a:picLocks noChangeAspect="1" noChangeArrowheads="1"/>
          </p:cNvPicPr>
          <p:nvPr/>
        </p:nvPicPr>
        <p:blipFill>
          <a:blip r:embed="rId10" cstate="print"/>
          <a:srcRect l="22528" t="47680" r="24983" b="16401"/>
          <a:stretch>
            <a:fillRect/>
          </a:stretch>
        </p:blipFill>
        <p:spPr bwMode="auto">
          <a:xfrm>
            <a:off x="1187624" y="3861048"/>
            <a:ext cx="1656184" cy="1296144"/>
          </a:xfrm>
          <a:prstGeom prst="rect">
            <a:avLst/>
          </a:prstGeom>
          <a:noFill/>
        </p:spPr>
      </p:pic>
      <p:pic>
        <p:nvPicPr>
          <p:cNvPr id="22" name="Picture 5" descr="C:\Users\Čapková\Desktop\Pavlov - Pálava"/>
          <p:cNvPicPr>
            <a:picLocks noChangeAspect="1" noChangeArrowheads="1"/>
          </p:cNvPicPr>
          <p:nvPr/>
        </p:nvPicPr>
        <p:blipFill>
          <a:blip r:embed="rId11" cstate="print"/>
          <a:srcRect l="30274" t="19411" r="5396" b="27400"/>
          <a:stretch>
            <a:fillRect/>
          </a:stretch>
        </p:blipFill>
        <p:spPr bwMode="auto">
          <a:xfrm>
            <a:off x="6372200" y="3861048"/>
            <a:ext cx="1656184" cy="1296144"/>
          </a:xfrm>
          <a:prstGeom prst="rect">
            <a:avLst/>
          </a:prstGeom>
          <a:noFill/>
        </p:spPr>
      </p:pic>
      <p:pic>
        <p:nvPicPr>
          <p:cNvPr id="25" name="Picture 5" descr="C:\Users\Čapková\Desktop\Promoce CVUT Praha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436096" y="1700808"/>
            <a:ext cx="1584176" cy="122413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23"/>
          <p:cNvGraphicFramePr>
            <a:graphicFrameLocks/>
          </p:cNvGraphicFramePr>
          <p:nvPr/>
        </p:nvGraphicFramePr>
        <p:xfrm>
          <a:off x="467544" y="1772816"/>
          <a:ext cx="813690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2123728" y="404664"/>
            <a:ext cx="4752528" cy="1008112"/>
          </a:xfrm>
          <a:prstGeom prst="roundRect">
            <a:avLst>
              <a:gd name="adj" fmla="val 20790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OBYVATELSTVO A SÍDLA ČR 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0"/>
            <a:ext cx="215732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OBYVATELSTVO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Nadpis 9"/>
          <p:cNvSpPr txBox="1">
            <a:spLocks/>
          </p:cNvSpPr>
          <p:nvPr/>
        </p:nvSpPr>
        <p:spPr>
          <a:xfrm>
            <a:off x="1547664" y="764704"/>
            <a:ext cx="6120680" cy="792088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dirty="0" smtClean="0">
                <a:latin typeface="+mj-lt"/>
                <a:ea typeface="+mj-ea"/>
                <a:cs typeface="+mj-cs"/>
              </a:rPr>
              <a:t>Přiřaď šipkou význam pojmu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2060848"/>
          <a:ext cx="609600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LIDNATOST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přírůstek</a:t>
                      </a:r>
                      <a:r>
                        <a:rPr lang="cs-CZ" sz="2000" b="1" baseline="0" dirty="0" smtClean="0"/>
                        <a:t> nebo </a:t>
                      </a:r>
                      <a:r>
                        <a:rPr lang="cs-CZ" sz="2000" b="1" baseline="0" dirty="0" smtClean="0"/>
                        <a:t>úbytek obyvatel</a:t>
                      </a:r>
                      <a:endParaRPr lang="cs-CZ" sz="2000" b="1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HUSTOTA</a:t>
                      </a:r>
                      <a:r>
                        <a:rPr lang="cs-CZ" sz="2000" b="1" baseline="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 ZALIDNĚNÍ</a:t>
                      </a:r>
                      <a:endParaRPr lang="cs-CZ" sz="20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forma</a:t>
                      </a:r>
                      <a:r>
                        <a:rPr lang="cs-CZ" sz="2000" b="1" baseline="0" dirty="0" smtClean="0"/>
                        <a:t> národního jazyka v určitém regionu (dialekt)</a:t>
                      </a:r>
                      <a:r>
                        <a:rPr lang="cs-CZ" sz="2000" b="1" dirty="0" smtClean="0"/>
                        <a:t> </a:t>
                      </a:r>
                      <a:endParaRPr lang="cs-CZ" sz="2000" b="1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PŘIROZENÁ</a:t>
                      </a:r>
                      <a:r>
                        <a:rPr lang="cs-CZ" sz="2000" b="1" baseline="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 MĚNA</a:t>
                      </a:r>
                      <a:endParaRPr lang="cs-CZ" sz="20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příslušnost</a:t>
                      </a:r>
                      <a:r>
                        <a:rPr lang="cs-CZ" sz="2000" b="1" baseline="0" dirty="0" smtClean="0"/>
                        <a:t> k národu</a:t>
                      </a:r>
                      <a:endParaRPr lang="cs-CZ" sz="2000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NÁRODNOST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rozmístění</a:t>
                      </a:r>
                      <a:r>
                        <a:rPr lang="cs-CZ" sz="2000" b="1" baseline="0" dirty="0" smtClean="0"/>
                        <a:t> obyvatelstva</a:t>
                      </a:r>
                      <a:endParaRPr lang="cs-CZ" sz="2000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NÁŘEČÍ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počet</a:t>
                      </a:r>
                      <a:r>
                        <a:rPr lang="cs-CZ" sz="2000" b="1" baseline="0" dirty="0" smtClean="0"/>
                        <a:t> obyvatel</a:t>
                      </a:r>
                      <a:endParaRPr lang="cs-CZ" sz="2000" b="1" dirty="0" smtClean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0"/>
            <a:ext cx="215732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OBYVATELSTVO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Nadpis 9"/>
          <p:cNvSpPr txBox="1">
            <a:spLocks/>
          </p:cNvSpPr>
          <p:nvPr/>
        </p:nvSpPr>
        <p:spPr>
          <a:xfrm>
            <a:off x="1547664" y="764704"/>
            <a:ext cx="6120680" cy="79208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noProof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Řešení: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2060848"/>
          <a:ext cx="609600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LIDNATOST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přírůstek</a:t>
                      </a:r>
                      <a:r>
                        <a:rPr lang="cs-CZ" sz="2000" b="1" baseline="0" dirty="0" smtClean="0"/>
                        <a:t> nebo </a:t>
                      </a:r>
                      <a:r>
                        <a:rPr lang="cs-CZ" sz="2000" b="1" baseline="0" smtClean="0"/>
                        <a:t>úbytek obyvatel</a:t>
                      </a:r>
                      <a:endParaRPr lang="cs-CZ" sz="2000" b="1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HUSTOTA</a:t>
                      </a:r>
                      <a:r>
                        <a:rPr lang="cs-CZ" sz="2000" b="1" baseline="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 ZALIDNĚNÍ</a:t>
                      </a:r>
                      <a:endParaRPr lang="cs-CZ" sz="20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forma</a:t>
                      </a:r>
                      <a:r>
                        <a:rPr lang="cs-CZ" sz="2000" b="1" baseline="0" dirty="0" smtClean="0"/>
                        <a:t> národního jazyka v určitém regionu (dialekt)</a:t>
                      </a:r>
                      <a:r>
                        <a:rPr lang="cs-CZ" sz="2000" b="1" dirty="0" smtClean="0"/>
                        <a:t> </a:t>
                      </a:r>
                      <a:endParaRPr lang="cs-CZ" sz="2000" b="1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PŘIROZENÁ</a:t>
                      </a:r>
                      <a:r>
                        <a:rPr lang="cs-CZ" sz="2000" b="1" baseline="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 MĚNA</a:t>
                      </a:r>
                      <a:endParaRPr lang="cs-CZ" sz="20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příslušnost</a:t>
                      </a:r>
                      <a:r>
                        <a:rPr lang="cs-CZ" sz="2000" b="1" baseline="0" dirty="0" smtClean="0"/>
                        <a:t> k národu</a:t>
                      </a:r>
                      <a:endParaRPr lang="cs-CZ" sz="2000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NÁRODNOST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rozmístění</a:t>
                      </a:r>
                      <a:r>
                        <a:rPr lang="cs-CZ" sz="2000" b="1" baseline="0" dirty="0" smtClean="0"/>
                        <a:t> obyvatelstva</a:t>
                      </a:r>
                      <a:endParaRPr lang="cs-CZ" sz="2000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NÁŘEČÍ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počet</a:t>
                      </a:r>
                      <a:r>
                        <a:rPr lang="cs-CZ" sz="2000" b="1" baseline="0" dirty="0" smtClean="0"/>
                        <a:t> obyvatel</a:t>
                      </a:r>
                      <a:endParaRPr lang="cs-CZ" sz="2000" b="1" dirty="0" smtClean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Přímá spojovací šipka 5"/>
          <p:cNvCxnSpPr/>
          <p:nvPr/>
        </p:nvCxnSpPr>
        <p:spPr>
          <a:xfrm>
            <a:off x="3995936" y="2348880"/>
            <a:ext cx="720080" cy="27363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4067944" y="3068960"/>
            <a:ext cx="648072" cy="129614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V="1">
            <a:off x="4067944" y="2420888"/>
            <a:ext cx="648072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V="1">
            <a:off x="4067944" y="3789040"/>
            <a:ext cx="648072" cy="72008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flipV="1">
            <a:off x="4067944" y="3068960"/>
            <a:ext cx="648072" cy="216024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268760"/>
            <a:ext cx="69511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Současný počet obyvatel ČR je přibližně: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91880" y="0"/>
            <a:ext cx="215732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OBYVATELSTVO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3933056"/>
            <a:ext cx="50568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Nyní máme v počtu obyvatel: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43608" y="4725144"/>
            <a:ext cx="18358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přírůstek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úbytek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2060848"/>
            <a:ext cx="179247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10,3 mil.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10,4 mil.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10,5 mil.</a:t>
            </a:r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268760"/>
            <a:ext cx="69511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Současný počet obyvatel ČR je přibližně: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2060848"/>
            <a:ext cx="179247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10,3 mil.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10,4 mil.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>
                <a:solidFill>
                  <a:srgbClr val="FF0000"/>
                </a:solidFill>
              </a:rPr>
              <a:t>10,5 mil.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91880" y="0"/>
            <a:ext cx="215732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OBYVATELSTVO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51920" y="620688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87824" y="2924944"/>
            <a:ext cx="53149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podle ČSÚ k 31.12.2012 </a:t>
            </a:r>
            <a:r>
              <a:rPr lang="cs-CZ" sz="2400" b="1" u="sng" dirty="0" smtClean="0">
                <a:solidFill>
                  <a:srgbClr val="008000"/>
                </a:solidFill>
              </a:rPr>
              <a:t>10 516 12</a:t>
            </a:r>
            <a:r>
              <a:rPr lang="cs-CZ" sz="2400" b="1" dirty="0" smtClean="0">
                <a:solidFill>
                  <a:srgbClr val="008000"/>
                </a:solidFill>
              </a:rPr>
              <a:t>5 </a:t>
            </a:r>
            <a:r>
              <a:rPr lang="cs-CZ" sz="2400" dirty="0" err="1" smtClean="0"/>
              <a:t>obyv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3933056"/>
            <a:ext cx="50568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Nyní máme v počtu obyvatel: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4725144"/>
            <a:ext cx="1835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smtClean="0">
                <a:solidFill>
                  <a:srgbClr val="FF0000"/>
                </a:solidFill>
              </a:rPr>
              <a:t>přírůstek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úbytek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987824" y="4725144"/>
            <a:ext cx="52489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400" dirty="0" smtClean="0"/>
              <a:t>velmi malý – v r. 2011 </a:t>
            </a:r>
            <a:r>
              <a:rPr lang="cs-CZ" sz="2400" b="1" dirty="0" smtClean="0"/>
              <a:t>0,2 na 1000 </a:t>
            </a:r>
            <a:r>
              <a:rPr lang="cs-CZ" sz="2400" b="1" dirty="0" err="1" smtClean="0"/>
              <a:t>obyv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0"/>
            <a:ext cx="215732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OBYVATELSTVO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26876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Pomocí kalkulačky urči průměrnou hustotu zalidnění. 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 (zaokrouhli na celek a uveď správnou jednotku)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2492896"/>
            <a:ext cx="68248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u="sng" dirty="0" smtClean="0"/>
              <a:t>potřebné údaje</a:t>
            </a:r>
            <a:r>
              <a:rPr lang="cs-CZ" sz="2000" dirty="0" smtClean="0"/>
              <a:t>: rozloha 78 866km²,  lidnatost 10 516 125 </a:t>
            </a:r>
            <a:r>
              <a:rPr lang="cs-CZ" sz="2000" dirty="0" err="1" smtClean="0"/>
              <a:t>obyv</a:t>
            </a:r>
            <a:r>
              <a:rPr lang="cs-CZ" sz="2000" dirty="0" smtClean="0"/>
              <a:t>. 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3140968"/>
            <a:ext cx="72539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</a:t>
            </a:r>
            <a:r>
              <a:rPr lang="cs-CZ" sz="2800" dirty="0" smtClean="0"/>
              <a:t>současná průměrná hustota zalidnění je ………... 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4509120"/>
            <a:ext cx="65179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Z atlasu zjisti nejhustěji zalidněný kraj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5229200"/>
            <a:ext cx="1632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kraj  ………</a:t>
            </a:r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0"/>
            <a:ext cx="215732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OBYVATELSTVO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26876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Pomocí kalkulačky urči průměrnou hustotu zalidnění. 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 (zaokrouhli na celek a uveď správnou jednotku)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2492896"/>
            <a:ext cx="68248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u="sng" dirty="0" smtClean="0"/>
              <a:t>potřebné údaje</a:t>
            </a:r>
            <a:r>
              <a:rPr lang="cs-CZ" sz="2000" dirty="0" smtClean="0"/>
              <a:t>: rozloha 78 866km²,  lidnatost 10 516 125 </a:t>
            </a:r>
            <a:r>
              <a:rPr lang="cs-CZ" sz="2000" dirty="0" err="1" smtClean="0"/>
              <a:t>obyv</a:t>
            </a:r>
            <a:r>
              <a:rPr lang="cs-CZ" sz="2000" dirty="0" smtClean="0"/>
              <a:t>. 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3140968"/>
            <a:ext cx="63802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</a:t>
            </a:r>
            <a:r>
              <a:rPr lang="cs-CZ" sz="2800" dirty="0" smtClean="0"/>
              <a:t>současná průměrná hustota zalidnění je 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4509120"/>
            <a:ext cx="65179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Z atlasu zjisti nejhustěji zalidněný kraj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5229200"/>
            <a:ext cx="8056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kraj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851920" y="620688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059832" y="3717032"/>
            <a:ext cx="32143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(10 516 125 : 78 866 = 133,3)</a:t>
            </a:r>
            <a:endParaRPr lang="cs-CZ" sz="2000" dirty="0"/>
          </a:p>
        </p:txBody>
      </p:sp>
      <p:pic>
        <p:nvPicPr>
          <p:cNvPr id="10" name="Picture 3" descr="C:\Users\Čapková\Desktop\mapa ČR slepá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5157192"/>
            <a:ext cx="2371089" cy="1443400"/>
          </a:xfrm>
          <a:prstGeom prst="rect">
            <a:avLst/>
          </a:prstGeom>
          <a:noFill/>
        </p:spPr>
      </p:pic>
      <p:sp>
        <p:nvSpPr>
          <p:cNvPr id="12" name="Elipsa 11"/>
          <p:cNvSpPr/>
          <p:nvPr/>
        </p:nvSpPr>
        <p:spPr>
          <a:xfrm>
            <a:off x="6588224" y="566124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403648" y="5229200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Hlavní město Praha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6444208" y="3140968"/>
            <a:ext cx="19944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133 ob./km²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 animBg="1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3933056"/>
            <a:ext cx="41313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Podle pohlaví převažují: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4653136"/>
            <a:ext cx="12298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ženy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muži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1268760"/>
            <a:ext cx="60117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Více zastoupena je věková skupina: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3608" y="2060848"/>
            <a:ext cx="469731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err="1" smtClean="0"/>
              <a:t>předproduktivní</a:t>
            </a:r>
            <a:r>
              <a:rPr lang="cs-CZ" sz="2800" dirty="0" smtClean="0"/>
              <a:t> (0 - 14 let)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poproduktivní  (65 a více let)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91880" y="0"/>
            <a:ext cx="215732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OBYVATELSTVO</a:t>
            </a:r>
            <a:endParaRPr lang="cs-CZ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491880" y="0"/>
            <a:ext cx="215732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OBYVATELSTVO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3933056"/>
            <a:ext cx="41313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Podle pohlaví převažují: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15616" y="4653136"/>
            <a:ext cx="12298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smtClean="0">
                <a:solidFill>
                  <a:srgbClr val="FF0000"/>
                </a:solidFill>
              </a:rPr>
              <a:t>ženy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muži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51920" y="620688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03848" y="4725144"/>
            <a:ext cx="3129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přibližně o </a:t>
            </a:r>
            <a:r>
              <a:rPr lang="cs-CZ" sz="2400" b="1" dirty="0" smtClean="0"/>
              <a:t>200 000 </a:t>
            </a:r>
            <a:r>
              <a:rPr lang="cs-CZ" sz="2400" dirty="0" smtClean="0"/>
              <a:t>více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27584" y="1268760"/>
            <a:ext cx="60117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Více zastoupena je věková skupina: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2060848"/>
            <a:ext cx="469731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err="1" smtClean="0"/>
              <a:t>předproduktivní</a:t>
            </a:r>
            <a:r>
              <a:rPr lang="cs-CZ" sz="2800" dirty="0" smtClean="0"/>
              <a:t> (0 - 14 let)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>
                <a:solidFill>
                  <a:srgbClr val="FF0000"/>
                </a:solidFill>
              </a:rPr>
              <a:t>poproduktivní  (65 a více let)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940152" y="2060848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14 %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940152" y="2564904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16%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0"/>
            <a:ext cx="215732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OBYVATELSTVO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124744"/>
            <a:ext cx="79001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Seřaď 5 nejvíce zastoupených národností v ČR: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547664" y="1700808"/>
            <a:ext cx="60903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moravská, ukrajinská, česká, slovenská, polská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2132856"/>
            <a:ext cx="132440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………..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……….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……….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……….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……….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4149080"/>
            <a:ext cx="719402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Které náboženství (církev) je u nás nejvíce</a:t>
            </a:r>
          </a:p>
          <a:p>
            <a:r>
              <a:rPr lang="cs-CZ" sz="3200" dirty="0" smtClean="0">
                <a:solidFill>
                  <a:srgbClr val="00B0F0"/>
                </a:solidFill>
              </a:rPr>
              <a:t> zastoupeno věřícími lidmi?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5301208"/>
            <a:ext cx="97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……….</a:t>
            </a:r>
            <a:endParaRPr lang="cs-CZ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0"/>
            <a:ext cx="215732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OBYVATELSTVO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124744"/>
            <a:ext cx="79001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Seřaď 5 nejvíce zastoupených národností v ČR: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547664" y="1700808"/>
            <a:ext cx="60903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moravská, ukrajinská, česká, slovenská, polská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2132856"/>
            <a:ext cx="183646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400" b="1" dirty="0" smtClean="0">
                <a:solidFill>
                  <a:srgbClr val="FF0000"/>
                </a:solidFill>
              </a:rPr>
              <a:t>česká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>
                <a:solidFill>
                  <a:srgbClr val="FF0000"/>
                </a:solidFill>
              </a:rPr>
              <a:t>moravská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>
                <a:solidFill>
                  <a:srgbClr val="FF0000"/>
                </a:solidFill>
              </a:rPr>
              <a:t>slovenská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>
                <a:solidFill>
                  <a:srgbClr val="FF0000"/>
                </a:solidFill>
              </a:rPr>
              <a:t>ukrajinská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>
                <a:solidFill>
                  <a:srgbClr val="FF0000"/>
                </a:solidFill>
              </a:rPr>
              <a:t>polská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4149080"/>
            <a:ext cx="719402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Které náboženství (církev) je u nás nejvíce</a:t>
            </a:r>
          </a:p>
          <a:p>
            <a:r>
              <a:rPr lang="cs-CZ" sz="3200" dirty="0" smtClean="0">
                <a:solidFill>
                  <a:srgbClr val="00B0F0"/>
                </a:solidFill>
              </a:rPr>
              <a:t> zastoupeno věřícími lidmi?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5229200"/>
            <a:ext cx="47716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křesťanství – římskokatolická církev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27584" y="5805264"/>
            <a:ext cx="52565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8000"/>
                </a:solidFill>
              </a:rPr>
              <a:t>V r. 2011 bylo v ČR věřících přibližně 20% </a:t>
            </a:r>
            <a:r>
              <a:rPr lang="cs-CZ" sz="2000" b="1" dirty="0" err="1" smtClean="0">
                <a:solidFill>
                  <a:srgbClr val="008000"/>
                </a:solidFill>
              </a:rPr>
              <a:t>obyv</a:t>
            </a:r>
            <a:r>
              <a:rPr lang="cs-CZ" sz="2000" b="1" dirty="0" smtClean="0">
                <a:solidFill>
                  <a:srgbClr val="008000"/>
                </a:solidFill>
              </a:rPr>
              <a:t>.,</a:t>
            </a:r>
          </a:p>
          <a:p>
            <a:r>
              <a:rPr lang="cs-CZ" sz="2000" b="1" dirty="0" smtClean="0">
                <a:solidFill>
                  <a:srgbClr val="008000"/>
                </a:solidFill>
              </a:rPr>
              <a:t>nejvíce v Jihomoravském kraji.</a:t>
            </a:r>
            <a:endParaRPr lang="cs-CZ" sz="2000" b="1" dirty="0">
              <a:solidFill>
                <a:srgbClr val="008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51920" y="620688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11" name="Picture 1" descr="C:\Users\Čapková\Desktop\Velehr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4725144"/>
            <a:ext cx="2019653" cy="1368152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5614674" y="6093296"/>
            <a:ext cx="30780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600" b="1" dirty="0" smtClean="0"/>
              <a:t>Velehrad  (Zlínský kraj)</a:t>
            </a:r>
          </a:p>
          <a:p>
            <a:pPr algn="ctr"/>
            <a:r>
              <a:rPr lang="cs-CZ" sz="1600" b="1" dirty="0" smtClean="0"/>
              <a:t> významné katolické poutní místo </a:t>
            </a:r>
            <a:endParaRPr lang="cs-CZ" sz="16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0"/>
            <a:ext cx="215732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OBYVATELSTVO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14521" y="476672"/>
            <a:ext cx="714836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V ČR je několik národopisných oblastí s různými </a:t>
            </a: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tradicemi, zvyky a nářečími. Poznáš 3 oblasti?</a:t>
            </a:r>
            <a:endParaRPr lang="cs-CZ" sz="2800" dirty="0">
              <a:solidFill>
                <a:srgbClr val="00B0F0"/>
              </a:solidFill>
            </a:endParaRPr>
          </a:p>
        </p:txBody>
      </p:sp>
      <p:pic>
        <p:nvPicPr>
          <p:cNvPr id="8" name="Picture 2" descr="C:\Users\Čapková\Desktop\Chodský kroj.jpg"/>
          <p:cNvPicPr>
            <a:picLocks noChangeAspect="1" noChangeArrowheads="1"/>
          </p:cNvPicPr>
          <p:nvPr/>
        </p:nvPicPr>
        <p:blipFill>
          <a:blip r:embed="rId2" cstate="print"/>
          <a:srcRect l="27184" t="9756" r="6707"/>
          <a:stretch>
            <a:fillRect/>
          </a:stretch>
        </p:blipFill>
        <p:spPr bwMode="auto">
          <a:xfrm>
            <a:off x="3131840" y="1844824"/>
            <a:ext cx="2886866" cy="3024336"/>
          </a:xfrm>
          <a:prstGeom prst="rect">
            <a:avLst/>
          </a:prstGeom>
          <a:noFill/>
        </p:spPr>
      </p:pic>
      <p:pic>
        <p:nvPicPr>
          <p:cNvPr id="9" name="Picture 2" descr="C:\Users\Čapková\Desktop\slovácký tane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44824"/>
            <a:ext cx="2216701" cy="3024336"/>
          </a:xfrm>
          <a:prstGeom prst="rect">
            <a:avLst/>
          </a:prstGeom>
          <a:noFill/>
        </p:spPr>
      </p:pic>
      <p:pic>
        <p:nvPicPr>
          <p:cNvPr id="10" name="Picture 1" descr="C:\Users\Čapková\Desktop\Krakonoš v Jilemnici"/>
          <p:cNvPicPr>
            <a:picLocks noChangeAspect="1" noChangeArrowheads="1"/>
          </p:cNvPicPr>
          <p:nvPr/>
        </p:nvPicPr>
        <p:blipFill>
          <a:blip r:embed="rId4" cstate="print"/>
          <a:srcRect t="10834"/>
          <a:stretch>
            <a:fillRect/>
          </a:stretch>
        </p:blipFill>
        <p:spPr bwMode="auto">
          <a:xfrm>
            <a:off x="6444208" y="1844824"/>
            <a:ext cx="2199517" cy="3024336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467544" y="4869160"/>
            <a:ext cx="2232248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491880" y="4869160"/>
            <a:ext cx="2232248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444208" y="4869160"/>
            <a:ext cx="2232248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1484784"/>
            <a:ext cx="13678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„</a:t>
            </a:r>
            <a:r>
              <a:rPr lang="cs-CZ" sz="2000" b="1" dirty="0" err="1" smtClean="0"/>
              <a:t>řéct</a:t>
            </a:r>
            <a:r>
              <a:rPr lang="cs-CZ" sz="2000" b="1" dirty="0" smtClean="0"/>
              <a:t>“ - říct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79912" y="1484784"/>
            <a:ext cx="16785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„</a:t>
            </a:r>
            <a:r>
              <a:rPr lang="cs-CZ" sz="2000" b="1" dirty="0" err="1" smtClean="0"/>
              <a:t>hutřít</a:t>
            </a:r>
            <a:r>
              <a:rPr lang="cs-CZ" sz="2000" b="1" dirty="0" smtClean="0"/>
              <a:t>“ - utřít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16216" y="1484784"/>
            <a:ext cx="20822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„</a:t>
            </a:r>
            <a:r>
              <a:rPr lang="cs-CZ" sz="2000" b="1" dirty="0" err="1" smtClean="0"/>
              <a:t>prauda</a:t>
            </a:r>
            <a:r>
              <a:rPr lang="cs-CZ" sz="2000" b="1" dirty="0" smtClean="0"/>
              <a:t>“ - pravda</a:t>
            </a:r>
            <a:endParaRPr lang="cs-CZ" sz="20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0"/>
            <a:ext cx="215732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OBYVATELSTVO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8" name="Picture 2" descr="C:\Users\Čapková\Desktop\Chodský kroj.jpg"/>
          <p:cNvPicPr>
            <a:picLocks noChangeAspect="1" noChangeArrowheads="1"/>
          </p:cNvPicPr>
          <p:nvPr/>
        </p:nvPicPr>
        <p:blipFill>
          <a:blip r:embed="rId2" cstate="print"/>
          <a:srcRect l="27184" t="9756" r="6707"/>
          <a:stretch>
            <a:fillRect/>
          </a:stretch>
        </p:blipFill>
        <p:spPr bwMode="auto">
          <a:xfrm>
            <a:off x="3131840" y="1844824"/>
            <a:ext cx="2886866" cy="3024336"/>
          </a:xfrm>
          <a:prstGeom prst="rect">
            <a:avLst/>
          </a:prstGeom>
          <a:noFill/>
        </p:spPr>
      </p:pic>
      <p:pic>
        <p:nvPicPr>
          <p:cNvPr id="9" name="Picture 2" descr="C:\Users\Čapková\Desktop\slovácký tane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44824"/>
            <a:ext cx="2216701" cy="3024336"/>
          </a:xfrm>
          <a:prstGeom prst="rect">
            <a:avLst/>
          </a:prstGeom>
          <a:noFill/>
        </p:spPr>
      </p:pic>
      <p:pic>
        <p:nvPicPr>
          <p:cNvPr id="10" name="Picture 1" descr="C:\Users\Čapková\Desktop\Krakonoš v Jilemnici"/>
          <p:cNvPicPr>
            <a:picLocks noChangeAspect="1" noChangeArrowheads="1"/>
          </p:cNvPicPr>
          <p:nvPr/>
        </p:nvPicPr>
        <p:blipFill>
          <a:blip r:embed="rId4" cstate="print"/>
          <a:srcRect t="10834"/>
          <a:stretch>
            <a:fillRect/>
          </a:stretch>
        </p:blipFill>
        <p:spPr bwMode="auto">
          <a:xfrm>
            <a:off x="6444208" y="1844824"/>
            <a:ext cx="2199517" cy="3024336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467544" y="4869160"/>
            <a:ext cx="2232248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491880" y="4869160"/>
            <a:ext cx="2232248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444208" y="4869160"/>
            <a:ext cx="2232248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3894051" y="692696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</a:p>
        </p:txBody>
      </p:sp>
      <p:pic>
        <p:nvPicPr>
          <p:cNvPr id="14" name="Picture 3" descr="C:\Users\Čapková\Desktop\mapa ČR slepá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5301208"/>
            <a:ext cx="2232248" cy="1358881"/>
          </a:xfrm>
          <a:prstGeom prst="rect">
            <a:avLst/>
          </a:prstGeom>
          <a:noFill/>
        </p:spPr>
      </p:pic>
      <p:pic>
        <p:nvPicPr>
          <p:cNvPr id="15" name="Picture 3" descr="C:\Users\Čapková\Desktop\mapa ČR slepá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301208"/>
            <a:ext cx="2232248" cy="1358881"/>
          </a:xfrm>
          <a:prstGeom prst="rect">
            <a:avLst/>
          </a:prstGeom>
          <a:noFill/>
        </p:spPr>
      </p:pic>
      <p:pic>
        <p:nvPicPr>
          <p:cNvPr id="16" name="Picture 3" descr="C:\Users\Čapková\Desktop\mapa ČR slepá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5301208"/>
            <a:ext cx="2232248" cy="1358881"/>
          </a:xfrm>
          <a:prstGeom prst="rect">
            <a:avLst/>
          </a:prstGeom>
          <a:noFill/>
        </p:spPr>
      </p:pic>
      <p:sp>
        <p:nvSpPr>
          <p:cNvPr id="19" name="Elipsa 18"/>
          <p:cNvSpPr/>
          <p:nvPr/>
        </p:nvSpPr>
        <p:spPr>
          <a:xfrm rot="20177969">
            <a:off x="1914941" y="6315391"/>
            <a:ext cx="414288" cy="122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467544" y="4797152"/>
            <a:ext cx="2210862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Moravské Slovácko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067944" y="4797152"/>
            <a:ext cx="10911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Chodsko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300192" y="4797152"/>
            <a:ext cx="24413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2000" b="1" dirty="0" smtClean="0">
                <a:solidFill>
                  <a:srgbClr val="FF0000"/>
                </a:solidFill>
              </a:rPr>
              <a:t>Krkonoše </a:t>
            </a:r>
            <a:r>
              <a:rPr lang="cs-CZ" sz="2000" dirty="0" smtClean="0">
                <a:solidFill>
                  <a:srgbClr val="FF0000"/>
                </a:solidFill>
              </a:rPr>
              <a:t>(Jilemnice)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 rot="1927354">
            <a:off x="3729251" y="6087759"/>
            <a:ext cx="281539" cy="1094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 rot="1228679">
            <a:off x="7458123" y="5553001"/>
            <a:ext cx="217575" cy="7247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899592" y="1484784"/>
            <a:ext cx="13678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„</a:t>
            </a:r>
            <a:r>
              <a:rPr lang="cs-CZ" sz="2000" b="1" dirty="0" err="1" smtClean="0"/>
              <a:t>řéct</a:t>
            </a:r>
            <a:r>
              <a:rPr lang="cs-CZ" sz="2000" b="1" dirty="0" smtClean="0"/>
              <a:t>“ - říct</a:t>
            </a:r>
            <a:endParaRPr lang="cs-CZ" sz="2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779912" y="1484784"/>
            <a:ext cx="16785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„</a:t>
            </a:r>
            <a:r>
              <a:rPr lang="cs-CZ" sz="2000" b="1" dirty="0" err="1" smtClean="0"/>
              <a:t>hutřít</a:t>
            </a:r>
            <a:r>
              <a:rPr lang="cs-CZ" sz="2000" b="1" dirty="0" smtClean="0"/>
              <a:t>“ - utřít</a:t>
            </a:r>
            <a:endParaRPr lang="cs-CZ" sz="20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516216" y="1484784"/>
            <a:ext cx="20822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„</a:t>
            </a:r>
            <a:r>
              <a:rPr lang="cs-CZ" sz="2000" b="1" dirty="0" err="1" smtClean="0"/>
              <a:t>prauda</a:t>
            </a:r>
            <a:r>
              <a:rPr lang="cs-CZ" sz="2000" b="1" dirty="0" smtClean="0"/>
              <a:t>“ - pravda</a:t>
            </a:r>
            <a:endParaRPr lang="cs-CZ" sz="20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1" grpId="0"/>
      <p:bldP spid="22" grpId="0"/>
      <p:bldP spid="23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0"/>
            <a:ext cx="215732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OBYVATELSTVO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124744"/>
            <a:ext cx="698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V kterém hospodářském odvětví pracuje 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v ČR nejvíce obyvatel ?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2348880"/>
            <a:ext cx="225818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v zemědělství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v průmyslu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v dopravě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v službách</a:t>
            </a:r>
          </a:p>
          <a:p>
            <a:pPr marL="342900" indent="-342900">
              <a:buFont typeface="+mj-lt"/>
              <a:buAutoNum type="alphaLcParenR"/>
            </a:pP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7584" y="4797152"/>
            <a:ext cx="147829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4 - 5 %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6 - 7 %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7 - 8 %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8 - 9 %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4149080"/>
            <a:ext cx="6829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sz="3200" dirty="0" smtClean="0">
                <a:solidFill>
                  <a:srgbClr val="00B0F0"/>
                </a:solidFill>
              </a:rPr>
              <a:t>Míra nezaměstnanosti je v ČR přibližně: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0"/>
            <a:ext cx="215732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OBYVATELSTVO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124744"/>
            <a:ext cx="698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V kterém hospodářském odvětví pracuje 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v ČR nejvíce obyvatel ?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2348880"/>
            <a:ext cx="225818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v zemědělství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v průmyslu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v dopravě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>
                <a:solidFill>
                  <a:srgbClr val="FF0000"/>
                </a:solidFill>
              </a:rPr>
              <a:t>v službách</a:t>
            </a:r>
          </a:p>
          <a:p>
            <a:pPr marL="342900" indent="-342900">
              <a:buFont typeface="+mj-lt"/>
              <a:buAutoNum type="alphaLcParenR"/>
            </a:pP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149080"/>
            <a:ext cx="6829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sz="3200" dirty="0" smtClean="0">
                <a:solidFill>
                  <a:srgbClr val="00B0F0"/>
                </a:solidFill>
              </a:rPr>
              <a:t>Míra nezaměstnanosti je v ČR přibližně: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27584" y="4797152"/>
            <a:ext cx="147829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4 - 5 %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6 - 7 %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>
                <a:solidFill>
                  <a:srgbClr val="FF0000"/>
                </a:solidFill>
              </a:rPr>
              <a:t>7 - 8 %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8 - 9 %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51920" y="548680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22150" y="5517232"/>
            <a:ext cx="6521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8000"/>
                </a:solidFill>
              </a:rPr>
              <a:t>v EU je ČR mezi 10 státy s nejnižší nezaměstnaností</a:t>
            </a:r>
            <a:endParaRPr lang="cs-CZ" sz="2400" dirty="0">
              <a:solidFill>
                <a:srgbClr val="008000"/>
              </a:solidFill>
            </a:endParaRPr>
          </a:p>
        </p:txBody>
      </p:sp>
      <p:pic>
        <p:nvPicPr>
          <p:cNvPr id="50178" name="Picture 2" descr="C:\Users\Čapková\AppData\Local\Microsoft\Windows\Temporary Internet Files\Content.IE5\N0AUNMW1\MP90014905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212976"/>
            <a:ext cx="936104" cy="792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180" name="Picture 4" descr="C:\Users\Čapková\AppData\Local\Microsoft\Windows\Temporary Internet Files\Content.IE5\LDAKE1SD\MP90042655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212976"/>
            <a:ext cx="936104" cy="802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187" name="Picture 11" descr="C:\Users\Čapková\AppData\Local\Microsoft\Windows\Temporary Internet Files\Content.IE5\CSYP7OO0\MP90040904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212976"/>
            <a:ext cx="936104" cy="802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226" name="Picture 50" descr="C:\Users\Čapková\AppData\Local\Microsoft\Windows\Temporary Internet Files\Content.IE5\SF587O6V\MP90040959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56376" y="3212976"/>
            <a:ext cx="936104" cy="792088"/>
          </a:xfrm>
          <a:prstGeom prst="rect">
            <a:avLst/>
          </a:prstGeom>
          <a:noFill/>
        </p:spPr>
      </p:pic>
      <p:pic>
        <p:nvPicPr>
          <p:cNvPr id="50229" name="Picture 53" descr="C:\Users\Čapková\AppData\Local\Microsoft\Windows\Temporary Internet Files\Content.IE5\N0AUNMW1\MP90040963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3212976"/>
            <a:ext cx="936104" cy="802375"/>
          </a:xfrm>
          <a:prstGeom prst="rect">
            <a:avLst/>
          </a:prstGeom>
          <a:noFill/>
        </p:spPr>
      </p:pic>
      <p:pic>
        <p:nvPicPr>
          <p:cNvPr id="50232" name="Picture 56" descr="C:\Users\Čapková\AppData\Local\Microsoft\Windows\Temporary Internet Files\Content.IE5\FEONWA0D\MP900431181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8264" y="3212976"/>
            <a:ext cx="936104" cy="79208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0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0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0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39952" y="0"/>
            <a:ext cx="798617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Sídla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Nadpis 9"/>
          <p:cNvSpPr txBox="1">
            <a:spLocks/>
          </p:cNvSpPr>
          <p:nvPr/>
        </p:nvSpPr>
        <p:spPr>
          <a:xfrm>
            <a:off x="1547664" y="764704"/>
            <a:ext cx="6120680" cy="792088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dirty="0" smtClean="0">
                <a:latin typeface="+mj-lt"/>
                <a:ea typeface="+mj-ea"/>
                <a:cs typeface="+mj-cs"/>
              </a:rPr>
              <a:t>Přiřaď šipkou význam pojmu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2060848"/>
          <a:ext cx="6096000" cy="420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OBEC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sídlo</a:t>
                      </a:r>
                      <a:r>
                        <a:rPr lang="cs-CZ" sz="2000" b="1" baseline="0" dirty="0" smtClean="0"/>
                        <a:t> nad 2 000 obyvatel</a:t>
                      </a:r>
                      <a:endParaRPr lang="cs-CZ" sz="2000" b="1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SÍDLO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územní</a:t>
                      </a:r>
                      <a:r>
                        <a:rPr lang="cs-CZ" sz="2000" b="1" baseline="0" dirty="0" smtClean="0"/>
                        <a:t> samosprávná jednotka</a:t>
                      </a:r>
                      <a:endParaRPr lang="cs-CZ" sz="2000" b="1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VESNICE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muzeum</a:t>
                      </a:r>
                      <a:r>
                        <a:rPr lang="cs-CZ" sz="2000" b="1" baseline="0" dirty="0" smtClean="0"/>
                        <a:t> lidové architektury v přírodě</a:t>
                      </a:r>
                      <a:endParaRPr lang="cs-CZ" sz="2000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MĚSTO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sídlo</a:t>
                      </a:r>
                      <a:r>
                        <a:rPr lang="cs-CZ" sz="2000" b="1" baseline="0" dirty="0" smtClean="0"/>
                        <a:t> do 2 000 obyvatel</a:t>
                      </a:r>
                      <a:endParaRPr lang="cs-CZ" sz="2000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URBANIZACE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samota</a:t>
                      </a:r>
                      <a:r>
                        <a:rPr lang="cs-CZ" sz="2000" b="1" baseline="0" dirty="0" smtClean="0"/>
                        <a:t> nebo skupina obydlí</a:t>
                      </a:r>
                      <a:endParaRPr lang="cs-CZ" sz="2000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SKANZEN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stěhování</a:t>
                      </a:r>
                      <a:r>
                        <a:rPr lang="cs-CZ" sz="2000" b="1" baseline="0" dirty="0" smtClean="0"/>
                        <a:t> do měst</a:t>
                      </a:r>
                      <a:endParaRPr lang="cs-CZ" sz="2000" b="1" dirty="0" smtClean="0"/>
                    </a:p>
                    <a:p>
                      <a:endParaRPr lang="cs-CZ" sz="2000" b="1" dirty="0" smtClean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39952" y="0"/>
            <a:ext cx="798617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Sídla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2060848"/>
          <a:ext cx="6096000" cy="420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OBEC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sídlo</a:t>
                      </a:r>
                      <a:r>
                        <a:rPr lang="cs-CZ" sz="2000" b="1" baseline="0" dirty="0" smtClean="0"/>
                        <a:t> nad 2 000 obyvatel</a:t>
                      </a:r>
                      <a:endParaRPr lang="cs-CZ" sz="2000" b="1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SÍDLO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územní</a:t>
                      </a:r>
                      <a:r>
                        <a:rPr lang="cs-CZ" sz="2000" b="1" baseline="0" dirty="0" smtClean="0"/>
                        <a:t> samosprávná jednotka</a:t>
                      </a:r>
                      <a:endParaRPr lang="cs-CZ" sz="2000" b="1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VESNICE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muzeum lidové architektury v přírodě</a:t>
                      </a: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MĚSTO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sídlo</a:t>
                      </a:r>
                      <a:r>
                        <a:rPr lang="cs-CZ" sz="2000" b="1" baseline="0" dirty="0" smtClean="0"/>
                        <a:t> do 2 000 obyvatel</a:t>
                      </a:r>
                      <a:endParaRPr lang="cs-CZ" sz="2000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URBANIZACE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samota</a:t>
                      </a:r>
                      <a:r>
                        <a:rPr lang="cs-CZ" sz="2000" b="1" baseline="0" dirty="0" smtClean="0"/>
                        <a:t> nebo skupina obydlí</a:t>
                      </a:r>
                      <a:endParaRPr lang="cs-CZ" sz="2000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SKANZEN</a:t>
                      </a:r>
                    </a:p>
                    <a:p>
                      <a:endParaRPr lang="cs-CZ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stěhování</a:t>
                      </a:r>
                      <a:r>
                        <a:rPr lang="cs-CZ" sz="2000" b="1" baseline="0" dirty="0" smtClean="0"/>
                        <a:t> do měst</a:t>
                      </a:r>
                      <a:endParaRPr lang="cs-CZ" sz="2000" b="1" dirty="0" smtClean="0"/>
                    </a:p>
                    <a:p>
                      <a:endParaRPr lang="cs-CZ" sz="2000" b="1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Nadpis 9"/>
          <p:cNvSpPr txBox="1">
            <a:spLocks/>
          </p:cNvSpPr>
          <p:nvPr/>
        </p:nvSpPr>
        <p:spPr>
          <a:xfrm>
            <a:off x="1547664" y="764704"/>
            <a:ext cx="6120680" cy="79208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noProof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Řešení: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3275856" y="2420888"/>
            <a:ext cx="1440160" cy="72008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3275856" y="3789040"/>
            <a:ext cx="1440160" cy="72008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3275856" y="3068960"/>
            <a:ext cx="1440160" cy="22322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V="1">
            <a:off x="3275856" y="2420888"/>
            <a:ext cx="1440160" cy="20882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>
            <a:off x="3275856" y="5229200"/>
            <a:ext cx="1440160" cy="57606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V="1">
            <a:off x="3347864" y="3789040"/>
            <a:ext cx="1368152" cy="20882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268760"/>
            <a:ext cx="48566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Počet obcí v ČR je přibližně: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3933056"/>
            <a:ext cx="62290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Městského obyvatelstva je přibližně: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43608" y="4725144"/>
            <a:ext cx="18358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50 %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60 %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70 %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2060848"/>
            <a:ext cx="152638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600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6 000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60 000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139952" y="0"/>
            <a:ext cx="798617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Sídla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268760"/>
            <a:ext cx="48566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Počet obcí v ČR je přibližně: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3933056"/>
            <a:ext cx="62290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Městského obyvatelstva je přibližně: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43608" y="4725144"/>
            <a:ext cx="18358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50 %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60 %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>
                <a:solidFill>
                  <a:srgbClr val="FF0000"/>
                </a:solidFill>
              </a:rPr>
              <a:t>70 %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43608" y="2060848"/>
            <a:ext cx="152638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600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>
                <a:solidFill>
                  <a:srgbClr val="FF0000"/>
                </a:solidFill>
              </a:rPr>
              <a:t>6 000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/>
              <a:t>60 000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139952" y="0"/>
            <a:ext cx="798617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Sídla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51920" y="620688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771800" y="2492896"/>
            <a:ext cx="47934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8000"/>
                </a:solidFill>
              </a:rPr>
              <a:t>v r. 2011 </a:t>
            </a:r>
            <a:r>
              <a:rPr lang="cs-CZ" sz="2400" b="1" dirty="0" smtClean="0">
                <a:solidFill>
                  <a:srgbClr val="008000"/>
                </a:solidFill>
              </a:rPr>
              <a:t>6 251 obcí</a:t>
            </a:r>
            <a:r>
              <a:rPr lang="cs-CZ" sz="2400" dirty="0" smtClean="0">
                <a:solidFill>
                  <a:srgbClr val="008000"/>
                </a:solidFill>
              </a:rPr>
              <a:t>, z toho </a:t>
            </a:r>
            <a:r>
              <a:rPr lang="cs-CZ" sz="2400" b="1" dirty="0" smtClean="0">
                <a:solidFill>
                  <a:srgbClr val="008000"/>
                </a:solidFill>
              </a:rPr>
              <a:t>596 měst</a:t>
            </a:r>
            <a:endParaRPr lang="cs-CZ" sz="2400" b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Čapková\Desktop\mapa ČR slepá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484784"/>
            <a:ext cx="7981946" cy="4859010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3347864" y="342900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2051720" y="3933056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3995936" y="2276872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5724128" y="48691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7596336" y="386104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6444208" y="422108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Čárový popisek 1 22"/>
          <p:cNvSpPr/>
          <p:nvPr/>
        </p:nvSpPr>
        <p:spPr>
          <a:xfrm>
            <a:off x="4211960" y="1844824"/>
            <a:ext cx="1224136" cy="288032"/>
          </a:xfrm>
          <a:prstGeom prst="borderCallout1">
            <a:avLst>
              <a:gd name="adj1" fmla="val 65589"/>
              <a:gd name="adj2" fmla="val -986"/>
              <a:gd name="adj3" fmla="val 164544"/>
              <a:gd name="adj4" fmla="val -1016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5</a:t>
            </a:r>
            <a:r>
              <a:rPr lang="cs-CZ" dirty="0" smtClean="0">
                <a:solidFill>
                  <a:schemeClr val="tx1"/>
                </a:solidFill>
              </a:rPr>
              <a:t>.  </a:t>
            </a:r>
            <a:endParaRPr lang="cs-CZ" dirty="0"/>
          </a:p>
        </p:txBody>
      </p:sp>
      <p:sp>
        <p:nvSpPr>
          <p:cNvPr id="24" name="Čárový popisek 1 23"/>
          <p:cNvSpPr/>
          <p:nvPr/>
        </p:nvSpPr>
        <p:spPr>
          <a:xfrm>
            <a:off x="2843808" y="2780928"/>
            <a:ext cx="1224136" cy="288032"/>
          </a:xfrm>
          <a:prstGeom prst="borderCallout1">
            <a:avLst>
              <a:gd name="adj1" fmla="val 102019"/>
              <a:gd name="adj2" fmla="val 49221"/>
              <a:gd name="adj3" fmla="val 232202"/>
              <a:gd name="adj4" fmla="val 4738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1</a:t>
            </a:r>
            <a:r>
              <a:rPr lang="cs-CZ" dirty="0" smtClean="0">
                <a:solidFill>
                  <a:schemeClr val="tx1"/>
                </a:solidFill>
              </a:rPr>
              <a:t>. 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Čárový popisek 1 26"/>
          <p:cNvSpPr/>
          <p:nvPr/>
        </p:nvSpPr>
        <p:spPr>
          <a:xfrm>
            <a:off x="683568" y="3284984"/>
            <a:ext cx="1224136" cy="288032"/>
          </a:xfrm>
          <a:prstGeom prst="borderCallout1">
            <a:avLst>
              <a:gd name="adj1" fmla="val 49976"/>
              <a:gd name="adj2" fmla="val 100652"/>
              <a:gd name="adj3" fmla="val 232200"/>
              <a:gd name="adj4" fmla="val 11473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4</a:t>
            </a:r>
            <a:r>
              <a:rPr lang="cs-CZ" dirty="0" smtClean="0">
                <a:solidFill>
                  <a:schemeClr val="tx1"/>
                </a:solidFill>
              </a:rPr>
              <a:t>. 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8" name="Čárový popisek 1 27"/>
          <p:cNvSpPr/>
          <p:nvPr/>
        </p:nvSpPr>
        <p:spPr>
          <a:xfrm>
            <a:off x="4067944" y="4869160"/>
            <a:ext cx="1224136" cy="288032"/>
          </a:xfrm>
          <a:prstGeom prst="borderCallout1">
            <a:avLst>
              <a:gd name="adj1" fmla="val 44772"/>
              <a:gd name="adj2" fmla="val 100652"/>
              <a:gd name="adj3" fmla="val 34435"/>
              <a:gd name="adj4" fmla="val 13922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. </a:t>
            </a:r>
            <a:r>
              <a:rPr lang="cs-CZ" dirty="0" smtClean="0">
                <a:solidFill>
                  <a:srgbClr val="FF0000"/>
                </a:solidFill>
              </a:rPr>
              <a:t> 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9" name="Čárový popisek 1 28"/>
          <p:cNvSpPr/>
          <p:nvPr/>
        </p:nvSpPr>
        <p:spPr>
          <a:xfrm>
            <a:off x="6228184" y="3212976"/>
            <a:ext cx="1224136" cy="288032"/>
          </a:xfrm>
          <a:prstGeom prst="borderCallout1">
            <a:avLst>
              <a:gd name="adj1" fmla="val 60385"/>
              <a:gd name="adj2" fmla="val 100652"/>
              <a:gd name="adj3" fmla="val 226996"/>
              <a:gd name="adj4" fmla="val 11473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3</a:t>
            </a:r>
            <a:r>
              <a:rPr lang="cs-CZ" dirty="0" smtClean="0">
                <a:solidFill>
                  <a:schemeClr val="tx1"/>
                </a:solidFill>
              </a:rPr>
              <a:t>.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0" name="Čárový popisek 1 29"/>
          <p:cNvSpPr/>
          <p:nvPr/>
        </p:nvSpPr>
        <p:spPr>
          <a:xfrm>
            <a:off x="6804248" y="4653136"/>
            <a:ext cx="1224136" cy="288032"/>
          </a:xfrm>
          <a:prstGeom prst="borderCallout1">
            <a:avLst>
              <a:gd name="adj1" fmla="val 39567"/>
              <a:gd name="adj2" fmla="val -986"/>
              <a:gd name="adj3" fmla="val -106082"/>
              <a:gd name="adj4" fmla="val -211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6.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139952" y="0"/>
            <a:ext cx="798617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Sídla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27584" y="620688"/>
            <a:ext cx="76875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Doplň názvy 6 velkoměst (nad 100 000 </a:t>
            </a:r>
            <a:r>
              <a:rPr lang="cs-CZ" sz="3200" dirty="0" err="1" smtClean="0">
                <a:solidFill>
                  <a:srgbClr val="00B0F0"/>
                </a:solidFill>
              </a:rPr>
              <a:t>obyv</a:t>
            </a:r>
            <a:r>
              <a:rPr lang="cs-CZ" sz="3200" dirty="0" smtClean="0">
                <a:solidFill>
                  <a:srgbClr val="00B0F0"/>
                </a:solidFill>
              </a:rPr>
              <a:t>.)</a:t>
            </a:r>
            <a:endParaRPr lang="cs-CZ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Čapková\Desktop\mapa ČR slepá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484784"/>
            <a:ext cx="7981946" cy="4859010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3347864" y="342900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2051720" y="3933056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3995936" y="2276872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5724128" y="48691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7596336" y="386104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6444208" y="422108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Čárový popisek 1 22"/>
          <p:cNvSpPr/>
          <p:nvPr/>
        </p:nvSpPr>
        <p:spPr>
          <a:xfrm>
            <a:off x="4211960" y="1844824"/>
            <a:ext cx="1224136" cy="288032"/>
          </a:xfrm>
          <a:prstGeom prst="borderCallout1">
            <a:avLst>
              <a:gd name="adj1" fmla="val 65589"/>
              <a:gd name="adj2" fmla="val -986"/>
              <a:gd name="adj3" fmla="val 164544"/>
              <a:gd name="adj4" fmla="val -1016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5</a:t>
            </a:r>
            <a:r>
              <a:rPr lang="cs-CZ" dirty="0" smtClean="0">
                <a:solidFill>
                  <a:schemeClr val="tx1"/>
                </a:solidFill>
              </a:rPr>
              <a:t>.  </a:t>
            </a:r>
            <a:r>
              <a:rPr lang="cs-CZ" b="1" dirty="0" smtClean="0">
                <a:solidFill>
                  <a:srgbClr val="FF0000"/>
                </a:solidFill>
              </a:rPr>
              <a:t>Liberec</a:t>
            </a:r>
            <a:endParaRPr lang="cs-CZ" dirty="0"/>
          </a:p>
        </p:txBody>
      </p:sp>
      <p:sp>
        <p:nvSpPr>
          <p:cNvPr id="24" name="Čárový popisek 1 23"/>
          <p:cNvSpPr/>
          <p:nvPr/>
        </p:nvSpPr>
        <p:spPr>
          <a:xfrm>
            <a:off x="2843808" y="2780928"/>
            <a:ext cx="1224136" cy="288032"/>
          </a:xfrm>
          <a:prstGeom prst="borderCallout1">
            <a:avLst>
              <a:gd name="adj1" fmla="val 102019"/>
              <a:gd name="adj2" fmla="val 49221"/>
              <a:gd name="adj3" fmla="val 232202"/>
              <a:gd name="adj4" fmla="val 4738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1</a:t>
            </a:r>
            <a:r>
              <a:rPr lang="cs-CZ" dirty="0" smtClean="0">
                <a:solidFill>
                  <a:schemeClr val="tx1"/>
                </a:solidFill>
              </a:rPr>
              <a:t>.   </a:t>
            </a:r>
            <a:r>
              <a:rPr lang="cs-CZ" b="1" dirty="0" smtClean="0">
                <a:solidFill>
                  <a:srgbClr val="FF0000"/>
                </a:solidFill>
              </a:rPr>
              <a:t>Praha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Čárový popisek 1 26"/>
          <p:cNvSpPr/>
          <p:nvPr/>
        </p:nvSpPr>
        <p:spPr>
          <a:xfrm>
            <a:off x="683568" y="3284984"/>
            <a:ext cx="1224136" cy="288032"/>
          </a:xfrm>
          <a:prstGeom prst="borderCallout1">
            <a:avLst>
              <a:gd name="adj1" fmla="val 49976"/>
              <a:gd name="adj2" fmla="val 100652"/>
              <a:gd name="adj3" fmla="val 232200"/>
              <a:gd name="adj4" fmla="val 11473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4</a:t>
            </a:r>
            <a:r>
              <a:rPr lang="cs-CZ" dirty="0" smtClean="0">
                <a:solidFill>
                  <a:schemeClr val="tx1"/>
                </a:solidFill>
              </a:rPr>
              <a:t>.   </a:t>
            </a:r>
            <a:r>
              <a:rPr lang="cs-CZ" b="1" dirty="0" smtClean="0">
                <a:solidFill>
                  <a:srgbClr val="FF0000"/>
                </a:solidFill>
              </a:rPr>
              <a:t>Plzeň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8" name="Čárový popisek 1 27"/>
          <p:cNvSpPr/>
          <p:nvPr/>
        </p:nvSpPr>
        <p:spPr>
          <a:xfrm>
            <a:off x="4067944" y="4869160"/>
            <a:ext cx="1224136" cy="288032"/>
          </a:xfrm>
          <a:prstGeom prst="borderCallout1">
            <a:avLst>
              <a:gd name="adj1" fmla="val 44772"/>
              <a:gd name="adj2" fmla="val 100652"/>
              <a:gd name="adj3" fmla="val 34435"/>
              <a:gd name="adj4" fmla="val 13922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. </a:t>
            </a:r>
            <a:r>
              <a:rPr lang="cs-CZ" dirty="0" smtClean="0">
                <a:solidFill>
                  <a:srgbClr val="FF0000"/>
                </a:solidFill>
              </a:rPr>
              <a:t>   </a:t>
            </a:r>
            <a:r>
              <a:rPr lang="cs-CZ" b="1" dirty="0" smtClean="0">
                <a:solidFill>
                  <a:srgbClr val="FF0000"/>
                </a:solidFill>
              </a:rPr>
              <a:t>Brno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9" name="Čárový popisek 1 28"/>
          <p:cNvSpPr/>
          <p:nvPr/>
        </p:nvSpPr>
        <p:spPr>
          <a:xfrm>
            <a:off x="6228184" y="3212976"/>
            <a:ext cx="1224136" cy="288032"/>
          </a:xfrm>
          <a:prstGeom prst="borderCallout1">
            <a:avLst>
              <a:gd name="adj1" fmla="val 60385"/>
              <a:gd name="adj2" fmla="val 100652"/>
              <a:gd name="adj3" fmla="val 226996"/>
              <a:gd name="adj4" fmla="val 11473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3</a:t>
            </a:r>
            <a:r>
              <a:rPr lang="cs-CZ" dirty="0" smtClean="0">
                <a:solidFill>
                  <a:schemeClr val="tx1"/>
                </a:solidFill>
              </a:rPr>
              <a:t>.  </a:t>
            </a:r>
            <a:r>
              <a:rPr lang="cs-CZ" b="1" dirty="0" smtClean="0">
                <a:solidFill>
                  <a:srgbClr val="FF0000"/>
                </a:solidFill>
              </a:rPr>
              <a:t>Ostrava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0" name="Čárový popisek 1 29"/>
          <p:cNvSpPr/>
          <p:nvPr/>
        </p:nvSpPr>
        <p:spPr>
          <a:xfrm>
            <a:off x="6804248" y="4653136"/>
            <a:ext cx="1224136" cy="288032"/>
          </a:xfrm>
          <a:prstGeom prst="borderCallout1">
            <a:avLst>
              <a:gd name="adj1" fmla="val 39567"/>
              <a:gd name="adj2" fmla="val -986"/>
              <a:gd name="adj3" fmla="val -106082"/>
              <a:gd name="adj4" fmla="val -211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6.</a:t>
            </a:r>
            <a:r>
              <a:rPr lang="cs-CZ" b="1" dirty="0" smtClean="0">
                <a:solidFill>
                  <a:srgbClr val="FF0000"/>
                </a:solidFill>
              </a:rPr>
              <a:t>Olomouc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139952" y="0"/>
            <a:ext cx="798617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Sídla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267744" y="3573016"/>
            <a:ext cx="24756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    světové velkoměsto</a:t>
            </a:r>
          </a:p>
          <a:p>
            <a:pPr algn="ctr"/>
            <a:r>
              <a:rPr lang="cs-CZ" b="1" dirty="0" smtClean="0"/>
              <a:t>(přibližně 1,3 mil </a:t>
            </a:r>
            <a:r>
              <a:rPr lang="cs-CZ" b="1" dirty="0" err="1" smtClean="0"/>
              <a:t>obyv</a:t>
            </a:r>
            <a:r>
              <a:rPr lang="cs-CZ" b="1" dirty="0" smtClean="0"/>
              <a:t>.)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851920" y="620688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39952" y="0"/>
            <a:ext cx="798617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Sídla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69269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 K městu přiřaď šipkou příklad další </a:t>
            </a:r>
            <a:r>
              <a:rPr lang="cs-CZ" sz="28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 sídla </a:t>
            </a:r>
            <a:r>
              <a:rPr lang="cs-CZ" sz="2800" dirty="0" smtClean="0">
                <a:solidFill>
                  <a:srgbClr val="00B0F0"/>
                </a:solidFill>
              </a:rPr>
              <a:t>kromě obytné</a:t>
            </a:r>
            <a:endParaRPr lang="cs-CZ" sz="2800" dirty="0">
              <a:solidFill>
                <a:srgbClr val="00B0F0"/>
              </a:solidFill>
            </a:endParaRPr>
          </a:p>
        </p:txBody>
      </p:sp>
      <p:pic>
        <p:nvPicPr>
          <p:cNvPr id="8" name="Picture 3" descr="C:\Users\Čapková\Desktop\Mariánské Lázně.jpg"/>
          <p:cNvPicPr>
            <a:picLocks noChangeAspect="1" noChangeArrowheads="1"/>
          </p:cNvPicPr>
          <p:nvPr/>
        </p:nvPicPr>
        <p:blipFill>
          <a:blip r:embed="rId2" cstate="print"/>
          <a:srcRect l="10714" t="10000"/>
          <a:stretch>
            <a:fillRect/>
          </a:stretch>
        </p:blipFill>
        <p:spPr bwMode="auto">
          <a:xfrm>
            <a:off x="467544" y="1412776"/>
            <a:ext cx="2217846" cy="1656184"/>
          </a:xfrm>
          <a:prstGeom prst="rect">
            <a:avLst/>
          </a:prstGeom>
          <a:noFill/>
        </p:spPr>
      </p:pic>
      <p:pic>
        <p:nvPicPr>
          <p:cNvPr id="9" name="Picture 3" descr="C:\Users\Čapková\Desktop\Špindlerův mlýn"/>
          <p:cNvPicPr>
            <a:picLocks noChangeAspect="1" noChangeArrowheads="1"/>
          </p:cNvPicPr>
          <p:nvPr/>
        </p:nvPicPr>
        <p:blipFill>
          <a:blip r:embed="rId3" cstate="print"/>
          <a:srcRect b="11111"/>
          <a:stretch>
            <a:fillRect/>
          </a:stretch>
        </p:blipFill>
        <p:spPr bwMode="auto">
          <a:xfrm>
            <a:off x="6516216" y="5013176"/>
            <a:ext cx="2232248" cy="1656184"/>
          </a:xfrm>
          <a:prstGeom prst="rect">
            <a:avLst/>
          </a:prstGeom>
          <a:noFill/>
        </p:spPr>
      </p:pic>
      <p:pic>
        <p:nvPicPr>
          <p:cNvPr id="10" name="Picture 1" descr="C:\Users\Čapková\Desktop\český Krumlo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3212976"/>
            <a:ext cx="2232248" cy="1656184"/>
          </a:xfrm>
          <a:prstGeom prst="rect">
            <a:avLst/>
          </a:prstGeom>
          <a:noFill/>
        </p:spPr>
      </p:pic>
      <p:pic>
        <p:nvPicPr>
          <p:cNvPr id="11" name="Picture 2" descr="C:\Users\Čapková\Desktop\DUMy\Vlastní DUMy\Pictures\Pictures\Základní údaje o ČR\Galerie Microsoft\Praha\MP90043864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212976"/>
            <a:ext cx="2232248" cy="1656184"/>
          </a:xfrm>
          <a:prstGeom prst="rect">
            <a:avLst/>
          </a:prstGeom>
          <a:noFill/>
        </p:spPr>
      </p:pic>
      <p:pic>
        <p:nvPicPr>
          <p:cNvPr id="12" name="Picture 1" descr="C:\Users\Čapková\Desktop\LF UK v HK.jpg"/>
          <p:cNvPicPr>
            <a:picLocks noChangeAspect="1" noChangeArrowheads="1"/>
          </p:cNvPicPr>
          <p:nvPr/>
        </p:nvPicPr>
        <p:blipFill>
          <a:blip r:embed="rId6" cstate="print"/>
          <a:srcRect t="21487" r="29035" b="4925"/>
          <a:stretch>
            <a:fillRect/>
          </a:stretch>
        </p:blipFill>
        <p:spPr bwMode="auto">
          <a:xfrm>
            <a:off x="6516216" y="1412776"/>
            <a:ext cx="2232248" cy="1656184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2987824" y="1988840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administrativně správní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851920" y="5589240"/>
            <a:ext cx="13751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rekreační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347864" y="2708920"/>
            <a:ext cx="2578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kulturně historická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79912" y="4149080"/>
            <a:ext cx="14850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vzdělávací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635896" y="3429000"/>
            <a:ext cx="18105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hospodářská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923928" y="4869160"/>
            <a:ext cx="1268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lázeňská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948264" y="2708920"/>
            <a:ext cx="1469441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Hradec Králové</a:t>
            </a:r>
            <a:endParaRPr lang="cs-CZ" sz="16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948264" y="4509120"/>
            <a:ext cx="1438664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Český Krumlov</a:t>
            </a:r>
            <a:endParaRPr lang="cs-CZ" sz="16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876256" y="6309320"/>
            <a:ext cx="1582484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Špindlerův Mlýn</a:t>
            </a:r>
            <a:endParaRPr lang="cs-CZ" sz="16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5576" y="2708920"/>
            <a:ext cx="1652184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 Mariánské Lázně</a:t>
            </a:r>
            <a:endParaRPr lang="cs-CZ" sz="1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187624" y="4509120"/>
            <a:ext cx="675506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Praha</a:t>
            </a:r>
            <a:endParaRPr lang="cs-CZ" sz="1600" b="1" dirty="0"/>
          </a:p>
        </p:txBody>
      </p:sp>
      <p:pic>
        <p:nvPicPr>
          <p:cNvPr id="32" name="Picture 3" descr="C:\Users\Čapková\Desktop\Hyundai-Nosovice.jpg"/>
          <p:cNvPicPr>
            <a:picLocks noChangeAspect="1" noChangeArrowheads="1"/>
          </p:cNvPicPr>
          <p:nvPr/>
        </p:nvPicPr>
        <p:blipFill>
          <a:blip r:embed="rId7" cstate="print"/>
          <a:srcRect l="22528" t="47680" r="24983" b="16401"/>
          <a:stretch>
            <a:fillRect/>
          </a:stretch>
        </p:blipFill>
        <p:spPr bwMode="auto">
          <a:xfrm>
            <a:off x="467544" y="5013176"/>
            <a:ext cx="2232248" cy="1656184"/>
          </a:xfrm>
          <a:prstGeom prst="rect">
            <a:avLst/>
          </a:prstGeom>
          <a:noFill/>
        </p:spPr>
      </p:pic>
      <p:sp>
        <p:nvSpPr>
          <p:cNvPr id="33" name="TextovéPole 32"/>
          <p:cNvSpPr txBox="1"/>
          <p:nvPr/>
        </p:nvSpPr>
        <p:spPr>
          <a:xfrm>
            <a:off x="1043608" y="6309320"/>
            <a:ext cx="958339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err="1" smtClean="0"/>
              <a:t>Nošovice</a:t>
            </a:r>
            <a:endParaRPr lang="cs-CZ" sz="16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3" descr="C:\Users\Čapková\Desktop\Hyundai-Nosovice.jpg"/>
          <p:cNvPicPr>
            <a:picLocks noChangeAspect="1" noChangeArrowheads="1"/>
          </p:cNvPicPr>
          <p:nvPr/>
        </p:nvPicPr>
        <p:blipFill>
          <a:blip r:embed="rId2" cstate="print"/>
          <a:srcRect l="22528" t="47680" r="24983" b="16401"/>
          <a:stretch>
            <a:fillRect/>
          </a:stretch>
        </p:blipFill>
        <p:spPr bwMode="auto">
          <a:xfrm>
            <a:off x="467544" y="5013176"/>
            <a:ext cx="2232248" cy="1656184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4139952" y="0"/>
            <a:ext cx="798617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Sídla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51920" y="692696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8" name="Picture 3" descr="C:\Users\Čapková\Desktop\Mariánské Lázně.jpg"/>
          <p:cNvPicPr>
            <a:picLocks noChangeAspect="1" noChangeArrowheads="1"/>
          </p:cNvPicPr>
          <p:nvPr/>
        </p:nvPicPr>
        <p:blipFill>
          <a:blip r:embed="rId3" cstate="print"/>
          <a:srcRect l="10714" t="10000"/>
          <a:stretch>
            <a:fillRect/>
          </a:stretch>
        </p:blipFill>
        <p:spPr bwMode="auto">
          <a:xfrm>
            <a:off x="467544" y="1412776"/>
            <a:ext cx="2217846" cy="1656184"/>
          </a:xfrm>
          <a:prstGeom prst="rect">
            <a:avLst/>
          </a:prstGeom>
          <a:noFill/>
        </p:spPr>
      </p:pic>
      <p:pic>
        <p:nvPicPr>
          <p:cNvPr id="9" name="Picture 3" descr="C:\Users\Čapková\Desktop\Špindlerův mlýn"/>
          <p:cNvPicPr>
            <a:picLocks noChangeAspect="1" noChangeArrowheads="1"/>
          </p:cNvPicPr>
          <p:nvPr/>
        </p:nvPicPr>
        <p:blipFill>
          <a:blip r:embed="rId4" cstate="print"/>
          <a:srcRect b="11111"/>
          <a:stretch>
            <a:fillRect/>
          </a:stretch>
        </p:blipFill>
        <p:spPr bwMode="auto">
          <a:xfrm>
            <a:off x="6516216" y="5013176"/>
            <a:ext cx="2232248" cy="1656184"/>
          </a:xfrm>
          <a:prstGeom prst="rect">
            <a:avLst/>
          </a:prstGeom>
          <a:noFill/>
        </p:spPr>
      </p:pic>
      <p:pic>
        <p:nvPicPr>
          <p:cNvPr id="10" name="Picture 1" descr="C:\Users\Čapková\Desktop\český Krumlo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3212976"/>
            <a:ext cx="2232248" cy="1656184"/>
          </a:xfrm>
          <a:prstGeom prst="rect">
            <a:avLst/>
          </a:prstGeom>
          <a:noFill/>
        </p:spPr>
      </p:pic>
      <p:pic>
        <p:nvPicPr>
          <p:cNvPr id="11" name="Picture 2" descr="C:\Users\Čapková\Desktop\DUMy\Vlastní DUMy\Pictures\Pictures\Základní údaje o ČR\Galerie Microsoft\Praha\MP90043864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212976"/>
            <a:ext cx="2232248" cy="1656184"/>
          </a:xfrm>
          <a:prstGeom prst="rect">
            <a:avLst/>
          </a:prstGeom>
          <a:noFill/>
        </p:spPr>
      </p:pic>
      <p:pic>
        <p:nvPicPr>
          <p:cNvPr id="12" name="Picture 1" descr="C:\Users\Čapková\Desktop\LF UK v HK.jpg"/>
          <p:cNvPicPr>
            <a:picLocks noChangeAspect="1" noChangeArrowheads="1"/>
          </p:cNvPicPr>
          <p:nvPr/>
        </p:nvPicPr>
        <p:blipFill>
          <a:blip r:embed="rId7" cstate="print"/>
          <a:srcRect t="21487" r="29035" b="4925"/>
          <a:stretch>
            <a:fillRect/>
          </a:stretch>
        </p:blipFill>
        <p:spPr bwMode="auto">
          <a:xfrm>
            <a:off x="6516216" y="1412776"/>
            <a:ext cx="2232248" cy="1656184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2987824" y="1988840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administrativně správní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851920" y="5589240"/>
            <a:ext cx="13751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rekreační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347864" y="2708920"/>
            <a:ext cx="2578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kulturně historická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79912" y="4149080"/>
            <a:ext cx="14850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vzdělávací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635896" y="3429000"/>
            <a:ext cx="18105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hospodářská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923928" y="4869160"/>
            <a:ext cx="1268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lázeňská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948264" y="2708920"/>
            <a:ext cx="1469441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Hradec Králové</a:t>
            </a:r>
            <a:endParaRPr lang="cs-CZ" sz="16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948264" y="4509120"/>
            <a:ext cx="1438664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Český Krumlov</a:t>
            </a:r>
            <a:endParaRPr lang="cs-CZ" sz="16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876256" y="6309320"/>
            <a:ext cx="1582484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Špindlerův Mlýn</a:t>
            </a:r>
            <a:endParaRPr lang="cs-CZ" sz="16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5576" y="2708920"/>
            <a:ext cx="1652184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 Mariánské Lázně</a:t>
            </a:r>
            <a:endParaRPr lang="cs-CZ" sz="1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187624" y="4509120"/>
            <a:ext cx="675506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Praha</a:t>
            </a:r>
            <a:endParaRPr lang="cs-CZ" sz="1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043608" y="6309320"/>
            <a:ext cx="958339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1600" b="1" dirty="0" err="1" smtClean="0"/>
              <a:t>Nošovice</a:t>
            </a:r>
            <a:endParaRPr lang="cs-CZ" sz="1600" b="1" dirty="0"/>
          </a:p>
        </p:txBody>
      </p:sp>
      <p:cxnSp>
        <p:nvCxnSpPr>
          <p:cNvPr id="28" name="Přímá spojovací šipka 27"/>
          <p:cNvCxnSpPr/>
          <p:nvPr/>
        </p:nvCxnSpPr>
        <p:spPr>
          <a:xfrm flipH="1">
            <a:off x="2699792" y="2348880"/>
            <a:ext cx="288032" cy="1800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>
            <a:stCxn id="16" idx="3"/>
            <a:endCxn id="10" idx="1"/>
          </p:cNvCxnSpPr>
          <p:nvPr/>
        </p:nvCxnSpPr>
        <p:spPr>
          <a:xfrm>
            <a:off x="5926199" y="2939753"/>
            <a:ext cx="590017" cy="110131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>
            <a:stCxn id="18" idx="1"/>
            <a:endCxn id="42" idx="3"/>
          </p:cNvCxnSpPr>
          <p:nvPr/>
        </p:nvCxnSpPr>
        <p:spPr>
          <a:xfrm flipH="1">
            <a:off x="2699792" y="3659833"/>
            <a:ext cx="936104" cy="218143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>
            <a:stCxn id="17" idx="3"/>
            <a:endCxn id="12" idx="1"/>
          </p:cNvCxnSpPr>
          <p:nvPr/>
        </p:nvCxnSpPr>
        <p:spPr>
          <a:xfrm flipV="1">
            <a:off x="5264999" y="2240868"/>
            <a:ext cx="1251217" cy="213904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>
            <a:stCxn id="19" idx="1"/>
            <a:endCxn id="8" idx="3"/>
          </p:cNvCxnSpPr>
          <p:nvPr/>
        </p:nvCxnSpPr>
        <p:spPr>
          <a:xfrm flipH="1" flipV="1">
            <a:off x="2685390" y="2240868"/>
            <a:ext cx="1238538" cy="285912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>
            <a:endCxn id="9" idx="1"/>
          </p:cNvCxnSpPr>
          <p:nvPr/>
        </p:nvCxnSpPr>
        <p:spPr>
          <a:xfrm>
            <a:off x="5364088" y="5805264"/>
            <a:ext cx="1152128" cy="360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39952" y="0"/>
            <a:ext cx="798617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Sídla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620688"/>
            <a:ext cx="728584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Poznáš památkové rezervace? </a:t>
            </a: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(patří do světových kulturních památek UNESCO)</a:t>
            </a:r>
            <a:endParaRPr lang="cs-CZ" sz="2800" dirty="0">
              <a:solidFill>
                <a:srgbClr val="00B0F0"/>
              </a:solidFill>
            </a:endParaRPr>
          </a:p>
        </p:txBody>
      </p:sp>
      <p:pic>
        <p:nvPicPr>
          <p:cNvPr id="8" name="Picture 2" descr="C:\Users\Čapková\Desktop\návesní vesnice(Holašovice) ČR.jpg"/>
          <p:cNvPicPr>
            <a:picLocks noChangeAspect="1" noChangeArrowheads="1"/>
          </p:cNvPicPr>
          <p:nvPr/>
        </p:nvPicPr>
        <p:blipFill>
          <a:blip r:embed="rId2" cstate="print"/>
          <a:srcRect r="19566"/>
          <a:stretch>
            <a:fillRect/>
          </a:stretch>
        </p:blipFill>
        <p:spPr bwMode="auto">
          <a:xfrm>
            <a:off x="3131840" y="3140968"/>
            <a:ext cx="2880320" cy="1599764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6" name="Picture 1" descr="C:\Users\Čapková\Desktop\Kroměří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365104"/>
            <a:ext cx="2592288" cy="187220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4" name="Picture 2" descr="C:\Users\Čapková\Desktop\Kutná hora -chrám sv. Barbor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916832"/>
            <a:ext cx="2592288" cy="187220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5" name="Picture 1" descr="C:\Users\Čapková\Desktop\Telč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365104"/>
            <a:ext cx="2592288" cy="187220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7" name="Picture 1" descr="C:\Users\Čapková\Desktop\Staroměstské nám. Praha.jpg"/>
          <p:cNvPicPr>
            <a:picLocks noChangeAspect="1" noChangeArrowheads="1"/>
          </p:cNvPicPr>
          <p:nvPr/>
        </p:nvPicPr>
        <p:blipFill>
          <a:blip r:embed="rId6" cstate="print">
            <a:lum bright="10000" contrast="10000"/>
          </a:blip>
          <a:srcRect r="7921" b="4951"/>
          <a:stretch>
            <a:fillRect/>
          </a:stretch>
        </p:blipFill>
        <p:spPr bwMode="auto">
          <a:xfrm>
            <a:off x="323528" y="1916832"/>
            <a:ext cx="2592288" cy="187220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9" name="TextovéPole 8"/>
          <p:cNvSpPr txBox="1"/>
          <p:nvPr/>
        </p:nvSpPr>
        <p:spPr>
          <a:xfrm>
            <a:off x="971600" y="3645024"/>
            <a:ext cx="136815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23928" y="4581128"/>
            <a:ext cx="136815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76256" y="6093296"/>
            <a:ext cx="136815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6093296"/>
            <a:ext cx="136815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76256" y="3645024"/>
            <a:ext cx="136815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39952" y="0"/>
            <a:ext cx="798617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Sídla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8" name="Picture 2" descr="C:\Users\Čapková\Desktop\návesní vesnice(Holašovice) ČR.jpg"/>
          <p:cNvPicPr>
            <a:picLocks noChangeAspect="1" noChangeArrowheads="1"/>
          </p:cNvPicPr>
          <p:nvPr/>
        </p:nvPicPr>
        <p:blipFill>
          <a:blip r:embed="rId2" cstate="print"/>
          <a:srcRect r="19566"/>
          <a:stretch>
            <a:fillRect/>
          </a:stretch>
        </p:blipFill>
        <p:spPr bwMode="auto">
          <a:xfrm>
            <a:off x="3131840" y="3140968"/>
            <a:ext cx="2880320" cy="1599764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6" name="Picture 1" descr="C:\Users\Čapková\Desktop\Kroměří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365104"/>
            <a:ext cx="2592288" cy="187220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4" name="Picture 2" descr="C:\Users\Čapková\Desktop\Kutná hora -chrám sv. Barbor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916832"/>
            <a:ext cx="2592288" cy="187220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5" name="Picture 1" descr="C:\Users\Čapková\Desktop\Telč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365104"/>
            <a:ext cx="2592288" cy="187220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7" name="Picture 1" descr="C:\Users\Čapková\Desktop\Staroměstské nám. Praha.jpg"/>
          <p:cNvPicPr>
            <a:picLocks noChangeAspect="1" noChangeArrowheads="1"/>
          </p:cNvPicPr>
          <p:nvPr/>
        </p:nvPicPr>
        <p:blipFill>
          <a:blip r:embed="rId6" cstate="print">
            <a:lum bright="10000" contrast="10000"/>
          </a:blip>
          <a:srcRect r="7921" b="4951"/>
          <a:stretch>
            <a:fillRect/>
          </a:stretch>
        </p:blipFill>
        <p:spPr bwMode="auto">
          <a:xfrm>
            <a:off x="323528" y="1916832"/>
            <a:ext cx="2592288" cy="187220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9" name="TextovéPole 8"/>
          <p:cNvSpPr txBox="1"/>
          <p:nvPr/>
        </p:nvSpPr>
        <p:spPr>
          <a:xfrm>
            <a:off x="971600" y="3645024"/>
            <a:ext cx="136815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Praha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23928" y="4581128"/>
            <a:ext cx="136815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>
                <a:solidFill>
                  <a:srgbClr val="FF0000"/>
                </a:solidFill>
              </a:rPr>
              <a:t>Holašovice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76256" y="6093296"/>
            <a:ext cx="136815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Telč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971600" y="6093296"/>
            <a:ext cx="136815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Kroměříž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04248" y="3645024"/>
            <a:ext cx="1440160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Kutná Hora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851920" y="836712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692696"/>
            <a:ext cx="7772400" cy="5472608"/>
          </a:xfrm>
        </p:spPr>
        <p:txBody>
          <a:bodyPr anchor="t"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Anotace: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Výukový materiál je určen žákům 8. a 9. ročníku k procvičení, zopakování a utřídění základních zeměpisných pojmů a údajů z učiva o obyvatelstvu a sídlech ČR.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Žáci samostatně pracují s atlasem ČR, svými učebnicemi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a poznámkami. Výpočet hustoty zalidnění provedou na kalkulačce.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Podrobnější informace mohou čerpat z internetu.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88640"/>
            <a:ext cx="84969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Citace:</a:t>
            </a:r>
          </a:p>
          <a:p>
            <a:r>
              <a:rPr lang="cs-CZ" sz="2400" dirty="0" smtClean="0"/>
              <a:t>Vlastní zdroj.</a:t>
            </a:r>
          </a:p>
          <a:p>
            <a:r>
              <a:rPr lang="cs-CZ" sz="2400" dirty="0" smtClean="0"/>
              <a:t>Webové stránky  Statistického úřadu České republiky</a:t>
            </a:r>
          </a:p>
          <a:p>
            <a:endParaRPr lang="cs-CZ" sz="2400" dirty="0" smtClean="0"/>
          </a:p>
          <a:p>
            <a:r>
              <a:rPr lang="cs-CZ" sz="2400" dirty="0" smtClean="0"/>
              <a:t>Použité obrázky:</a:t>
            </a:r>
          </a:p>
        </p:txBody>
      </p:sp>
      <p:sp>
        <p:nvSpPr>
          <p:cNvPr id="3" name="Obdélník 2"/>
          <p:cNvSpPr/>
          <p:nvPr/>
        </p:nvSpPr>
        <p:spPr>
          <a:xfrm>
            <a:off x="323528" y="2276872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</a:t>
            </a:r>
            <a:r>
              <a:rPr lang="cs-CZ" dirty="0" smtClean="0"/>
              <a:t> (otevřená galerie), </a:t>
            </a:r>
            <a:r>
              <a:rPr lang="cs-CZ" dirty="0" err="1" smtClean="0"/>
              <a:t>cs.wikipedia.org</a:t>
            </a:r>
            <a:r>
              <a:rPr lang="cs-CZ" dirty="0" smtClean="0"/>
              <a:t>, </a:t>
            </a:r>
            <a:r>
              <a:rPr lang="cs-CZ" dirty="0" err="1" smtClean="0"/>
              <a:t>commons.wikimedia.org</a:t>
            </a:r>
            <a:r>
              <a:rPr lang="cs-CZ" dirty="0" smtClean="0"/>
              <a:t>  </a:t>
            </a:r>
          </a:p>
        </p:txBody>
      </p:sp>
      <p:pic>
        <p:nvPicPr>
          <p:cNvPr id="4" name="Picture 3" descr="C:\Users\Čapková\Desktop\Moser Karlovy Va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780928"/>
            <a:ext cx="1056485" cy="792088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259632" y="2780928"/>
            <a:ext cx="8100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HONZA GROH (JAGRO).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13.3.2013]. Dostupný na WWW: http://commons.wikimedia.org/wiki/File:Karlovy_Vary,_Moser,_21.jpg?uselang=cs </a:t>
            </a:r>
            <a:endParaRPr lang="cs-CZ" dirty="0"/>
          </a:p>
        </p:txBody>
      </p:sp>
      <p:pic>
        <p:nvPicPr>
          <p:cNvPr id="6" name="Picture 2" descr="C:\Users\Čapková\Desktop\slovácký tane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717032"/>
            <a:ext cx="756084" cy="1008112"/>
          </a:xfrm>
          <a:prstGeom prst="rect">
            <a:avLst/>
          </a:prstGeom>
          <a:noFill/>
        </p:spPr>
      </p:pic>
      <p:pic>
        <p:nvPicPr>
          <p:cNvPr id="8" name="Picture 5" descr="C:\Users\Čapková\Desktop\Promoce CVUT Prah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869160"/>
            <a:ext cx="1008112" cy="739282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1259632" y="4797152"/>
            <a:ext cx="7416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CVUT.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13.3.2013]. Dostupný na WWW: http://commons.wikimedia.org/wiki/File:Academic_ceremony_Bethemel_chapel_Prague.jpg?uselang=cs </a:t>
            </a:r>
            <a:endParaRPr lang="cs-CZ" dirty="0"/>
          </a:p>
        </p:txBody>
      </p:sp>
      <p:pic>
        <p:nvPicPr>
          <p:cNvPr id="10" name="Picture 3" descr="C:\Users\Čapková\Desktop\Mariánské Lázně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5805264"/>
            <a:ext cx="1008112" cy="785852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1259632" y="5877272"/>
            <a:ext cx="7380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WALTER J. PILSAK.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13.3.2013]. Dostupný na</a:t>
            </a:r>
          </a:p>
          <a:p>
            <a:r>
              <a:rPr lang="cs-CZ" dirty="0" smtClean="0"/>
              <a:t> WWW: http://cs.wikipedia.org/wiki/Soubor:Marienbad-Brunnen.jpg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020272" y="1052736"/>
            <a:ext cx="17622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>
                <a:solidFill>
                  <a:prstClr val="black"/>
                </a:solidFill>
              </a:rPr>
              <a:t>www.</a:t>
            </a:r>
            <a:r>
              <a:rPr lang="cs-CZ" sz="2400" dirty="0" err="1" smtClean="0">
                <a:solidFill>
                  <a:prstClr val="black"/>
                </a:solidFill>
              </a:rPr>
              <a:t>czso.cz</a:t>
            </a:r>
            <a:endParaRPr lang="cs-CZ" sz="2400" dirty="0" smtClean="0">
              <a:solidFill>
                <a:prstClr val="black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259632" y="3861048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JIALIANG GAO. </a:t>
            </a:r>
            <a:r>
              <a:rPr lang="en-US" i="1" dirty="0" smtClean="0"/>
              <a:t>commons.wikimedia.org</a:t>
            </a:r>
            <a:r>
              <a:rPr lang="en-US" dirty="0" smtClean="0"/>
              <a:t> [online]. [cit. </a:t>
            </a:r>
            <a:r>
              <a:rPr lang="cs-CZ" dirty="0" smtClean="0"/>
              <a:t>13.3</a:t>
            </a:r>
            <a:r>
              <a:rPr lang="en-US" dirty="0" smtClean="0"/>
              <a:t>.2013]. </a:t>
            </a:r>
            <a:r>
              <a:rPr lang="en-US" dirty="0" err="1" smtClean="0"/>
              <a:t>Dostupný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WWW: http://commons.wikimedia.org/wiki/File:Moravian_Slovak_Costum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331640" y="4077072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SGBEER. </a:t>
            </a:r>
            <a:r>
              <a:rPr lang="cs-CZ" i="1" dirty="0" err="1" smtClean="0"/>
              <a:t>cs.wikipedia.or</a:t>
            </a:r>
            <a:r>
              <a:rPr lang="cs-CZ" dirty="0" smtClean="0"/>
              <a:t> [online]. [cit. 13.3.2013]. Dostupný na </a:t>
            </a:r>
          </a:p>
          <a:p>
            <a:r>
              <a:rPr lang="cs-CZ" dirty="0" smtClean="0"/>
              <a:t>WWW: http://cs.wikipedia.org/wiki/Soubor:Holasovice1.jpg </a:t>
            </a:r>
            <a:endParaRPr lang="cs-CZ" dirty="0"/>
          </a:p>
        </p:txBody>
      </p:sp>
      <p:pic>
        <p:nvPicPr>
          <p:cNvPr id="5" name="Picture 2" descr="C:\Users\Čapková\Desktop\návesní vesnice(Holašovice) Č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77072"/>
            <a:ext cx="1080120" cy="648072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1331640" y="4941168"/>
            <a:ext cx="70567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JERZY STRZELECKI.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13.3.2013]. Dostupný na WWW: http://cs.wikipedia.org/wiki/Soubor:KUTNA_HORA_(js)_7.jpg </a:t>
            </a:r>
            <a:endParaRPr lang="cs-CZ" dirty="0"/>
          </a:p>
        </p:txBody>
      </p:sp>
      <p:pic>
        <p:nvPicPr>
          <p:cNvPr id="30722" name="Picture 2" descr="C:\Users\Čapková\Desktop\Kutná hora -chrám sv. Barbo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869160"/>
            <a:ext cx="1080120" cy="768148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1331640" y="188640"/>
            <a:ext cx="76328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CS:ŠJŮ.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13.3.2013]. Dostupný na WWW: http://commons.wikimedia.org/wiki/File:%C5%A0pindler%C5%AFv_Ml%C3%BDn,_n%C3%A1m%C4%9Bst%C3%AD_(02).jpg?uselang=cs </a:t>
            </a:r>
            <a:endParaRPr lang="cs-CZ" dirty="0"/>
          </a:p>
        </p:txBody>
      </p:sp>
      <p:pic>
        <p:nvPicPr>
          <p:cNvPr id="30723" name="Picture 3" descr="C:\Users\Čapková\Desktop\Špindlerův mlý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1027179" cy="770384"/>
          </a:xfrm>
          <a:prstGeom prst="rect">
            <a:avLst/>
          </a:prstGeom>
          <a:noFill/>
        </p:spPr>
      </p:pic>
      <p:pic>
        <p:nvPicPr>
          <p:cNvPr id="14" name="Picture 3" descr="C:\Users\Čapková\Desktop\Hyundai-Nosovic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124744"/>
            <a:ext cx="1008112" cy="747776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1331640" y="1196752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LADIN.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13.3.2013]. Dostupný na WWW: http://cs.wikipedia.org/wiki/Soubor:Hyundai_Nosovice.JPG </a:t>
            </a:r>
            <a:endParaRPr lang="cs-CZ" dirty="0"/>
          </a:p>
        </p:txBody>
      </p:sp>
      <p:pic>
        <p:nvPicPr>
          <p:cNvPr id="16" name="Picture 5" descr="C:\Users\Čapková\Desktop\Pavlov - Pálav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3" y="2060848"/>
            <a:ext cx="1080120" cy="792088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1331640" y="2060848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HOTOVSSON.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13.3.2013]. Dostupný na WWW: http://commons.wikimedia.org/wiki/File:P%C3%A1lava,_norr.jpg </a:t>
            </a:r>
            <a:endParaRPr lang="cs-CZ" dirty="0"/>
          </a:p>
        </p:txBody>
      </p:sp>
      <p:pic>
        <p:nvPicPr>
          <p:cNvPr id="18" name="Picture 1" descr="C:\Users\Čapková\Desktop\Telč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2996952"/>
            <a:ext cx="1073696" cy="805272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1331640" y="2780928"/>
            <a:ext cx="7812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JAN DUDÍK.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13.3.2013]. Dostupný na WWW: http://commons.wikimedia.org/wiki/File:Tel%C4%8D,_%C4%8Dp_60_a_61.JPG?uselang=cs </a:t>
            </a:r>
            <a:endParaRPr lang="cs-CZ" dirty="0"/>
          </a:p>
        </p:txBody>
      </p:sp>
      <p:pic>
        <p:nvPicPr>
          <p:cNvPr id="20" name="Picture 1" descr="C:\Users\Čapková\Desktop\Velehrad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5805264"/>
            <a:ext cx="1080120" cy="810090"/>
          </a:xfrm>
          <a:prstGeom prst="rect">
            <a:avLst/>
          </a:prstGeom>
          <a:noFill/>
        </p:spPr>
      </p:pic>
      <p:sp>
        <p:nvSpPr>
          <p:cNvPr id="22" name="Obdélník 21"/>
          <p:cNvSpPr/>
          <p:nvPr/>
        </p:nvSpPr>
        <p:spPr>
          <a:xfrm>
            <a:off x="1331640" y="5877272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CIBTOM AT CS.WIKIPEDIA.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13.3.2013]. Dostupný na WWW: http://cs.wikipedia.org/wiki/Soubor:Velehrad.JPG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Čapková\Desktop\Chodský kro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916465" cy="72008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331640" y="188640"/>
            <a:ext cx="78123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ONDREJ.KONICEK AT THE CZECH LANGUAGE WIKIPEDIA.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13.3.2013]. Dostupný na WWW: http://commons.wikimedia.org/wiki/File:Ujezd_DO_CZ_muzeum.jpg?uselang=cs </a:t>
            </a:r>
            <a:endParaRPr lang="cs-CZ" dirty="0"/>
          </a:p>
        </p:txBody>
      </p:sp>
      <p:pic>
        <p:nvPicPr>
          <p:cNvPr id="4" name="Picture 1" descr="C:\Users\Čapková\Desktop\Krakonoš v Jilemnic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24744"/>
            <a:ext cx="792088" cy="883735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331640" y="1124744"/>
            <a:ext cx="7812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JIŘÍ ERBEN.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13.3.2013]. Dostupný na WWW: http://commons.wikimedia.org/wiki/File:Jilemnice_Krakono%C5%A1_2012b.jpg?uselang=cs </a:t>
            </a:r>
            <a:endParaRPr lang="cs-CZ" dirty="0"/>
          </a:p>
        </p:txBody>
      </p:sp>
      <p:pic>
        <p:nvPicPr>
          <p:cNvPr id="6" name="Picture 1" descr="C:\Users\Čapková\Desktop\LF UK v H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204864"/>
            <a:ext cx="936104" cy="702078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1331640" y="2276872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LUKÁŠ HLAVÁČEK.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13.3.2013]. Dostupný na WWW: http://cs.wikipedia.org/wiki/Soubor:LekarskaFakulta.jpg </a:t>
            </a:r>
            <a:endParaRPr lang="cs-CZ" dirty="0"/>
          </a:p>
        </p:txBody>
      </p:sp>
      <p:pic>
        <p:nvPicPr>
          <p:cNvPr id="8" name="Picture 1" descr="C:\Users\Čapková\Desktop\český Krumlo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068960"/>
            <a:ext cx="936104" cy="702078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1331640" y="3068960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UEB-AT.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13.3.2013]. Dostupný na WWW: http://commons.wikimedia.org/wiki/File:Krumau.JPG?uselang=cs </a:t>
            </a:r>
            <a:endParaRPr lang="cs-CZ" dirty="0"/>
          </a:p>
        </p:txBody>
      </p:sp>
      <p:pic>
        <p:nvPicPr>
          <p:cNvPr id="10" name="Picture 1" descr="C:\Users\Čapková\Desktop\Staroměstské nám. Prah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077072"/>
            <a:ext cx="960107" cy="720080"/>
          </a:xfrm>
          <a:prstGeom prst="rect">
            <a:avLst/>
          </a:prstGeom>
          <a:noFill/>
        </p:spPr>
      </p:pic>
      <p:pic>
        <p:nvPicPr>
          <p:cNvPr id="12" name="Picture 1" descr="C:\Users\Čapková\Desktop\Kroměříž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5013176"/>
            <a:ext cx="1008112" cy="756084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1331640" y="4941168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MARZPER.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13.3.2013]. Dostupný na WWW: http://commons.wikimedia.org/wiki/File:Kromeriz_-_Kvetna_zahrada_-_vyhled_z_promenady.JPG?uselang=cs </a:t>
            </a:r>
            <a:endParaRPr lang="cs-CZ" dirty="0"/>
          </a:p>
        </p:txBody>
      </p:sp>
      <p:pic>
        <p:nvPicPr>
          <p:cNvPr id="14" name="Picture 3" descr="C:\Users\Čapková\Desktop\mapa ČR slepá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6021288"/>
            <a:ext cx="1008112" cy="613688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1331640" y="5934670"/>
            <a:ext cx="75253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LENCER.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13.3.2013]. Dostupný na WWW: http://commons.wikimedia.org/wiki/File:Czech_Republic_location_map.svg 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1331640" y="3789040"/>
            <a:ext cx="7812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BROKENSPHERE.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13.3.2013]. Dostupný na WWW: http://commons.wikimedia.org/wiki/File:In_Old_Town_Square,_Prague_4.JPG?uselang=cs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5192</TotalTime>
  <Words>1378</Words>
  <Application>Microsoft Office PowerPoint</Application>
  <PresentationFormat>Předvádění na obrazovce (4:3)</PresentationFormat>
  <Paragraphs>313</Paragraphs>
  <Slides>31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31</vt:i4>
      </vt:variant>
    </vt:vector>
  </HeadingPairs>
  <TitlesOfParts>
    <vt:vector size="33" baseType="lpstr">
      <vt:lpstr>Motiv sady Office</vt:lpstr>
      <vt:lpstr>Vrchol</vt:lpstr>
      <vt:lpstr>Snímek 1</vt:lpstr>
      <vt:lpstr>OBYVATELSTVO  A SÍDLA  ČR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Čapková</cp:lastModifiedBy>
  <cp:revision>430</cp:revision>
  <dcterms:created xsi:type="dcterms:W3CDTF">2011-12-27T20:15:32Z</dcterms:created>
  <dcterms:modified xsi:type="dcterms:W3CDTF">2013-04-08T15:22:26Z</dcterms:modified>
</cp:coreProperties>
</file>