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  <p:sldMasterId id="2147483944" r:id="rId2"/>
  </p:sldMasterIdLst>
  <p:notesMasterIdLst>
    <p:notesMasterId r:id="rId10"/>
  </p:notesMasterIdLst>
  <p:sldIdLst>
    <p:sldId id="288" r:id="rId3"/>
    <p:sldId id="285" r:id="rId4"/>
    <p:sldId id="280" r:id="rId5"/>
    <p:sldId id="283" r:id="rId6"/>
    <p:sldId id="281" r:id="rId7"/>
    <p:sldId id="282" r:id="rId8"/>
    <p:sldId id="290" r:id="rId9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DA70120-BC83-472B-B0E1-8EF1094B24E0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A4AEF4D-E528-4CA6-A826-76E18090F58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62175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0583A0DD-51D7-4672-A166-6E27359B529A}" type="slidenum">
              <a:rPr lang="cs-CZ" smtClean="0"/>
              <a:pPr eaLnBrk="1" hangingPunct="1"/>
              <a:t>3</a:t>
            </a:fld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3482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7BF5E279-09DB-469E-9833-659BA3D48424}" type="slidenum">
              <a:rPr lang="cs-CZ" smtClean="0"/>
              <a:pPr eaLnBrk="1" hangingPunct="1"/>
              <a:t>4</a:t>
            </a:fld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3584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41DE8C4A-CB1A-4F4D-8AC2-47291B561561}" type="slidenum">
              <a:rPr lang="cs-CZ" smtClean="0"/>
              <a:pPr eaLnBrk="1" hangingPunct="1"/>
              <a:t>5</a:t>
            </a:fld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3686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42F94CD4-5A32-42DE-9DD5-F1054A1AA63D}" type="slidenum">
              <a:rPr lang="cs-CZ" smtClean="0"/>
              <a:pPr eaLnBrk="1" hangingPunct="1"/>
              <a:t>6</a:t>
            </a:fld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Obdélník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Obdélník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Obdélník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Obdélník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Obdélník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Obdélník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15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65C098-6C50-44FC-A299-215E3422D503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16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7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685872-0D69-489D-9A62-D852598E077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2969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656968-6B0F-4D5D-AB28-9421AACE0A79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F859AF-00F6-4782-BFC8-4E180B95165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564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4CE1C32-3771-4620-8EE0-66742B7470DE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435329-D647-4E91-AF20-97550A8DDC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7295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8F734F6-52FC-4C99-A3E0-9DF8876E128A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549780D-C3C8-4639-94A2-0733BEE3206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889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2B0913C-FF69-4206-BE1F-2D0BEACAA968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C6879EE-E4E6-4AEB-83B7-D6226F9ED74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78400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7F42F6B-6015-44A2-A1DC-59F0BC23AD82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2F78196-1B3C-4E72-929B-66FA7579B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4324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D4FDD5B-8F1F-48EF-B47E-E42BA8CC6C6B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9CC18B5-DFE0-4076-82DF-6F1F03A4AA2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559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C48F45A-6973-492C-841C-DEF775299285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1B8EDB6-A0ED-4963-B438-445DDBD6D9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0067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EEABACC-D4AA-4D83-AB0B-4E4233D06433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B3E4ACB-1A47-4A95-9B64-F703DC02E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599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00B4961-33AB-40BB-B7F2-BB3960650F8C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F7DA2FB-9D6C-4EE9-B002-D9F97577C3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1990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56562B2-78A1-4C73-A210-8DA8C1294388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BA50123-9B31-46F8-AFBA-9337F4A701D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3655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B59DD6B-B466-443A-A6FA-103695790EEE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51EABB-2034-44ED-B742-4C395B9D745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02520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4E0FFEE-A945-42A8-8002-6E8426497CAE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E71AA19-750F-4204-B703-3F4FC575024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63515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D459EE6-939D-4D37-9415-4301914CE4FF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5C3E32B-0B76-4785-B91C-2E33152F400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2511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2359534-ABC9-409F-81B1-500D18F1E39A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5A5B598-0DE6-44A4-8205-F843681B179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7665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lný tvar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Volný tvar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" name="Volný tvar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Volný tvar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Volný tvar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Obdélník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Obdélník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Obdélník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Obdélník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2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4DEA2C8-3A82-441B-8204-530759749DAD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2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A9A75B-3AC8-41BD-979E-7BFD57DFBEE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3484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80F469-9571-4343-B417-197D46BD5ED5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83F3384-74B9-482E-9D75-64352FE070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5677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Obdélník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Obdélník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Obdélník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Obdélník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Obdélník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569EAE-ACA5-4E49-BE49-4F455ECF8591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1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0C6968-0DFE-4B21-A598-4974B25F60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8340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C9C995-B76A-4225-89BB-1BD736ED7F40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BA06D0-8A21-48B4-84C6-921C56625D6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251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C6975A-2020-4F9C-89B0-87FA840F5C61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451D51-CA57-4623-8ECA-A0794A15A23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7841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FA5C4C5-2048-4CDF-9109-F561982905BD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067BE3-4C7C-45D6-A4C6-F1C87ACFB5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2735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Přímá spojovací čára 1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Skupina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Přímá spojovací čára 20"/>
            <p:cNvCxnSpPr/>
            <p:nvPr/>
          </p:nvCxnSpPr>
          <p:spPr>
            <a:xfrm rot="16200000">
              <a:off x="6663593" y="1250040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23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ovací čára 24"/>
            <p:cNvCxnSpPr/>
            <p:nvPr/>
          </p:nvCxnSpPr>
          <p:spPr>
            <a:xfrm rot="5400000" flipH="1">
              <a:off x="6744513" y="1249065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Skupina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Přímá spojovací čára 26"/>
            <p:cNvCxnSpPr/>
            <p:nvPr/>
          </p:nvCxnSpPr>
          <p:spPr>
            <a:xfrm rot="16200000">
              <a:off x="6663593" y="1250040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27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ovací čára 28"/>
            <p:cNvCxnSpPr/>
            <p:nvPr/>
          </p:nvCxnSpPr>
          <p:spPr>
            <a:xfrm rot="5400000" flipH="1">
              <a:off x="6744513" y="1249065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Skupina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Přímá spojovací čára 30"/>
            <p:cNvCxnSpPr/>
            <p:nvPr/>
          </p:nvCxnSpPr>
          <p:spPr>
            <a:xfrm rot="16200000">
              <a:off x="6663592" y="12500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31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ovací čára 32"/>
            <p:cNvCxnSpPr/>
            <p:nvPr/>
          </p:nvCxnSpPr>
          <p:spPr>
            <a:xfrm rot="5400000" flipH="1">
              <a:off x="6744512" y="1249065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9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69BD144-32C0-4EDB-8E97-A039103DA32D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20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1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17AB2E-EA16-431C-A196-9BA87DAD6C7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4126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Obdélník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Obdélník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36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4B6EF23-EB8C-4B0E-AC71-1A90E8EBA9B9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69D502CA-4DD5-4CBF-8C7D-117F826578A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02" r:id="rId1"/>
    <p:sldLayoutId id="2147484903" r:id="rId2"/>
    <p:sldLayoutId id="2147484904" r:id="rId3"/>
    <p:sldLayoutId id="2147484905" r:id="rId4"/>
    <p:sldLayoutId id="2147484906" r:id="rId5"/>
    <p:sldLayoutId id="2147484907" r:id="rId6"/>
    <p:sldLayoutId id="2147484908" r:id="rId7"/>
    <p:sldLayoutId id="2147484909" r:id="rId8"/>
    <p:sldLayoutId id="2147484910" r:id="rId9"/>
    <p:sldLayoutId id="2147484911" r:id="rId10"/>
    <p:sldLayoutId id="214748491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oriz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009CA45-67FF-42D4-A65B-1A02EBF852B8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AC2BB66-99D3-4E13-A1D9-3038E18BA2E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13" r:id="rId1"/>
    <p:sldLayoutId id="2147484914" r:id="rId2"/>
    <p:sldLayoutId id="2147484915" r:id="rId3"/>
    <p:sldLayoutId id="2147484916" r:id="rId4"/>
    <p:sldLayoutId id="2147484917" r:id="rId5"/>
    <p:sldLayoutId id="2147484918" r:id="rId6"/>
    <p:sldLayoutId id="2147484919" r:id="rId7"/>
    <p:sldLayoutId id="2147484920" r:id="rId8"/>
    <p:sldLayoutId id="2147484921" r:id="rId9"/>
    <p:sldLayoutId id="2147484922" r:id="rId10"/>
    <p:sldLayoutId id="214748492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6%20&#268;j%20-%20Van&#269;ura%20-%20pracovn&#237;%20list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hyperlink" Target="06%20&#268;j%20-%20Van&#269;ura%20-%20uk&#225;zka%20textu.docx" TargetMode="Externa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V. Vančura – Pekař Jan </a:t>
            </a:r>
            <a:r>
              <a:rPr lang="cs-CZ" sz="4800" b="1" cap="none" dirty="0" err="1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Marhoul</a:t>
            </a:r>
            <a:endParaRPr lang="cs-CZ" sz="4800" b="1" cap="none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  <a:latin typeface="Calibri" pitchFamily="34" charset="0"/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Základní škola a Mateřská škola, Liberec, Barvířská 38/6, příspěvková organizace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Název :      </a:t>
            </a:r>
            <a:r>
              <a:rPr lang="cs-CZ" sz="1600" b="1" dirty="0" smtClean="0">
                <a:solidFill>
                  <a:srgbClr val="FFC000"/>
                </a:solidFill>
                <a:latin typeface="Calibri"/>
              </a:rPr>
              <a:t>VY_32_inovace_06 Český jazyk a literatura – Příběh, který nikdy neskončí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Autor:        Iveta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</a:rPr>
              <a:t>Loumová</a:t>
            </a:r>
            <a:endParaRPr lang="cs-CZ" sz="1600" dirty="0" smtClean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Období</a:t>
            </a:r>
            <a:r>
              <a:rPr lang="cs-CZ" sz="1600" smtClean="0">
                <a:solidFill>
                  <a:srgbClr val="FFC000"/>
                </a:solidFill>
                <a:latin typeface="Calibri"/>
              </a:rPr>
              <a:t>:     Prosinec 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2011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Věková skupina:      9. ročník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Tematická oblast:  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Č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eský jazyk a literatura –  česká literatura 1. poloviny 20. století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Anotace:    Představení  problematiky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tvorby V. Vančury, práce s románem Pekař Jan </a:t>
            </a:r>
            <a:r>
              <a:rPr lang="cs-CZ" sz="1600" dirty="0" err="1">
                <a:solidFill>
                  <a:srgbClr val="FFC000"/>
                </a:solidFill>
                <a:latin typeface="Calibri"/>
              </a:rPr>
              <a:t>Marhoul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, možnost využití  ukázky z románu, pracovních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listů.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601928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302" y="4601927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288" y="512763"/>
            <a:ext cx="8640762" cy="914400"/>
          </a:xfrm>
        </p:spPr>
        <p:txBody>
          <a:bodyPr/>
          <a:lstStyle/>
          <a:p>
            <a:pPr>
              <a:defRPr/>
            </a:pPr>
            <a:r>
              <a:rPr lang="cs-CZ" b="1" dirty="0" smtClean="0"/>
              <a:t>       Vladislav Vančura</a:t>
            </a:r>
            <a:br>
              <a:rPr lang="cs-CZ" b="1" dirty="0" smtClean="0"/>
            </a:br>
            <a:r>
              <a:rPr lang="cs-CZ" b="1" dirty="0" smtClean="0"/>
              <a:t>     Pekař Jan </a:t>
            </a:r>
            <a:r>
              <a:rPr lang="cs-CZ" b="1" dirty="0" err="1" smtClean="0"/>
              <a:t>Marhoul</a:t>
            </a:r>
            <a:r>
              <a:rPr lang="cs-CZ" b="1" dirty="0" smtClean="0"/>
              <a:t> (1924)</a:t>
            </a:r>
            <a:endParaRPr lang="cs-CZ" b="1" dirty="0"/>
          </a:p>
        </p:txBody>
      </p:sp>
      <p:sp>
        <p:nvSpPr>
          <p:cNvPr id="26627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buFont typeface="Wingdings" pitchFamily="2" charset="2"/>
              <a:buNone/>
            </a:pPr>
            <a:endParaRPr lang="cs-CZ" sz="3600" b="1" dirty="0" smtClean="0">
              <a:solidFill>
                <a:srgbClr val="FF0000"/>
              </a:solidFill>
            </a:endParaRPr>
          </a:p>
          <a:p>
            <a:pPr marL="68263" indent="0">
              <a:buFont typeface="Wingdings" pitchFamily="2" charset="2"/>
              <a:buNone/>
            </a:pPr>
            <a:r>
              <a:rPr lang="cs-CZ" sz="3600" b="1" dirty="0" smtClean="0">
                <a:solidFill>
                  <a:srgbClr val="FF0000"/>
                </a:solidFill>
              </a:rPr>
              <a:t>                      </a:t>
            </a:r>
            <a:r>
              <a:rPr lang="cs-CZ" sz="3600" b="1" u="sng" dirty="0" smtClean="0">
                <a:solidFill>
                  <a:srgbClr val="FF0000"/>
                </a:solidFill>
              </a:rPr>
              <a:t>Práce s </a:t>
            </a:r>
            <a:r>
              <a:rPr lang="cs-CZ" sz="4000" b="1" u="sng" dirty="0" smtClean="0">
                <a:solidFill>
                  <a:srgbClr val="FF0000"/>
                </a:solidFill>
              </a:rPr>
              <a:t>textem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8212"/>
            <a:ext cx="9144000" cy="464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950" y="512763"/>
            <a:ext cx="8578850" cy="1763712"/>
          </a:xfrm>
        </p:spPr>
        <p:txBody>
          <a:bodyPr/>
          <a:lstStyle/>
          <a:p>
            <a:pPr>
              <a:defRPr/>
            </a:pPr>
            <a: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  <a:t>      Vladislav Vančura</a:t>
            </a:r>
            <a:b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</a:br>
            <a:r>
              <a:rPr lang="cs-CZ" sz="4400" b="1" dirty="0">
                <a:solidFill>
                  <a:srgbClr val="D6ECFF">
                    <a:satMod val="200000"/>
                  </a:srgbClr>
                </a:solidFill>
              </a:rPr>
              <a:t> </a:t>
            </a:r>
            <a: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  <a:t>     Pekař Jan </a:t>
            </a:r>
            <a:r>
              <a:rPr lang="cs-CZ" sz="4400" b="1" dirty="0" err="1" smtClean="0">
                <a:solidFill>
                  <a:srgbClr val="D6ECFF">
                    <a:satMod val="200000"/>
                  </a:srgbClr>
                </a:solidFill>
              </a:rPr>
              <a:t>Marhoul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8313" y="1916113"/>
            <a:ext cx="8567737" cy="4789487"/>
          </a:xfrm>
        </p:spPr>
        <p:txBody>
          <a:bodyPr/>
          <a:lstStyle/>
          <a:p>
            <a:pPr marL="454025" lvl="1" indent="0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EA157A"/>
              </a:buClr>
              <a:buFont typeface="Wingdings" pitchFamily="2" charset="2"/>
              <a:buNone/>
              <a:defRPr/>
            </a:pPr>
            <a:r>
              <a:rPr lang="cs-CZ" sz="3600" b="1" i="1" u="sng" dirty="0" smtClean="0">
                <a:solidFill>
                  <a:srgbClr val="FF0000"/>
                </a:solidFill>
              </a:rPr>
              <a:t>Otázky  k textu: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cs-CZ" b="1" dirty="0" smtClean="0"/>
              <a:t>Povšimněte si autorova jazyka, povězte, jak na vás působí.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cs-CZ" b="1" dirty="0" smtClean="0"/>
              <a:t>Vyhledejte v textu: - neobvyklá slovní spojení</a:t>
            </a:r>
          </a:p>
          <a:p>
            <a:pPr marL="68263" indent="0">
              <a:buFont typeface="Wingdings" pitchFamily="2" charset="2"/>
              <a:buNone/>
              <a:defRPr/>
            </a:pPr>
            <a:r>
              <a:rPr lang="cs-CZ" b="1" dirty="0" smtClean="0"/>
              <a:t>                                             - slova zastaralá</a:t>
            </a:r>
          </a:p>
          <a:p>
            <a:pPr marL="68263" indent="0">
              <a:buFont typeface="Wingdings" pitchFamily="2" charset="2"/>
              <a:buNone/>
              <a:defRPr/>
            </a:pPr>
            <a:r>
              <a:rPr lang="cs-CZ" b="1" dirty="0" smtClean="0"/>
              <a:t>                                             - slova knižní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cs-CZ" b="1" dirty="0" smtClean="0"/>
              <a:t>                                         - neobvyklé příměry  Přečtěte dva personifikované obrazy. Můžete se je pokusit namalovat.                                             </a:t>
            </a: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9" y="1700808"/>
            <a:ext cx="9117013" cy="244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0" y="548680"/>
            <a:ext cx="9129712" cy="562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950" y="512763"/>
            <a:ext cx="8578850" cy="1763712"/>
          </a:xfrm>
        </p:spPr>
        <p:txBody>
          <a:bodyPr/>
          <a:lstStyle/>
          <a:p>
            <a:pPr>
              <a:defRPr/>
            </a:pPr>
            <a: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  <a:t>      Vladislav Vančura</a:t>
            </a:r>
            <a:b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</a:br>
            <a:r>
              <a:rPr lang="cs-CZ" sz="4400" b="1" dirty="0">
                <a:solidFill>
                  <a:srgbClr val="D6ECFF">
                    <a:satMod val="200000"/>
                  </a:srgbClr>
                </a:solidFill>
              </a:rPr>
              <a:t> </a:t>
            </a:r>
            <a: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  <a:t>     Pekař Jan </a:t>
            </a:r>
            <a:r>
              <a:rPr lang="cs-CZ" sz="4400" b="1" dirty="0" err="1" smtClean="0">
                <a:solidFill>
                  <a:srgbClr val="D6ECFF">
                    <a:satMod val="200000"/>
                  </a:srgbClr>
                </a:solidFill>
              </a:rPr>
              <a:t>Marhoul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8313" y="1916113"/>
            <a:ext cx="8567737" cy="4789487"/>
          </a:xfrm>
        </p:spPr>
        <p:txBody>
          <a:bodyPr/>
          <a:lstStyle/>
          <a:p>
            <a:pPr marL="454025" lvl="1" indent="0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EA157A"/>
              </a:buClr>
              <a:buFont typeface="Wingdings" pitchFamily="2" charset="2"/>
              <a:buNone/>
            </a:pPr>
            <a:r>
              <a:rPr lang="cs-CZ" sz="3600" b="1" i="1" u="sng" dirty="0" smtClean="0">
                <a:solidFill>
                  <a:srgbClr val="FF0000"/>
                </a:solidFill>
              </a:rPr>
              <a:t>Otázky  k textu:</a:t>
            </a:r>
          </a:p>
          <a:p>
            <a:pPr>
              <a:buFont typeface="Wingdings" pitchFamily="2" charset="2"/>
              <a:buChar char="q"/>
            </a:pPr>
            <a:endParaRPr lang="cs-CZ" b="1" dirty="0" smtClean="0"/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Čím se pekař </a:t>
            </a:r>
            <a:r>
              <a:rPr lang="cs-CZ" b="1" dirty="0" err="1" smtClean="0"/>
              <a:t>Marhoul</a:t>
            </a:r>
            <a:r>
              <a:rPr lang="cs-CZ" b="1" dirty="0" smtClean="0"/>
              <a:t>  lišil od ostatních lidí?</a:t>
            </a:r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Co symbolizoval chléb v té době? Jak je tomu dnes?</a:t>
            </a:r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V úryvku je zmínka o tom, jak příběh pekaře skončil. Vyhledejte ji a povězte, co k takovému závěru asi vedlo.</a:t>
            </a:r>
          </a:p>
        </p:txBody>
      </p:sp>
      <p:pic>
        <p:nvPicPr>
          <p:cNvPr id="1026" name="Picture 2" descr="C:\Users\Uživatel\AppData\Local\Microsoft\Windows\Temporary Internet Files\Content.IE5\8ULNU0F9\MC90023113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052736"/>
            <a:ext cx="1698694" cy="194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živatel\AppData\Local\Microsoft\Windows\Temporary Internet Files\Content.IE5\EKI5L4ZD\MC90037877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" y="188640"/>
            <a:ext cx="1829714" cy="125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950" y="512763"/>
            <a:ext cx="8578850" cy="1763712"/>
          </a:xfrm>
        </p:spPr>
        <p:txBody>
          <a:bodyPr/>
          <a:lstStyle/>
          <a:p>
            <a:pPr>
              <a:defRPr/>
            </a:pPr>
            <a: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  <a:t>      Vladislav Vančura</a:t>
            </a:r>
            <a:b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</a:br>
            <a:r>
              <a:rPr lang="cs-CZ" sz="4400" b="1" dirty="0">
                <a:solidFill>
                  <a:srgbClr val="D6ECFF">
                    <a:satMod val="200000"/>
                  </a:srgbClr>
                </a:solidFill>
              </a:rPr>
              <a:t> </a:t>
            </a:r>
            <a: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  <a:t>     Pekař Jan </a:t>
            </a:r>
            <a:r>
              <a:rPr lang="cs-CZ" sz="4400" b="1" dirty="0" err="1" smtClean="0">
                <a:solidFill>
                  <a:srgbClr val="D6ECFF">
                    <a:satMod val="200000"/>
                  </a:srgbClr>
                </a:solidFill>
              </a:rPr>
              <a:t>Marhoul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8313" y="1916113"/>
            <a:ext cx="8567737" cy="4789487"/>
          </a:xfrm>
        </p:spPr>
        <p:txBody>
          <a:bodyPr/>
          <a:lstStyle/>
          <a:p>
            <a:pPr marL="454025" lvl="1" indent="0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EA157A"/>
              </a:buClr>
              <a:buFont typeface="Wingdings" pitchFamily="2" charset="2"/>
              <a:buNone/>
            </a:pPr>
            <a:r>
              <a:rPr lang="cs-CZ" sz="3600" b="1" i="1" u="sng" dirty="0" smtClean="0">
                <a:solidFill>
                  <a:srgbClr val="FF0000"/>
                </a:solidFill>
              </a:rPr>
              <a:t>Otázky  k textu:</a:t>
            </a:r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 Slyšeli jste někdy spojení „boží člověk“? Vysvětlete, jak mu rozumíte.</a:t>
            </a:r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 Jaké vlastnosti taková osoba má?</a:t>
            </a:r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 Pokuste se o vnitřní charakteristiku hrdiny (vystihněte jeho vlastnosti, způsob mluvy, vztah k práci, k jiným lidem, jak dokázal vytvářet rodinné zázemí).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163"/>
            <a:ext cx="9118600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živatel\AppData\Local\Microsoft\Windows\Temporary Internet Files\Content.IE5\99S023JD\MC90015622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06257"/>
            <a:ext cx="1848917" cy="150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950" y="512763"/>
            <a:ext cx="8578850" cy="1763712"/>
          </a:xfrm>
        </p:spPr>
        <p:txBody>
          <a:bodyPr/>
          <a:lstStyle/>
          <a:p>
            <a:pPr>
              <a:defRPr/>
            </a:pPr>
            <a: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  <a:t>      Vladislav Vančura</a:t>
            </a:r>
            <a:b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</a:br>
            <a:r>
              <a:rPr lang="cs-CZ" sz="4400" b="1" dirty="0">
                <a:solidFill>
                  <a:srgbClr val="D6ECFF">
                    <a:satMod val="200000"/>
                  </a:srgbClr>
                </a:solidFill>
              </a:rPr>
              <a:t> </a:t>
            </a:r>
            <a:r>
              <a:rPr lang="cs-CZ" sz="4400" b="1" dirty="0" smtClean="0">
                <a:solidFill>
                  <a:srgbClr val="D6ECFF">
                    <a:satMod val="200000"/>
                  </a:srgbClr>
                </a:solidFill>
              </a:rPr>
              <a:t>     Pekař Jan </a:t>
            </a:r>
            <a:r>
              <a:rPr lang="cs-CZ" sz="4400" b="1" dirty="0" err="1" smtClean="0">
                <a:solidFill>
                  <a:srgbClr val="D6ECFF">
                    <a:satMod val="200000"/>
                  </a:srgbClr>
                </a:solidFill>
              </a:rPr>
              <a:t>Marhoul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8313" y="1916113"/>
            <a:ext cx="8567737" cy="4789487"/>
          </a:xfrm>
        </p:spPr>
        <p:txBody>
          <a:bodyPr/>
          <a:lstStyle/>
          <a:p>
            <a:pPr marL="454025" lvl="1" indent="0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EA157A"/>
              </a:buClr>
              <a:buFont typeface="Wingdings" pitchFamily="2" charset="2"/>
              <a:buNone/>
            </a:pPr>
            <a:r>
              <a:rPr lang="cs-CZ" sz="3600" b="1" i="1" u="sng" smtClean="0">
                <a:solidFill>
                  <a:srgbClr val="FF0000"/>
                </a:solidFill>
              </a:rPr>
              <a:t>Otázky  k textu:</a:t>
            </a:r>
          </a:p>
          <a:p>
            <a:pPr>
              <a:buFont typeface="Wingdings" pitchFamily="2" charset="2"/>
              <a:buChar char="q"/>
            </a:pPr>
            <a:r>
              <a:rPr lang="cs-CZ" b="1" smtClean="0"/>
              <a:t>Domníváte se , že všichni lidé mají stejné předpoklady k tomu, aby se stali soukromými podnikateli?</a:t>
            </a:r>
          </a:p>
          <a:p>
            <a:pPr>
              <a:buFont typeface="Wingdings" pitchFamily="2" charset="2"/>
              <a:buChar char="q"/>
            </a:pPr>
            <a:r>
              <a:rPr lang="cs-CZ" b="1" smtClean="0"/>
              <a:t>Vyjmenujte alespoň 5 vlastností, které by měl soukromý podnikatel mít.</a:t>
            </a:r>
          </a:p>
          <a:p>
            <a:pPr>
              <a:buFont typeface="Wingdings" pitchFamily="2" charset="2"/>
              <a:buChar char="q"/>
            </a:pPr>
            <a:r>
              <a:rPr lang="cs-CZ" b="1" smtClean="0"/>
              <a:t>Vyhledejte v textu pasáž, která vypovídá o tom, že Jan Marhoul některé vlastnosti, které jsou pro podnikatele žádoucí, postrádal.</a:t>
            </a: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938"/>
            <a:ext cx="9144000" cy="252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Zástupný symbol pro obsah 5"/>
          <p:cNvSpPr>
            <a:spLocks noGrp="1"/>
          </p:cNvSpPr>
          <p:nvPr>
            <p:ph idx="1"/>
          </p:nvPr>
        </p:nvSpPr>
        <p:spPr>
          <a:xfrm>
            <a:off x="395536" y="404665"/>
            <a:ext cx="8319839" cy="2562670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1400" dirty="0" smtClean="0">
                <a:latin typeface="Calibri" pitchFamily="34" charset="0"/>
                <a:cs typeface="Calibri" pitchFamily="34" charset="0"/>
              </a:rPr>
              <a:t>Zdroj použité literatury: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KOVALČÍK</a:t>
            </a:r>
            <a:r>
              <a:rPr lang="cs-CZ" sz="1400" dirty="0"/>
              <a:t>, Zdeněk. </a:t>
            </a:r>
            <a:r>
              <a:rPr lang="cs-CZ" sz="1400" i="1" dirty="0"/>
              <a:t>Čítanka pro 9. ročník ZŠ a příslušné ročníky VG</a:t>
            </a:r>
            <a:r>
              <a:rPr lang="cs-CZ" sz="1400" dirty="0"/>
              <a:t>. Všeň: Alter, s.r.o., 2006. ISBN 80-7245-017-4. </a:t>
            </a:r>
            <a:endParaRPr lang="cs-CZ" sz="1400" dirty="0">
              <a:latin typeface="Calibri" pitchFamily="34" charset="0"/>
              <a:cs typeface="Calibri" pitchFamily="34" charset="0"/>
            </a:endParaRPr>
          </a:p>
          <a:p>
            <a:pPr marL="171450" indent="-1714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sz="1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395536" y="2459216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Zdroj </a:t>
            </a:r>
            <a:r>
              <a:rPr lang="cs-CZ" sz="1400" dirty="0"/>
              <a:t>obrázků: </a:t>
            </a:r>
          </a:p>
          <a:p>
            <a:r>
              <a:rPr lang="cs-CZ" sz="1400" dirty="0"/>
              <a:t>Galerie Microsoft Office</a:t>
            </a:r>
          </a:p>
        </p:txBody>
      </p:sp>
    </p:spTree>
    <p:extLst>
      <p:ext uri="{BB962C8B-B14F-4D97-AF65-F5344CB8AC3E}">
        <p14:creationId xmlns:p14="http://schemas.microsoft.com/office/powerpoint/2010/main" val="35663506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1408</TotalTime>
  <Words>356</Words>
  <Application>Microsoft Office PowerPoint</Application>
  <PresentationFormat>Předvádění na obrazovce (4:3)</PresentationFormat>
  <Paragraphs>42</Paragraphs>
  <Slides>7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7</vt:i4>
      </vt:variant>
    </vt:vector>
  </HeadingPairs>
  <TitlesOfParts>
    <vt:vector size="9" baseType="lpstr">
      <vt:lpstr>Metro</vt:lpstr>
      <vt:lpstr>Horizont</vt:lpstr>
      <vt:lpstr>V. Vančura – Pekař Jan Marhoul</vt:lpstr>
      <vt:lpstr>       Vladislav Vančura      Pekař Jan Marhoul (1924)</vt:lpstr>
      <vt:lpstr>      Vladislav Vančura       Pekař Jan Marhoul</vt:lpstr>
      <vt:lpstr>      Vladislav Vančura       Pekař Jan Marhoul</vt:lpstr>
      <vt:lpstr>      Vladislav Vančura       Pekař Jan Marhoul</vt:lpstr>
      <vt:lpstr>      Vladislav Vančura       Pekař Jan Marhoul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V. Vančura - Pekař...</dc:title>
  <dc:creator>Loumová</dc:creator>
  <cp:lastModifiedBy>Uživatel</cp:lastModifiedBy>
  <cp:revision>227</cp:revision>
  <dcterms:created xsi:type="dcterms:W3CDTF">2010-08-23T12:40:30Z</dcterms:created>
  <dcterms:modified xsi:type="dcterms:W3CDTF">2012-11-24T10:54:27Z</dcterms:modified>
</cp:coreProperties>
</file>