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19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3ED-4599-429A-A0B3-6FA3B1BD479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6913-E816-40ED-B53E-439D8705F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3ED-4599-429A-A0B3-6FA3B1BD479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6913-E816-40ED-B53E-439D8705F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3ED-4599-429A-A0B3-6FA3B1BD479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6913-E816-40ED-B53E-439D8705F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3ED-4599-429A-A0B3-6FA3B1BD479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6913-E816-40ED-B53E-439D8705F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3ED-4599-429A-A0B3-6FA3B1BD479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6913-E816-40ED-B53E-439D8705F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3ED-4599-429A-A0B3-6FA3B1BD479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6913-E816-40ED-B53E-439D8705F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3ED-4599-429A-A0B3-6FA3B1BD479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6913-E816-40ED-B53E-439D8705F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3ED-4599-429A-A0B3-6FA3B1BD479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6913-E816-40ED-B53E-439D8705F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3ED-4599-429A-A0B3-6FA3B1BD479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6913-E816-40ED-B53E-439D8705F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3ED-4599-429A-A0B3-6FA3B1BD479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6913-E816-40ED-B53E-439D8705F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3ED-4599-429A-A0B3-6FA3B1BD479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6913-E816-40ED-B53E-439D8705F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6013ED-4599-429A-A0B3-6FA3B1BD479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806913-E816-40ED-B53E-439D8705F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83264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Násobilka v oboru do 100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VY_32_INOVACE_07_NÁSOBENÍ </a:t>
            </a:r>
            <a:r>
              <a:rPr lang="cs-CZ" dirty="0"/>
              <a:t>8</a:t>
            </a:r>
            <a:endParaRPr lang="cs-CZ" dirty="0" smtClean="0"/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6.5.2012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pro 3. ročník</a:t>
            </a:r>
            <a:endParaRPr lang="cs-CZ" b="1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</a:t>
            </a:r>
            <a:r>
              <a:rPr lang="cs-CZ" dirty="0" smtClean="0"/>
              <a:t>Výukový materiál slouží k procvičování násobilky pomocí interaktivní tabule. </a:t>
            </a:r>
            <a:r>
              <a:rPr lang="cs-CZ" smtClean="0"/>
              <a:t>Materiál lze použít k samostatné, nebo skupinové práci žáků, nebo jako pracovní listy.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70C0"/>
                </a:solidFill>
              </a:rPr>
              <a:t>Pět dětí </a:t>
            </a:r>
            <a:r>
              <a:rPr lang="cs-CZ" u="sng" dirty="0" smtClean="0"/>
              <a:t>soutěžilo o balonky. </a:t>
            </a:r>
            <a:r>
              <a:rPr lang="cs-CZ" b="1" u="sng" dirty="0" smtClean="0">
                <a:solidFill>
                  <a:srgbClr val="C00000"/>
                </a:solidFill>
              </a:rPr>
              <a:t>Každé jich vyhrálo 8</a:t>
            </a:r>
            <a:r>
              <a:rPr lang="cs-CZ" u="sng" dirty="0" smtClean="0"/>
              <a:t>. Kolik balonků měly děti dohromady?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194920" cy="50691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000" dirty="0" smtClean="0"/>
              <a:t>Výpočet:</a:t>
            </a:r>
          </a:p>
          <a:p>
            <a:pPr marL="514350" indent="-514350">
              <a:buAutoNum type="alphaLcParenR"/>
            </a:pPr>
            <a:r>
              <a:rPr lang="cs-CZ" sz="3000" dirty="0" smtClean="0"/>
              <a:t>Pomocí sčítání</a:t>
            </a:r>
          </a:p>
          <a:p>
            <a:pPr marL="514350" indent="-514350">
              <a:buNone/>
            </a:pPr>
            <a:r>
              <a:rPr lang="cs-CZ" sz="3000" dirty="0" smtClean="0"/>
              <a:t>  </a:t>
            </a:r>
          </a:p>
          <a:p>
            <a:pPr marL="514350" indent="-514350">
              <a:buNone/>
            </a:pPr>
            <a:r>
              <a:rPr lang="cs-CZ" sz="3000" dirty="0">
                <a:solidFill>
                  <a:srgbClr val="C00000"/>
                </a:solidFill>
              </a:rPr>
              <a:t>8</a:t>
            </a:r>
            <a:r>
              <a:rPr lang="cs-CZ" sz="3000" dirty="0" smtClean="0"/>
              <a:t> + </a:t>
            </a:r>
            <a:r>
              <a:rPr lang="cs-CZ" sz="3000" dirty="0" err="1">
                <a:solidFill>
                  <a:srgbClr val="C00000"/>
                </a:solidFill>
              </a:rPr>
              <a:t>8</a:t>
            </a:r>
            <a:r>
              <a:rPr lang="cs-CZ" sz="3000" dirty="0" smtClean="0">
                <a:solidFill>
                  <a:srgbClr val="C00000"/>
                </a:solidFill>
              </a:rPr>
              <a:t> </a:t>
            </a:r>
            <a:r>
              <a:rPr lang="cs-CZ" sz="3000" dirty="0" smtClean="0"/>
              <a:t>+ </a:t>
            </a:r>
            <a:r>
              <a:rPr lang="cs-CZ" sz="3000" dirty="0" err="1">
                <a:solidFill>
                  <a:srgbClr val="C00000"/>
                </a:solidFill>
              </a:rPr>
              <a:t>8</a:t>
            </a:r>
            <a:r>
              <a:rPr lang="cs-CZ" sz="3000" dirty="0" smtClean="0"/>
              <a:t> + </a:t>
            </a:r>
            <a:r>
              <a:rPr lang="cs-CZ" sz="3000" dirty="0" err="1" smtClean="0">
                <a:solidFill>
                  <a:srgbClr val="C00000"/>
                </a:solidFill>
              </a:rPr>
              <a:t>8</a:t>
            </a:r>
            <a:r>
              <a:rPr lang="cs-CZ" sz="3000" dirty="0" smtClean="0">
                <a:solidFill>
                  <a:srgbClr val="C00000"/>
                </a:solidFill>
              </a:rPr>
              <a:t> </a:t>
            </a:r>
            <a:r>
              <a:rPr lang="cs-CZ" sz="3000" dirty="0" smtClean="0"/>
              <a:t>+</a:t>
            </a:r>
            <a:r>
              <a:rPr lang="cs-CZ" sz="3000" dirty="0" smtClean="0">
                <a:solidFill>
                  <a:srgbClr val="C00000"/>
                </a:solidFill>
              </a:rPr>
              <a:t> </a:t>
            </a:r>
            <a:r>
              <a:rPr lang="cs-CZ" sz="3000" dirty="0" err="1" smtClean="0">
                <a:solidFill>
                  <a:srgbClr val="C00000"/>
                </a:solidFill>
              </a:rPr>
              <a:t>8</a:t>
            </a:r>
            <a:r>
              <a:rPr lang="cs-CZ" sz="3000" dirty="0" smtClean="0"/>
              <a:t> = 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endParaRPr lang="cs-CZ" sz="3000" dirty="0" smtClean="0"/>
          </a:p>
          <a:p>
            <a:pPr marL="514350" indent="-514350">
              <a:buAutoNum type="alphaLcParenR" startAt="2"/>
            </a:pPr>
            <a:r>
              <a:rPr lang="cs-CZ" sz="3000" dirty="0" smtClean="0"/>
              <a:t>Pomocí násobení</a:t>
            </a:r>
          </a:p>
          <a:p>
            <a:pPr marL="514350" indent="-514350">
              <a:buNone/>
            </a:pPr>
            <a:endParaRPr lang="cs-CZ" sz="3000" dirty="0" smtClean="0"/>
          </a:p>
          <a:p>
            <a:pPr marL="514350" indent="-514350">
              <a:buNone/>
            </a:pPr>
            <a:r>
              <a:rPr lang="cs-CZ" sz="3000" dirty="0" smtClean="0">
                <a:solidFill>
                  <a:srgbClr val="0070C0"/>
                </a:solidFill>
              </a:rPr>
              <a:t>1 dítě</a:t>
            </a:r>
            <a:r>
              <a:rPr lang="cs-CZ" sz="3000" dirty="0" smtClean="0"/>
              <a:t>: </a:t>
            </a:r>
            <a:r>
              <a:rPr lang="cs-CZ" sz="3000" dirty="0">
                <a:solidFill>
                  <a:srgbClr val="C00000"/>
                </a:solidFill>
              </a:rPr>
              <a:t>8</a:t>
            </a:r>
            <a:r>
              <a:rPr lang="cs-CZ" sz="3000" dirty="0" smtClean="0">
                <a:solidFill>
                  <a:srgbClr val="C00000"/>
                </a:solidFill>
              </a:rPr>
              <a:t> balonků</a:t>
            </a:r>
          </a:p>
          <a:p>
            <a:pPr marL="514350" indent="-514350">
              <a:buNone/>
            </a:pPr>
            <a:r>
              <a:rPr lang="cs-CZ" sz="3000" b="1" dirty="0">
                <a:solidFill>
                  <a:srgbClr val="0070C0"/>
                </a:solidFill>
              </a:rPr>
              <a:t>5</a:t>
            </a:r>
            <a:r>
              <a:rPr lang="cs-CZ" sz="3000" b="1" dirty="0" smtClean="0">
                <a:solidFill>
                  <a:srgbClr val="0070C0"/>
                </a:solidFill>
              </a:rPr>
              <a:t> dětí</a:t>
            </a:r>
            <a:r>
              <a:rPr lang="cs-CZ" sz="3000" dirty="0" smtClean="0"/>
              <a:t>: 8 x 5 =  </a:t>
            </a:r>
          </a:p>
          <a:p>
            <a:pPr marL="514350" indent="-514350">
              <a:buNone/>
            </a:pPr>
            <a:endParaRPr lang="cs-CZ" sz="3000" dirty="0" smtClean="0"/>
          </a:p>
          <a:p>
            <a:pPr marL="514350" indent="-51435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Děti měly dohromady __ balonků.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270892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5776" y="486916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Animace dítěte s hvězdičkam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20880" y="1268760"/>
            <a:ext cx="1512168" cy="15121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276872"/>
            <a:ext cx="1584176" cy="1584176"/>
          </a:xfrm>
          <a:prstGeom prst="rect">
            <a:avLst/>
          </a:prstGeom>
          <a:noFill/>
        </p:spPr>
      </p:pic>
      <p:pic>
        <p:nvPicPr>
          <p:cNvPr id="1032" name="Picture 8" descr="Modré a zelené balon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88832" y="3356992"/>
            <a:ext cx="2160240" cy="2160240"/>
          </a:xfrm>
          <a:prstGeom prst="rect">
            <a:avLst/>
          </a:prstGeom>
          <a:noFill/>
        </p:spPr>
      </p:pic>
      <p:pic>
        <p:nvPicPr>
          <p:cNvPr id="1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941168"/>
            <a:ext cx="1584176" cy="1584176"/>
          </a:xfrm>
          <a:prstGeom prst="rect">
            <a:avLst/>
          </a:prstGeom>
          <a:noFill/>
        </p:spPr>
      </p:pic>
      <p:pic>
        <p:nvPicPr>
          <p:cNvPr id="13" name="Picture 8" descr="Modré a zelené balon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645024"/>
            <a:ext cx="2160240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Za šipku </a:t>
            </a:r>
            <a:r>
              <a:rPr lang="cs-CZ" b="1" u="sng" dirty="0" smtClean="0">
                <a:solidFill>
                  <a:srgbClr val="0070C0"/>
                </a:solidFill>
              </a:rPr>
              <a:t>doplň výsledek: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8" name="Vývojový diagram: spojka 7"/>
          <p:cNvSpPr/>
          <p:nvPr/>
        </p:nvSpPr>
        <p:spPr>
          <a:xfrm>
            <a:off x="3491880" y="2924944"/>
            <a:ext cx="1728192" cy="1584176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noFill/>
            </a:endParaRPr>
          </a:p>
        </p:txBody>
      </p:sp>
      <p:sp>
        <p:nvSpPr>
          <p:cNvPr id="9" name="Vývojový diagram: spojka 8"/>
          <p:cNvSpPr/>
          <p:nvPr/>
        </p:nvSpPr>
        <p:spPr>
          <a:xfrm>
            <a:off x="2339752" y="2060848"/>
            <a:ext cx="3960440" cy="352839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noFill/>
            </a:endParaRPr>
          </a:p>
        </p:txBody>
      </p:sp>
      <p:sp>
        <p:nvSpPr>
          <p:cNvPr id="10" name="Vývojový diagram: spojka 9"/>
          <p:cNvSpPr/>
          <p:nvPr/>
        </p:nvSpPr>
        <p:spPr>
          <a:xfrm>
            <a:off x="1619672" y="1268760"/>
            <a:ext cx="5472608" cy="504056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3356992"/>
            <a:ext cx="8418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8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3" name="Přímá spojovací čára 12"/>
          <p:cNvCxnSpPr>
            <a:stCxn id="8" idx="0"/>
            <a:endCxn id="9" idx="0"/>
          </p:cNvCxnSpPr>
          <p:nvPr/>
        </p:nvCxnSpPr>
        <p:spPr>
          <a:xfrm flipH="1" flipV="1">
            <a:off x="4319972" y="2060848"/>
            <a:ext cx="3600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8" idx="7"/>
            <a:endCxn id="9" idx="7"/>
          </p:cNvCxnSpPr>
          <p:nvPr/>
        </p:nvCxnSpPr>
        <p:spPr>
          <a:xfrm flipV="1">
            <a:off x="4966984" y="2577569"/>
            <a:ext cx="753215" cy="5793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stCxn id="8" idx="6"/>
            <a:endCxn id="9" idx="6"/>
          </p:cNvCxnSpPr>
          <p:nvPr/>
        </p:nvCxnSpPr>
        <p:spPr>
          <a:xfrm>
            <a:off x="5220072" y="3717032"/>
            <a:ext cx="1080120" cy="1080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8" idx="5"/>
            <a:endCxn id="9" idx="5"/>
          </p:cNvCxnSpPr>
          <p:nvPr/>
        </p:nvCxnSpPr>
        <p:spPr>
          <a:xfrm>
            <a:off x="4966984" y="4277123"/>
            <a:ext cx="753215" cy="7953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8" idx="4"/>
            <a:endCxn id="9" idx="4"/>
          </p:cNvCxnSpPr>
          <p:nvPr/>
        </p:nvCxnSpPr>
        <p:spPr>
          <a:xfrm flipH="1">
            <a:off x="4319972" y="4509120"/>
            <a:ext cx="36004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stCxn id="8" idx="3"/>
            <a:endCxn id="9" idx="3"/>
          </p:cNvCxnSpPr>
          <p:nvPr/>
        </p:nvCxnSpPr>
        <p:spPr>
          <a:xfrm flipH="1">
            <a:off x="2919745" y="4277123"/>
            <a:ext cx="825223" cy="7953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8" idx="2"/>
            <a:endCxn id="9" idx="2"/>
          </p:cNvCxnSpPr>
          <p:nvPr/>
        </p:nvCxnSpPr>
        <p:spPr>
          <a:xfrm flipH="1">
            <a:off x="2339752" y="3717032"/>
            <a:ext cx="1152128" cy="1080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8" idx="1"/>
            <a:endCxn id="9" idx="1"/>
          </p:cNvCxnSpPr>
          <p:nvPr/>
        </p:nvCxnSpPr>
        <p:spPr>
          <a:xfrm flipH="1" flipV="1">
            <a:off x="2919745" y="2577569"/>
            <a:ext cx="825223" cy="5793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635896" y="227687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44008" y="227687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436096" y="292494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9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08104" y="393305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716016" y="458112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635896" y="465313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771800" y="393305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843808" y="292494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</a:t>
            </a:r>
            <a:endParaRPr lang="cs-CZ" sz="4000" dirty="0"/>
          </a:p>
        </p:txBody>
      </p:sp>
      <p:cxnSp>
        <p:nvCxnSpPr>
          <p:cNvPr id="38" name="Přímá spojovací čára 37"/>
          <p:cNvCxnSpPr>
            <a:stCxn id="9" idx="4"/>
            <a:endCxn id="10" idx="4"/>
          </p:cNvCxnSpPr>
          <p:nvPr/>
        </p:nvCxnSpPr>
        <p:spPr>
          <a:xfrm>
            <a:off x="4319972" y="5589240"/>
            <a:ext cx="36004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>
            <a:stCxn id="9" idx="3"/>
            <a:endCxn id="10" idx="3"/>
          </p:cNvCxnSpPr>
          <p:nvPr/>
        </p:nvCxnSpPr>
        <p:spPr>
          <a:xfrm flipH="1">
            <a:off x="2421117" y="5072519"/>
            <a:ext cx="498628" cy="4986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>
            <a:stCxn id="9" idx="2"/>
            <a:endCxn id="10" idx="2"/>
          </p:cNvCxnSpPr>
          <p:nvPr/>
        </p:nvCxnSpPr>
        <p:spPr>
          <a:xfrm flipH="1" flipV="1">
            <a:off x="1619672" y="3789040"/>
            <a:ext cx="720080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>
            <a:stCxn id="9" idx="1"/>
            <a:endCxn id="10" idx="1"/>
          </p:cNvCxnSpPr>
          <p:nvPr/>
        </p:nvCxnSpPr>
        <p:spPr>
          <a:xfrm flipH="1" flipV="1">
            <a:off x="2421117" y="2006932"/>
            <a:ext cx="498628" cy="5706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>
            <a:stCxn id="9" idx="0"/>
          </p:cNvCxnSpPr>
          <p:nvPr/>
        </p:nvCxnSpPr>
        <p:spPr>
          <a:xfrm flipH="1" flipV="1">
            <a:off x="4283968" y="1196752"/>
            <a:ext cx="3600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>
            <a:stCxn id="9" idx="7"/>
            <a:endCxn id="10" idx="7"/>
          </p:cNvCxnSpPr>
          <p:nvPr/>
        </p:nvCxnSpPr>
        <p:spPr>
          <a:xfrm flipV="1">
            <a:off x="5720199" y="2006932"/>
            <a:ext cx="570636" cy="5706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>
            <a:stCxn id="9" idx="6"/>
            <a:endCxn id="10" idx="6"/>
          </p:cNvCxnSpPr>
          <p:nvPr/>
        </p:nvCxnSpPr>
        <p:spPr>
          <a:xfrm flipV="1">
            <a:off x="6300192" y="3789040"/>
            <a:ext cx="792088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>
            <a:stCxn id="9" idx="5"/>
            <a:endCxn id="10" idx="5"/>
          </p:cNvCxnSpPr>
          <p:nvPr/>
        </p:nvCxnSpPr>
        <p:spPr>
          <a:xfrm>
            <a:off x="5720199" y="5072519"/>
            <a:ext cx="570636" cy="4986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Šipka dolů 53"/>
          <p:cNvSpPr/>
          <p:nvPr/>
        </p:nvSpPr>
        <p:spPr>
          <a:xfrm rot="694285">
            <a:off x="3459544" y="5260919"/>
            <a:ext cx="360040" cy="432048"/>
          </a:xfrm>
          <a:prstGeom prst="down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ipka dolů 54"/>
          <p:cNvSpPr/>
          <p:nvPr/>
        </p:nvSpPr>
        <p:spPr>
          <a:xfrm rot="3436472">
            <a:off x="2368770" y="4355189"/>
            <a:ext cx="360040" cy="432048"/>
          </a:xfrm>
          <a:prstGeom prst="down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Šipka dolů 70"/>
          <p:cNvSpPr/>
          <p:nvPr/>
        </p:nvSpPr>
        <p:spPr>
          <a:xfrm rot="5773661">
            <a:off x="2249995" y="2983320"/>
            <a:ext cx="360040" cy="432048"/>
          </a:xfrm>
          <a:prstGeom prst="down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Šipka dolů 71"/>
          <p:cNvSpPr/>
          <p:nvPr/>
        </p:nvSpPr>
        <p:spPr>
          <a:xfrm rot="9272943">
            <a:off x="3290368" y="1979137"/>
            <a:ext cx="360040" cy="432048"/>
          </a:xfrm>
          <a:prstGeom prst="down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Šipka dolů 72"/>
          <p:cNvSpPr/>
          <p:nvPr/>
        </p:nvSpPr>
        <p:spPr>
          <a:xfrm rot="12868926">
            <a:off x="5022714" y="1980796"/>
            <a:ext cx="360040" cy="432048"/>
          </a:xfrm>
          <a:prstGeom prst="down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Šipka dolů 73"/>
          <p:cNvSpPr/>
          <p:nvPr/>
        </p:nvSpPr>
        <p:spPr>
          <a:xfrm rot="14979719">
            <a:off x="6008398" y="2929304"/>
            <a:ext cx="360040" cy="432048"/>
          </a:xfrm>
          <a:prstGeom prst="down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Šipka dolů 74"/>
          <p:cNvSpPr/>
          <p:nvPr/>
        </p:nvSpPr>
        <p:spPr>
          <a:xfrm rot="17163655">
            <a:off x="6017528" y="4165814"/>
            <a:ext cx="360040" cy="432048"/>
          </a:xfrm>
          <a:prstGeom prst="down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Šipka dolů 75"/>
          <p:cNvSpPr/>
          <p:nvPr/>
        </p:nvSpPr>
        <p:spPr>
          <a:xfrm rot="20735266">
            <a:off x="4980142" y="5267207"/>
            <a:ext cx="360040" cy="432048"/>
          </a:xfrm>
          <a:prstGeom prst="down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364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412776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Na louce se pase </a:t>
            </a:r>
            <a:r>
              <a:rPr lang="cs-CZ" b="1" u="sng" dirty="0" smtClean="0">
                <a:solidFill>
                  <a:srgbClr val="FF0000"/>
                </a:solidFill>
              </a:rPr>
              <a:t>8 koní</a:t>
            </a:r>
            <a:r>
              <a:rPr lang="cs-CZ" u="sng" dirty="0" smtClean="0"/>
              <a:t>.</a:t>
            </a:r>
            <a:br>
              <a:rPr lang="cs-CZ" u="sng" dirty="0" smtClean="0"/>
            </a:br>
            <a:r>
              <a:rPr lang="cs-CZ" b="1" u="sng" dirty="0" smtClean="0">
                <a:solidFill>
                  <a:srgbClr val="0070C0"/>
                </a:solidFill>
              </a:rPr>
              <a:t>Počítej pomocí násobení: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b="1" dirty="0" smtClean="0">
                <a:solidFill>
                  <a:srgbClr val="C00000"/>
                </a:solidFill>
              </a:rPr>
              <a:t>Kolik mají dohromady očí?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b="1" dirty="0" smtClean="0">
                <a:solidFill>
                  <a:srgbClr val="00B0F0"/>
                </a:solidFill>
              </a:rPr>
              <a:t>Kolik mají dohromady nohou?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Kolik mají dohromady hlav?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638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484784"/>
            <a:ext cx="2908920" cy="29089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smtClean="0"/>
              <a:t>Pokud není uveden zdroj, byly použity výhradně zdroje autora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178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Pět dětí soutěžilo o balonky. Každé jich vyhrálo 8. Kolik balonků měly děti dohromady?</vt:lpstr>
      <vt:lpstr>Za šipku doplň výsledek:</vt:lpstr>
      <vt:lpstr>Na louce se pase 8 koní. Počítej pomocí násobení:</vt:lpstr>
      <vt:lpstr>Zdroj obrázku: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Verunka</dc:creator>
  <cp:lastModifiedBy>Verunka</cp:lastModifiedBy>
  <cp:revision>9</cp:revision>
  <dcterms:created xsi:type="dcterms:W3CDTF">2012-06-12T06:35:36Z</dcterms:created>
  <dcterms:modified xsi:type="dcterms:W3CDTF">2013-03-25T12:10:10Z</dcterms:modified>
</cp:coreProperties>
</file>