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8" d="100"/>
          <a:sy n="38" d="100"/>
        </p:scale>
        <p:origin x="-192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896A4-7CC6-431F-AB74-408F6A1817D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5FD5C-534C-4503-AA6C-113C354FC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896A4-7CC6-431F-AB74-408F6A1817D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5FD5C-534C-4503-AA6C-113C354FC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896A4-7CC6-431F-AB74-408F6A1817D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5FD5C-534C-4503-AA6C-113C354FC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896A4-7CC6-431F-AB74-408F6A1817D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5FD5C-534C-4503-AA6C-113C354FC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896A4-7CC6-431F-AB74-408F6A1817D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5FD5C-534C-4503-AA6C-113C354FC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896A4-7CC6-431F-AB74-408F6A1817D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5FD5C-534C-4503-AA6C-113C354FC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896A4-7CC6-431F-AB74-408F6A1817D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5FD5C-534C-4503-AA6C-113C354FC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896A4-7CC6-431F-AB74-408F6A1817D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5FD5C-534C-4503-AA6C-113C354FC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896A4-7CC6-431F-AB74-408F6A1817D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5FD5C-534C-4503-AA6C-113C354FC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896A4-7CC6-431F-AB74-408F6A1817D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5FD5C-534C-4503-AA6C-113C354FC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896A4-7CC6-431F-AB74-408F6A1817D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15FD5C-534C-4503-AA6C-113C354FC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6896A4-7CC6-431F-AB74-408F6A1817D5}" type="datetimeFigureOut">
              <a:rPr lang="cs-CZ" smtClean="0"/>
              <a:pPr/>
              <a:t>25.3.2013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D15FD5C-534C-4503-AA6C-113C354FCFB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764704"/>
            <a:ext cx="8229600" cy="5904656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/>
              <a:t>Název školy: </a:t>
            </a:r>
            <a:r>
              <a:rPr lang="cs-CZ" dirty="0" smtClean="0"/>
              <a:t>Základní škola a Mateřská škola   Doudleby</a:t>
            </a:r>
          </a:p>
          <a:p>
            <a:r>
              <a:rPr lang="cs-CZ" b="1" dirty="0" smtClean="0"/>
              <a:t>Autor :</a:t>
            </a:r>
            <a:r>
              <a:rPr lang="cs-CZ" dirty="0" smtClean="0"/>
              <a:t> Mgr. Jana Blažková</a:t>
            </a:r>
          </a:p>
          <a:p>
            <a:r>
              <a:rPr lang="cs-CZ" b="1" dirty="0" smtClean="0"/>
              <a:t>Téma :</a:t>
            </a:r>
            <a:r>
              <a:rPr lang="cs-CZ" dirty="0" smtClean="0"/>
              <a:t> Násobilka v oboru do 100</a:t>
            </a:r>
          </a:p>
          <a:p>
            <a:r>
              <a:rPr lang="cs-CZ" b="1" dirty="0" smtClean="0"/>
              <a:t>Název :</a:t>
            </a:r>
            <a:r>
              <a:rPr lang="cs-CZ" dirty="0" smtClean="0"/>
              <a:t> </a:t>
            </a:r>
            <a:r>
              <a:rPr lang="cs-CZ" dirty="0" smtClean="0"/>
              <a:t>VY_32_INOVACE_08_NÁSOBENÍ </a:t>
            </a:r>
            <a:r>
              <a:rPr lang="cs-CZ" dirty="0" smtClean="0"/>
              <a:t>9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CZ.1.07/1.4.00/21.3424</a:t>
            </a:r>
          </a:p>
          <a:p>
            <a:r>
              <a:rPr lang="cs-CZ" b="1" dirty="0" smtClean="0"/>
              <a:t>Datum tvorby:</a:t>
            </a:r>
            <a:r>
              <a:rPr lang="cs-CZ" dirty="0" smtClean="0"/>
              <a:t> </a:t>
            </a:r>
            <a:r>
              <a:rPr lang="cs-CZ" dirty="0" smtClean="0"/>
              <a:t>10.5.2012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Matematika pro 3. ročník</a:t>
            </a:r>
            <a:endParaRPr lang="cs-CZ" b="1" dirty="0" smtClean="0"/>
          </a:p>
          <a:p>
            <a:endParaRPr lang="cs-CZ" dirty="0" smtClean="0"/>
          </a:p>
          <a:p>
            <a:pPr>
              <a:buNone/>
            </a:pPr>
            <a:r>
              <a:rPr lang="cs-CZ" b="1" dirty="0" smtClean="0"/>
              <a:t>Anotace:</a:t>
            </a:r>
            <a:r>
              <a:rPr lang="cs-CZ" dirty="0" smtClean="0"/>
              <a:t> </a:t>
            </a:r>
            <a:r>
              <a:rPr lang="cs-CZ" dirty="0" smtClean="0"/>
              <a:t>Výukový materiál slouží k procvičování násobilky pomocí interaktivní tabule. </a:t>
            </a:r>
            <a:r>
              <a:rPr lang="cs-CZ" smtClean="0"/>
              <a:t>Materiál lze použít k samostatné, nebo skupinové práci žáků, nebo jako pracovní listy.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4" name="Picture 2" descr="http://7zs.wz.cz/opvk%20velke%20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85277" y="0"/>
            <a:ext cx="3592203" cy="785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u="sng" dirty="0" smtClean="0"/>
              <a:t>Mycí linka odbaví </a:t>
            </a:r>
            <a:r>
              <a:rPr lang="cs-CZ" sz="4000" b="1" u="sng" dirty="0" smtClean="0">
                <a:solidFill>
                  <a:srgbClr val="0070C0"/>
                </a:solidFill>
              </a:rPr>
              <a:t>1 auto za 9 minut</a:t>
            </a:r>
            <a:r>
              <a:rPr lang="cs-CZ" sz="4000" u="sng" dirty="0" smtClean="0"/>
              <a:t>. Před myčkou </a:t>
            </a:r>
            <a:r>
              <a:rPr lang="cs-CZ" sz="4000" b="1" u="sng" dirty="0" smtClean="0">
                <a:solidFill>
                  <a:schemeClr val="accent2">
                    <a:lumMod val="75000"/>
                  </a:schemeClr>
                </a:solidFill>
              </a:rPr>
              <a:t>stojí 7 aut</a:t>
            </a:r>
            <a:r>
              <a:rPr lang="cs-CZ" sz="4000" u="sng" dirty="0" smtClean="0"/>
              <a:t>. Kolik minut bude trvat umytí všech aut?</a:t>
            </a:r>
            <a:endParaRPr lang="cs-CZ" sz="40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</a:t>
            </a:r>
            <a:r>
              <a:rPr lang="cs-CZ" sz="4800" dirty="0" smtClean="0"/>
              <a:t>9 x 7 =</a:t>
            </a:r>
          </a:p>
          <a:p>
            <a:pPr>
              <a:buNone/>
            </a:pPr>
            <a:endParaRPr lang="cs-CZ" sz="4000" b="1" dirty="0" smtClean="0">
              <a:solidFill>
                <a:srgbClr val="0070C0"/>
              </a:solidFill>
            </a:endParaRPr>
          </a:p>
          <a:p>
            <a:pPr>
              <a:buNone/>
            </a:pPr>
            <a:endParaRPr lang="cs-CZ" sz="4000" b="1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4000" b="1" dirty="0" smtClean="0">
                <a:solidFill>
                  <a:srgbClr val="0070C0"/>
                </a:solidFill>
              </a:rPr>
              <a:t>Doplň odpověď:</a:t>
            </a:r>
            <a:endParaRPr lang="cs-CZ" sz="4000" b="1" dirty="0">
              <a:solidFill>
                <a:srgbClr val="0070C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716016" y="2780928"/>
            <a:ext cx="88678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63</a:t>
            </a:r>
            <a:endParaRPr lang="cs-CZ" sz="54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Žluté aut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2780928"/>
            <a:ext cx="1584176" cy="1584176"/>
          </a:xfrm>
          <a:prstGeom prst="rect">
            <a:avLst/>
          </a:prstGeom>
          <a:noFill/>
        </p:spPr>
      </p:pic>
      <p:pic>
        <p:nvPicPr>
          <p:cNvPr id="1030" name="Picture 6" descr="Žluté aut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52120" y="1988840"/>
            <a:ext cx="1080120" cy="1080120"/>
          </a:xfrm>
          <a:prstGeom prst="rect">
            <a:avLst/>
          </a:prstGeom>
          <a:noFill/>
        </p:spPr>
      </p:pic>
      <p:pic>
        <p:nvPicPr>
          <p:cNvPr id="1032" name="Picture 8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3645024"/>
            <a:ext cx="1512168" cy="1512168"/>
          </a:xfrm>
          <a:prstGeom prst="rect">
            <a:avLst/>
          </a:prstGeom>
          <a:noFill/>
        </p:spPr>
      </p:pic>
      <p:pic>
        <p:nvPicPr>
          <p:cNvPr id="1034" name="Picture 10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1844824"/>
            <a:ext cx="1512168" cy="1512168"/>
          </a:xfrm>
          <a:prstGeom prst="rect">
            <a:avLst/>
          </a:prstGeom>
          <a:noFill/>
        </p:spPr>
      </p:pic>
      <p:pic>
        <p:nvPicPr>
          <p:cNvPr id="1036" name="Picture 12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7584" y="3356992"/>
            <a:ext cx="1296144" cy="1296144"/>
          </a:xfrm>
          <a:prstGeom prst="rect">
            <a:avLst/>
          </a:prstGeom>
          <a:noFill/>
        </p:spPr>
      </p:pic>
      <p:pic>
        <p:nvPicPr>
          <p:cNvPr id="1038" name="Picture 14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771800" y="4077072"/>
            <a:ext cx="1224136" cy="1224136"/>
          </a:xfrm>
          <a:prstGeom prst="rect">
            <a:avLst/>
          </a:prstGeom>
          <a:noFill/>
        </p:spPr>
      </p:pic>
      <p:pic>
        <p:nvPicPr>
          <p:cNvPr id="1040" name="Picture 1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1484784"/>
            <a:ext cx="1296144" cy="129614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mph" presetSubtype="2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to="1.5" calcmode="lin" valueType="num">
                                      <p:cBhvr override="childStyle"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style.fontSize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u="sng" dirty="0" smtClean="0">
                <a:solidFill>
                  <a:srgbClr val="FF0000"/>
                </a:solidFill>
              </a:rPr>
              <a:t>Dosaď čísla do rámečku:</a:t>
            </a:r>
            <a:endParaRPr lang="cs-CZ" sz="4000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12776"/>
            <a:ext cx="8229600" cy="4713387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     </a:t>
            </a:r>
            <a:r>
              <a:rPr lang="en-US" b="1" dirty="0" smtClean="0">
                <a:solidFill>
                  <a:srgbClr val="0070C0"/>
                </a:solidFill>
              </a:rPr>
              <a:t>&lt;</a:t>
            </a:r>
            <a:r>
              <a:rPr lang="cs-CZ" b="1" dirty="0" smtClean="0">
                <a:solidFill>
                  <a:srgbClr val="0070C0"/>
                </a:solidFill>
              </a:rPr>
              <a:t> 9 . 3 </a:t>
            </a:r>
            <a:r>
              <a:rPr lang="en-US" b="1" dirty="0" smtClean="0">
                <a:solidFill>
                  <a:srgbClr val="0070C0"/>
                </a:solidFill>
              </a:rPr>
              <a:t>&lt;</a:t>
            </a:r>
            <a:r>
              <a:rPr lang="cs-CZ" b="1" dirty="0" smtClean="0">
                <a:solidFill>
                  <a:srgbClr val="0070C0"/>
                </a:solidFill>
              </a:rPr>
              <a:t>                      </a:t>
            </a:r>
            <a:r>
              <a:rPr lang="en-US" b="1" dirty="0" smtClean="0">
                <a:solidFill>
                  <a:srgbClr val="7030A0"/>
                </a:solidFill>
              </a:rPr>
              <a:t>&lt;</a:t>
            </a:r>
            <a:r>
              <a:rPr lang="cs-CZ" b="1" dirty="0" smtClean="0">
                <a:solidFill>
                  <a:srgbClr val="7030A0"/>
                </a:solidFill>
              </a:rPr>
              <a:t> 4 . 9 </a:t>
            </a:r>
            <a:r>
              <a:rPr lang="en-US" b="1" dirty="0" smtClean="0">
                <a:solidFill>
                  <a:srgbClr val="7030A0"/>
                </a:solidFill>
              </a:rPr>
              <a:t>&lt;</a:t>
            </a:r>
          </a:p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US" dirty="0" smtClean="0"/>
              <a:t>            </a:t>
            </a:r>
            <a:r>
              <a:rPr lang="en-US" b="1" dirty="0" smtClean="0">
                <a:solidFill>
                  <a:srgbClr val="C00000"/>
                </a:solidFill>
              </a:rPr>
              <a:t>&lt; 6 . 9 &lt;                       </a:t>
            </a:r>
            <a:r>
              <a:rPr lang="en-US" b="1" dirty="0" smtClean="0">
                <a:solidFill>
                  <a:srgbClr val="00B050"/>
                </a:solidFill>
              </a:rPr>
              <a:t>&lt; 8 . 9 &lt;</a:t>
            </a:r>
            <a:endParaRPr lang="cs-CZ" b="1" dirty="0" smtClean="0">
              <a:solidFill>
                <a:srgbClr val="00B05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27584" y="1412776"/>
            <a:ext cx="648072" cy="576064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139952" y="1412776"/>
            <a:ext cx="648072" cy="576064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827584" y="2564904"/>
            <a:ext cx="648072" cy="576064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4211960" y="2564904"/>
            <a:ext cx="648072" cy="576064"/>
          </a:xfrm>
          <a:prstGeom prst="rect">
            <a:avLst/>
          </a:prstGeom>
          <a:noFill/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1187624" y="429309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27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3968" y="465313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54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84368" y="5517232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36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580526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72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740352" y="386104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50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508104" y="3861048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20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79512" y="4077072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30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51520" y="5517232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78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203848" y="429309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70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084168" y="544522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39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44008" y="5877272"/>
            <a:ext cx="6480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 smtClean="0"/>
              <a:t>95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020272" y="364502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15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76256" y="4797152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58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195736" y="4437112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66</a:t>
            </a:r>
            <a:endParaRPr lang="cs-CZ" sz="3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691680" y="5877272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25</a:t>
            </a:r>
            <a:endParaRPr lang="cs-CZ" sz="3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779912" y="5445224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75</a:t>
            </a:r>
            <a:endParaRPr lang="cs-CZ" sz="3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843808" y="3573016"/>
            <a:ext cx="6014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 smtClean="0"/>
              <a:t>29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u="sng" dirty="0" smtClean="0">
                <a:solidFill>
                  <a:srgbClr val="0070C0"/>
                </a:solidFill>
              </a:rPr>
              <a:t>V</a:t>
            </a:r>
            <a:r>
              <a:rPr lang="cs-CZ" u="sng" dirty="0" err="1" smtClean="0">
                <a:solidFill>
                  <a:srgbClr val="0070C0"/>
                </a:solidFill>
              </a:rPr>
              <a:t>yber</a:t>
            </a:r>
            <a:r>
              <a:rPr lang="cs-CZ" u="sng" dirty="0" smtClean="0">
                <a:solidFill>
                  <a:srgbClr val="0070C0"/>
                </a:solidFill>
              </a:rPr>
              <a:t> si příklad a vymysli k němu slovní úlohu:</a:t>
            </a:r>
            <a:endParaRPr lang="cs-CZ" u="sng" dirty="0">
              <a:solidFill>
                <a:srgbClr val="0070C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7030A0"/>
                </a:solidFill>
              </a:rPr>
              <a:t>9 + </a:t>
            </a:r>
            <a:r>
              <a:rPr lang="cs-CZ" b="1" dirty="0" err="1" smtClean="0">
                <a:solidFill>
                  <a:srgbClr val="7030A0"/>
                </a:solidFill>
              </a:rPr>
              <a:t>9</a:t>
            </a:r>
            <a:r>
              <a:rPr lang="cs-CZ" b="1" dirty="0" smtClean="0">
                <a:solidFill>
                  <a:srgbClr val="7030A0"/>
                </a:solidFill>
              </a:rPr>
              <a:t> + </a:t>
            </a:r>
            <a:r>
              <a:rPr lang="cs-CZ" b="1" dirty="0" err="1" smtClean="0">
                <a:solidFill>
                  <a:srgbClr val="7030A0"/>
                </a:solidFill>
              </a:rPr>
              <a:t>9</a:t>
            </a:r>
            <a:r>
              <a:rPr lang="cs-CZ" b="1" dirty="0" smtClean="0">
                <a:solidFill>
                  <a:srgbClr val="7030A0"/>
                </a:solidFill>
              </a:rPr>
              <a:t> =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4 . 9 =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b="1" dirty="0" smtClean="0">
                <a:solidFill>
                  <a:srgbClr val="00B050"/>
                </a:solidFill>
              </a:rPr>
              <a:t>9 + (9 . 2) =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5362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1268760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 obrázku: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http://office.</a:t>
            </a:r>
            <a:r>
              <a:rPr lang="cs-CZ" dirty="0" err="1" smtClean="0"/>
              <a:t>microsoft.com</a:t>
            </a:r>
            <a:r>
              <a:rPr lang="cs-CZ" dirty="0" smtClean="0"/>
              <a:t>/</a:t>
            </a:r>
          </a:p>
          <a:p>
            <a:pPr>
              <a:buNone/>
            </a:pPr>
            <a:r>
              <a:rPr lang="cs-CZ" smtClean="0"/>
              <a:t>Pokud není uveden zdroj, byly použity výhradně zdroje autora</a:t>
            </a:r>
          </a:p>
          <a:p>
            <a:pPr>
              <a:buNone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192</Words>
  <Application>Microsoft Office PowerPoint</Application>
  <PresentationFormat>Předvádění na obrazovce (4:3)</PresentationFormat>
  <Paragraphs>48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Mycí linka odbaví 1 auto za 9 minut. Před myčkou stojí 7 aut. Kolik minut bude trvat umytí všech aut?</vt:lpstr>
      <vt:lpstr>Dosaď čísla do rámečku:</vt:lpstr>
      <vt:lpstr>Vyber si příklad a vymysli k němu slovní úlohu:</vt:lpstr>
      <vt:lpstr>Zdroj obrázku: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Verunka</dc:creator>
  <cp:lastModifiedBy>Verunka</cp:lastModifiedBy>
  <cp:revision>6</cp:revision>
  <dcterms:created xsi:type="dcterms:W3CDTF">2012-07-26T07:33:53Z</dcterms:created>
  <dcterms:modified xsi:type="dcterms:W3CDTF">2013-03-25T12:12:05Z</dcterms:modified>
</cp:coreProperties>
</file>