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2B53AF5-7B16-411C-B956-7C4D69CAA8E3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9B4316B-AFDA-4F93-8224-E092F3E167C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53AF5-7B16-411C-B956-7C4D69CAA8E3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4316B-AFDA-4F93-8224-E092F3E167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53AF5-7B16-411C-B956-7C4D69CAA8E3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4316B-AFDA-4F93-8224-E092F3E167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53AF5-7B16-411C-B956-7C4D69CAA8E3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4316B-AFDA-4F93-8224-E092F3E167C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53AF5-7B16-411C-B956-7C4D69CAA8E3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4316B-AFDA-4F93-8224-E092F3E167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53AF5-7B16-411C-B956-7C4D69CAA8E3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4316B-AFDA-4F93-8224-E092F3E167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53AF5-7B16-411C-B956-7C4D69CAA8E3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4316B-AFDA-4F93-8224-E092F3E167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53AF5-7B16-411C-B956-7C4D69CAA8E3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4316B-AFDA-4F93-8224-E092F3E167C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53AF5-7B16-411C-B956-7C4D69CAA8E3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4316B-AFDA-4F93-8224-E092F3E167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53AF5-7B16-411C-B956-7C4D69CAA8E3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4316B-AFDA-4F93-8224-E092F3E167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53AF5-7B16-411C-B956-7C4D69CAA8E3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4316B-AFDA-4F93-8224-E092F3E167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2B53AF5-7B16-411C-B956-7C4D69CAA8E3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9B4316B-AFDA-4F93-8224-E092F3E167C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¨-4-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54227410"/>
              </p:ext>
            </p:extLst>
          </p:nvPr>
        </p:nvGraphicFramePr>
        <p:xfrm>
          <a:off x="106362" y="66003"/>
          <a:ext cx="9037638" cy="678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rezentace" r:id="rId3" imgW="6089881" imgH="4567508" progId="PowerPoint.Show.12">
                  <p:embed/>
                </p:oleObj>
              </mc:Choice>
              <mc:Fallback>
                <p:oleObj name="Prezentace" r:id="rId3" imgW="6089881" imgH="456750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6362" y="66003"/>
                        <a:ext cx="9037638" cy="67818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3799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Jiří Wolker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Život, dílo, citáty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913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Úvodní faktografie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29.3.1900 v Prostějově – 3.1.1924 v Prostějově.</a:t>
            </a:r>
          </a:p>
          <a:p>
            <a:r>
              <a:rPr lang="cs-CZ" dirty="0" smtClean="0"/>
              <a:t>Představitel proletářského proudu v poezii.</a:t>
            </a:r>
          </a:p>
          <a:p>
            <a:r>
              <a:rPr lang="cs-CZ" dirty="0" smtClean="0"/>
              <a:t>Vystudoval gymnázium , poté v Praze studium práv. Zde už pořádá přednášky s literární tématikou.</a:t>
            </a:r>
          </a:p>
          <a:p>
            <a:r>
              <a:rPr lang="cs-CZ" dirty="0" smtClean="0"/>
              <a:t>Byl členem Devětsilu.</a:t>
            </a:r>
          </a:p>
          <a:p>
            <a:r>
              <a:rPr lang="cs-CZ" dirty="0" smtClean="0"/>
              <a:t>Jemu blízkým místem Svatý Kopeček u Olomouce.</a:t>
            </a:r>
          </a:p>
          <a:p>
            <a:r>
              <a:rPr lang="cs-CZ" dirty="0" smtClean="0"/>
              <a:t>Po vzniku KSČ se stává jejím členem.</a:t>
            </a:r>
          </a:p>
          <a:p>
            <a:r>
              <a:rPr lang="cs-CZ" dirty="0" smtClean="0"/>
              <a:t>Umírá na následky tuberkulózy.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36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endParaRPr lang="cs-CZ" i="1" dirty="0"/>
          </a:p>
          <a:p>
            <a:r>
              <a:rPr lang="cs-CZ" dirty="0" smtClean="0"/>
              <a:t>Je znám hlavně jako básník, ale psal i netradiční pohádky.</a:t>
            </a:r>
          </a:p>
          <a:p>
            <a:r>
              <a:rPr lang="cs-CZ" dirty="0" smtClean="0"/>
              <a:t>Básnické sbírky –  „Host do domu“ (1921), „Těžká hodina“(1922).</a:t>
            </a:r>
          </a:p>
          <a:p>
            <a:r>
              <a:rPr lang="cs-CZ" dirty="0" smtClean="0"/>
              <a:t>Z pohádek např. „O milionáři, který ukradl slunce“, „O kominíkovi“,…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909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Host do domu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Optimismus, vitalismus, radost z „člověčenství“, hravost, důvěřivost, oslava prostých a obyčejných věcí.</a:t>
            </a:r>
          </a:p>
          <a:p>
            <a:r>
              <a:rPr lang="cs-CZ" dirty="0" smtClean="0"/>
              <a:t>Sbírka má 3 oddíly – „Chlapec“, „Ukřižované srdce“ a „Host do domu“.</a:t>
            </a:r>
          </a:p>
          <a:p>
            <a:r>
              <a:rPr lang="cs-CZ" dirty="0" smtClean="0"/>
              <a:t>K této sbírce bývá přiřazována i báseň „Svatý Kopeček“ – autobiografická polytematická báseň – pásmo (viz. </a:t>
            </a:r>
            <a:r>
              <a:rPr lang="cs-CZ" dirty="0" err="1" smtClean="0"/>
              <a:t>G.Apollinaire</a:t>
            </a:r>
            <a:r>
              <a:rPr lang="cs-CZ" dirty="0" smtClean="0"/>
              <a:t>).</a:t>
            </a:r>
          </a:p>
          <a:p>
            <a:r>
              <a:rPr lang="cs-CZ" dirty="0" smtClean="0"/>
              <a:t>Z dalších básní </a:t>
            </a:r>
            <a:r>
              <a:rPr lang="cs-CZ" dirty="0" err="1" smtClean="0"/>
              <a:t>např.“Jitřní</a:t>
            </a:r>
            <a:r>
              <a:rPr lang="cs-CZ" dirty="0" smtClean="0"/>
              <a:t> píseň“, „Poštovní schránka“, „Věci“, „Poutníci“,…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471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Jitřní píseň – 2.sloka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   „Radostně klidni brouzdáme se bosi</a:t>
            </a:r>
          </a:p>
          <a:p>
            <a:pPr marL="68580" indent="0">
              <a:buNone/>
            </a:pPr>
            <a:r>
              <a:rPr lang="cs-CZ" dirty="0" smtClean="0"/>
              <a:t>     chladící travou, lesní přes pažit.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Osení stříbří slzy ranní rosy.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Snad plakali jsme – ale teď </a:t>
            </a:r>
            <a:r>
              <a:rPr lang="cs-CZ" dirty="0" err="1" smtClean="0"/>
              <a:t>chcem</a:t>
            </a:r>
            <a:r>
              <a:rPr lang="cs-CZ" dirty="0" smtClean="0"/>
              <a:t> žít!“</a:t>
            </a:r>
          </a:p>
          <a:p>
            <a:pPr marL="6858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 čem vypovídají tyto verše? Je v nich obsažen i dějinný kontext?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27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Těžká hodina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Bývá řazena k proletářské poezii.</a:t>
            </a:r>
          </a:p>
          <a:p>
            <a:r>
              <a:rPr lang="cs-CZ" dirty="0" smtClean="0"/>
              <a:t>Hravé motivy jsou oproti předchozí sbírce nahrazeny vážnými – sociální motivy, nelehký život dělníka, smrt a umírání.</a:t>
            </a:r>
          </a:p>
          <a:p>
            <a:r>
              <a:rPr lang="cs-CZ" dirty="0" smtClean="0"/>
              <a:t>Jsou zde obsaženy i pro Wolkera typické sociální balady – „Balada o snu“, „Balada o očích topičových“, „Balada o nenarozeném dítěti“, „U rentgenu“ a další.</a:t>
            </a:r>
          </a:p>
          <a:p>
            <a:r>
              <a:rPr lang="cs-CZ" dirty="0" smtClean="0"/>
              <a:t>Básně „Těžká hodina“, „Tvář za sklem“, </a:t>
            </a:r>
            <a:r>
              <a:rPr lang="cs-CZ" smtClean="0"/>
              <a:t>„Umírající“,…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8446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Těžká hodina – úryvek z 2.sloky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276872"/>
            <a:ext cx="6777317" cy="3508977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„Dnes je má těžká hodina.</a:t>
            </a:r>
          </a:p>
          <a:p>
            <a:pPr marL="68580" indent="0">
              <a:buNone/>
            </a:pPr>
            <a:r>
              <a:rPr lang="cs-CZ" dirty="0" smtClean="0"/>
              <a:t>Chlapecké srdce mi zemřelo a sám je v rakvi vynáším</a:t>
            </a:r>
          </a:p>
          <a:p>
            <a:pPr marL="68580" indent="0">
              <a:buNone/>
            </a:pPr>
            <a:r>
              <a:rPr lang="cs-CZ" dirty="0"/>
              <a:t>a</a:t>
            </a:r>
            <a:r>
              <a:rPr lang="cs-CZ" dirty="0" smtClean="0"/>
              <a:t> zemřelým trpě, trpím i tím, které se mi v prsou roditi počíná.</a:t>
            </a:r>
          </a:p>
          <a:p>
            <a:pPr marL="68580" indent="0">
              <a:buNone/>
            </a:pPr>
            <a:r>
              <a:rPr lang="cs-CZ" dirty="0" smtClean="0"/>
              <a:t>Dnes je má těžká hodina…“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Které niterné pocity zde básník popisuje?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149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Umírající – úryvek z básně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dirty="0" smtClean="0"/>
              <a:t>„Smrti se nebojím, smrt není zlá, smrt je jen kus života těžkého, co strašné je, co zlé je, to umírání je…“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 čím se básník vyrovnává, z čeho má naopak obavy?</a:t>
            </a:r>
          </a:p>
          <a:p>
            <a:pPr marL="6858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Ve Wolkerových básních vyhledejte 5 příkladů apostrofy a objasněte, co je apostrofa.</a:t>
            </a:r>
          </a:p>
          <a:p>
            <a:pPr marL="68580" indent="0">
              <a:buNone/>
            </a:pPr>
            <a:endParaRPr lang="cs-CZ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638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Epitaf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„Zde leží Jiří Wolker, básník, jenž miloval svět</a:t>
            </a:r>
          </a:p>
          <a:p>
            <a:pPr marL="68580" indent="0">
              <a:buNone/>
            </a:pPr>
            <a:r>
              <a:rPr lang="cs-CZ" dirty="0" smtClean="0"/>
              <a:t>A pro spravedlnost jeho šel se bít.</a:t>
            </a:r>
          </a:p>
          <a:p>
            <a:pPr marL="68580" indent="0">
              <a:buNone/>
            </a:pPr>
            <a:r>
              <a:rPr lang="cs-CZ" dirty="0" smtClean="0"/>
              <a:t>Dřív než </a:t>
            </a:r>
            <a:r>
              <a:rPr lang="cs-CZ" dirty="0" err="1" smtClean="0"/>
              <a:t>moh</a:t>
            </a:r>
            <a:r>
              <a:rPr lang="cs-CZ" dirty="0" smtClean="0"/>
              <a:t> srdce k boji vytasit,</a:t>
            </a:r>
          </a:p>
          <a:p>
            <a:pPr marL="68580" indent="0">
              <a:buNone/>
            </a:pPr>
            <a:r>
              <a:rPr lang="cs-CZ" dirty="0" smtClean="0"/>
              <a:t>Zemřel mlád, dvacet čtyři let.“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9387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9478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Polášková, T., Milotová D., Dvořáková Z.: LITERATURA – přehled středoškolského učiva, edice </a:t>
            </a:r>
            <a:r>
              <a:rPr lang="cs-CZ" dirty="0" err="1" smtClean="0"/>
              <a:t>MATURITA,vyd.Ing.Petra</a:t>
            </a:r>
            <a:r>
              <a:rPr lang="cs-CZ" dirty="0" smtClean="0"/>
              <a:t> </a:t>
            </a:r>
            <a:r>
              <a:rPr lang="cs-CZ" dirty="0" err="1" smtClean="0"/>
              <a:t>Velanová</a:t>
            </a:r>
            <a:r>
              <a:rPr lang="cs-CZ" dirty="0" smtClean="0"/>
              <a:t>, Cyrila Boudy514/3, Třebíč, 2005,ISBN 80- 902571-6-X</a:t>
            </a:r>
          </a:p>
          <a:p>
            <a:r>
              <a:rPr lang="cs-CZ" dirty="0" smtClean="0"/>
              <a:t>Martinková, V. a kol.: Čítanka 3, </a:t>
            </a:r>
            <a:r>
              <a:rPr lang="cs-CZ" dirty="0" err="1" smtClean="0"/>
              <a:t>Tripolia</a:t>
            </a:r>
            <a:r>
              <a:rPr lang="cs-CZ" dirty="0" smtClean="0"/>
              <a:t>, 2001, ISBN 80-86448-08-8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5595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200</TotalTime>
  <Words>515</Words>
  <Application>Microsoft Office PowerPoint</Application>
  <PresentationFormat>Předvádění na obrazovce (4:3)</PresentationFormat>
  <Paragraphs>55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Austin</vt:lpstr>
      <vt:lpstr>Microsoft PowerPoint Presentation</vt:lpstr>
      <vt:lpstr>¨-4-</vt:lpstr>
      <vt:lpstr>Jiří Wolker</vt:lpstr>
      <vt:lpstr>Úvodní faktografie</vt:lpstr>
      <vt:lpstr>Tvorba</vt:lpstr>
      <vt:lpstr>Host do domu</vt:lpstr>
      <vt:lpstr>Jitřní píseň – 2.sloka</vt:lpstr>
      <vt:lpstr>Těžká hodina</vt:lpstr>
      <vt:lpstr>Těžká hodina – úryvek z 2.sloky</vt:lpstr>
      <vt:lpstr>Umírající – úryvek z básně</vt:lpstr>
      <vt:lpstr>Epitaf</vt:lpstr>
      <vt:lpstr>Zdroje 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Jiří Wolker</dc:title>
  <dc:creator>Ivan Nývlt</dc:creator>
  <cp:lastModifiedBy>Ivan Nývlt</cp:lastModifiedBy>
  <cp:revision>19</cp:revision>
  <dcterms:created xsi:type="dcterms:W3CDTF">2013-02-13T08:27:07Z</dcterms:created>
  <dcterms:modified xsi:type="dcterms:W3CDTF">2013-04-22T09:15:07Z</dcterms:modified>
</cp:coreProperties>
</file>