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5" r:id="rId13"/>
    <p:sldId id="266" r:id="rId14"/>
    <p:sldId id="270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87400CB-ED7F-440A-A829-24D188E1560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9576300-F25D-4EA0-92F0-45658E5B162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7418296"/>
              </p:ext>
            </p:extLst>
          </p:nvPr>
        </p:nvGraphicFramePr>
        <p:xfrm>
          <a:off x="-76200" y="46038"/>
          <a:ext cx="9190038" cy="6888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3" imgW="6182964" imgH="4637661" progId="PowerPoint.Show.8">
                  <p:embed/>
                </p:oleObj>
              </mc:Choice>
              <mc:Fallback>
                <p:oleObj name="Prezentace" r:id="rId3" imgW="6182964" imgH="4637661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76200" y="46038"/>
                        <a:ext cx="9190038" cy="68881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16556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Jaroslav Seifert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Život, dílo, citáty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6434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Úvodní faktografie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23.9.1901 v Praze – 10.1.1986 tamtéž.</a:t>
            </a:r>
          </a:p>
          <a:p>
            <a:r>
              <a:rPr lang="cs-CZ" dirty="0" smtClean="0"/>
              <a:t>Žižkovský rodák.</a:t>
            </a:r>
          </a:p>
          <a:p>
            <a:r>
              <a:rPr lang="cs-CZ" dirty="0" smtClean="0"/>
              <a:t>Student několika gymnázií, studia nedokončil.</a:t>
            </a:r>
          </a:p>
          <a:p>
            <a:r>
              <a:rPr lang="cs-CZ" dirty="0" smtClean="0"/>
              <a:t>V r.1921 se stal členem KSČ, v r.1929 z ní byl vyloučen.</a:t>
            </a:r>
          </a:p>
          <a:p>
            <a:r>
              <a:rPr lang="cs-CZ" dirty="0" smtClean="0"/>
              <a:t>Ve 20.letech vedle Nezvala považován za nejvýznamnějšího představitele české básnické avantgardy.</a:t>
            </a:r>
          </a:p>
          <a:p>
            <a:r>
              <a:rPr lang="cs-CZ" dirty="0" smtClean="0"/>
              <a:t>V letech 1968 -70 předsedou Svazu československých spisovatelů.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740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Úvodní faktografie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Během 70.a 80.let upadl v nemilost komunistického režimu.</a:t>
            </a:r>
          </a:p>
          <a:p>
            <a:r>
              <a:rPr lang="cs-CZ" dirty="0" smtClean="0"/>
              <a:t>1984 obdržel jako doposud – 2013 -jediný český spisovatel Nobelovu cenu za literaturu.</a:t>
            </a:r>
          </a:p>
          <a:p>
            <a:r>
              <a:rPr lang="cs-CZ" dirty="0" smtClean="0"/>
              <a:t>Mezi jeho přátele v mládí patřili Josef Hora a Jiří Mahen, v 70.letech i jeho obdivovatel – slovenský herec Ladislav Chudík.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2000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období 20.let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Je ve znamení proletářské poezie a poetismu.</a:t>
            </a:r>
          </a:p>
          <a:p>
            <a:r>
              <a:rPr lang="cs-CZ" dirty="0" smtClean="0"/>
              <a:t>„Město v slzách“ – levicově laděná poezie, touha po přátelství, pomoci bližnímu.</a:t>
            </a:r>
          </a:p>
          <a:p>
            <a:r>
              <a:rPr lang="cs-CZ" dirty="0" smtClean="0"/>
              <a:t>„Samá láska“ – proletářská poezie, ale i počátky poetismu.</a:t>
            </a:r>
          </a:p>
          <a:p>
            <a:r>
              <a:rPr lang="cs-CZ" dirty="0" smtClean="0"/>
              <a:t>„Na vlnách TSF“ – sbírka v duchu poetismu, obdiv k modernímu světu a technologiím.</a:t>
            </a:r>
          </a:p>
          <a:p>
            <a:r>
              <a:rPr lang="cs-CZ" dirty="0" smtClean="0"/>
              <a:t>„Poštovní holub“ – reflexivní lyrika s hodnotami matky a domova.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1107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období 30.let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„Jablko z klína“ – reflexivní poezie, dozvuky poetismu.</a:t>
            </a:r>
          </a:p>
          <a:p>
            <a:r>
              <a:rPr lang="cs-CZ" dirty="0" smtClean="0"/>
              <a:t>„Ruce Venušiny“</a:t>
            </a:r>
          </a:p>
          <a:p>
            <a:r>
              <a:rPr lang="cs-CZ" dirty="0" smtClean="0"/>
              <a:t>„Jaro, sbohem“ – už reakce na nastupující fašismus.</a:t>
            </a:r>
          </a:p>
          <a:p>
            <a:r>
              <a:rPr lang="cs-CZ" dirty="0" smtClean="0"/>
              <a:t>„Zhasněte světla“ – reakce na události r.1938 – mnichovský diktát, odtržení pohraničí – viz. báseň „Píseň o rodné zemi“.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230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40.let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„Vějíř Boženy Němcové“, „Kamenný most“, „Světlem oděná“ – vše reakce na válečná léta a okupaci, Božena Němcová jako symbol vlastenectví a statečnosti.</a:t>
            </a:r>
          </a:p>
          <a:p>
            <a:r>
              <a:rPr lang="cs-CZ" dirty="0" smtClean="0"/>
              <a:t>„Přilba hlíny“ (1945) – reakce na osvobození republiky Rudou armádou, dík osvoboditelům.</a:t>
            </a:r>
          </a:p>
          <a:p>
            <a:r>
              <a:rPr lang="cs-CZ" dirty="0" smtClean="0"/>
              <a:t>„Šel malíř chudě do světa“ (1949) – básně k ilustracím Mikoláše Alše.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9845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50.a 60.léta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„Maminka“ – reflexe na jeho maminku, intimní lyrika.</a:t>
            </a:r>
          </a:p>
          <a:p>
            <a:r>
              <a:rPr lang="cs-CZ" dirty="0" smtClean="0"/>
              <a:t>„Chlapec a hvězdy“ – básně k obrázkům Josefa Lady.</a:t>
            </a:r>
          </a:p>
          <a:p>
            <a:r>
              <a:rPr lang="cs-CZ" dirty="0" smtClean="0"/>
              <a:t>„Odlévání zvonů“</a:t>
            </a:r>
          </a:p>
          <a:p>
            <a:r>
              <a:rPr lang="cs-CZ" dirty="0" smtClean="0"/>
              <a:t>„Halleyova kometa“ – básníkova bilance.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8712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70.- 80.léta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„Morový sloup“ – zdůrazňována krása ženy, mj. zakázaná sbírka (oficiálně vyšla až 1981).</a:t>
            </a:r>
          </a:p>
          <a:p>
            <a:r>
              <a:rPr lang="cs-CZ" dirty="0" smtClean="0"/>
              <a:t>„Deštník z </a:t>
            </a:r>
            <a:r>
              <a:rPr lang="cs-CZ" dirty="0" err="1" smtClean="0"/>
              <a:t>Picadilly</a:t>
            </a:r>
            <a:r>
              <a:rPr lang="cs-CZ" dirty="0" smtClean="0"/>
              <a:t>“ – vzpomínky, které mu pomáhají žít.</a:t>
            </a:r>
          </a:p>
          <a:p>
            <a:r>
              <a:rPr lang="cs-CZ" dirty="0" smtClean="0"/>
              <a:t>„Býti básníkem“ – životní bilance, uzavírání tvorby jako takové.</a:t>
            </a:r>
          </a:p>
          <a:p>
            <a:r>
              <a:rPr lang="cs-CZ" dirty="0" smtClean="0"/>
              <a:t>Vzpomínková kniha „Všecky krásy světa“ (próza, shrnutí celého života).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69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Vybrané citáty - „Píseň“ (1929)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smtClean="0"/>
              <a:t>   „Bílým  šátkem mává,</a:t>
            </a:r>
            <a:endParaRPr lang="cs-CZ" dirty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kdo se loučí,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každého dne se něco končí,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něco překrásného se končí....</a:t>
            </a:r>
          </a:p>
          <a:p>
            <a:pPr marL="68580" indent="0">
              <a:buNone/>
            </a:pPr>
            <a:r>
              <a:rPr lang="cs-CZ" dirty="0" smtClean="0"/>
              <a:t>....Setři si slzy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a usměj se uplakanýma očima,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každého dne se něco počíná,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něco překrásného se počíná.“</a:t>
            </a:r>
          </a:p>
        </p:txBody>
      </p:sp>
    </p:spTree>
    <p:extLst>
      <p:ext uri="{BB962C8B-B14F-4D97-AF65-F5344CB8AC3E}">
        <p14:creationId xmlns:p14="http://schemas.microsoft.com/office/powerpoint/2010/main" val="2625002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Vybrané citáty – „Ptáte se…“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dirty="0" smtClean="0"/>
              <a:t>„Ptáte se, co dovedou ještě ženy?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Patrně všechno….( jejich nohy vynalezly tanec, vymyslily ženská ňadra, upletou pouto z čehokoliv, poručí vášni,…)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A co dovedou muži?</a:t>
            </a:r>
          </a:p>
          <a:p>
            <a:pPr marL="68580" indent="0">
              <a:buNone/>
            </a:pPr>
            <a:r>
              <a:rPr lang="cs-CZ" dirty="0" smtClean="0"/>
              <a:t>Není toho mnoho…(vymyslili válku, umějí vykovat šílená děla, obrátit města v sutiny, vymyslili emancipaci žen,…)“</a:t>
            </a:r>
          </a:p>
          <a:p>
            <a:pPr marL="68580" indent="0">
              <a:buNone/>
            </a:pPr>
            <a:r>
              <a:rPr lang="cs-CZ" dirty="0"/>
              <a:t> 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578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Jaký je básni „Píseň“ básníkův náhled na svět 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Ztotožníte se s tímto náhledem? Proč ano, proč ne?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Jak srovnává roli žen a mužů?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Za jakých historických okolností získávají Seifertovy básně vážný tón? Pokuste se interpretovat název básnické sbírky  (a též i básně) „Zhasněte světla“.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 čem se odlišují básně </a:t>
            </a:r>
            <a:r>
              <a:rPr lang="cs-CZ" dirty="0" err="1" smtClean="0">
                <a:solidFill>
                  <a:srgbClr val="C00000"/>
                </a:solidFill>
              </a:rPr>
              <a:t>J.Wolkera</a:t>
            </a:r>
            <a:r>
              <a:rPr lang="cs-CZ" dirty="0" smtClean="0">
                <a:solidFill>
                  <a:srgbClr val="C00000"/>
                </a:solidFill>
              </a:rPr>
              <a:t>  a </a:t>
            </a:r>
            <a:r>
              <a:rPr lang="cs-CZ" dirty="0" err="1" smtClean="0">
                <a:solidFill>
                  <a:srgbClr val="C00000"/>
                </a:solidFill>
              </a:rPr>
              <a:t>J.Seiferta</a:t>
            </a:r>
            <a:r>
              <a:rPr lang="cs-CZ" dirty="0" smtClean="0">
                <a:solidFill>
                  <a:srgbClr val="C00000"/>
                </a:solidFill>
              </a:rPr>
              <a:t> (ve vztahu k Seifertovým básním z 20.let)?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561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J.Seifert</a:t>
            </a:r>
            <a:r>
              <a:rPr lang="cs-CZ" dirty="0" smtClean="0"/>
              <a:t> v počátcích tvorby reprezentoval meziválečnou básnickou avantgardu, až během 30.let dospěl k svému osobitému stylu a výrazu.</a:t>
            </a:r>
          </a:p>
          <a:p>
            <a:r>
              <a:rPr lang="cs-CZ" dirty="0" smtClean="0"/>
              <a:t>Jeho poezie je z velké části reflexivní, často píše o lásce, vlasti, Praze.</a:t>
            </a:r>
          </a:p>
          <a:p>
            <a:r>
              <a:rPr lang="cs-CZ" dirty="0" smtClean="0"/>
              <a:t>Jeden z nejhodnotnějších českých i světových básníků.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5669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048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Polášková, T., Milotová D., Dvořáková Z.: LITERATURA – přehled středoškolského učiva, edice </a:t>
            </a:r>
            <a:r>
              <a:rPr lang="cs-CZ" dirty="0" err="1"/>
              <a:t>MATURITA,vyd.Ing.Petra</a:t>
            </a:r>
            <a:r>
              <a:rPr lang="cs-CZ" dirty="0"/>
              <a:t> </a:t>
            </a:r>
            <a:r>
              <a:rPr lang="cs-CZ" dirty="0" err="1"/>
              <a:t>Velanová</a:t>
            </a:r>
            <a:r>
              <a:rPr lang="cs-CZ" dirty="0"/>
              <a:t>, Cyrila Boudy514/3, Třebíč, 2005,ISBN 80- 902571-6-X</a:t>
            </a:r>
          </a:p>
          <a:p>
            <a:r>
              <a:rPr lang="cs-CZ" dirty="0"/>
              <a:t>Martinková, V. a kol.: Čítanka 3, </a:t>
            </a:r>
            <a:r>
              <a:rPr lang="cs-CZ" dirty="0" err="1"/>
              <a:t>Tripolia</a:t>
            </a:r>
            <a:r>
              <a:rPr lang="cs-CZ" dirty="0"/>
              <a:t>, 2001, ISBN 80-86448-08-8</a:t>
            </a:r>
          </a:p>
          <a:p>
            <a:r>
              <a:rPr lang="cs-CZ" dirty="0" err="1" smtClean="0"/>
              <a:t>Libich</a:t>
            </a:r>
            <a:r>
              <a:rPr lang="cs-CZ" dirty="0" smtClean="0"/>
              <a:t>, M.: Čítanka pro závěrečný ročník ZŠ, </a:t>
            </a:r>
            <a:r>
              <a:rPr lang="cs-CZ" dirty="0" err="1" smtClean="0"/>
              <a:t>nakl.Scholus</a:t>
            </a:r>
            <a:r>
              <a:rPr lang="cs-CZ" dirty="0" smtClean="0"/>
              <a:t>, Most 1993, </a:t>
            </a:r>
            <a:r>
              <a:rPr lang="cs-CZ" smtClean="0"/>
              <a:t>ISBN neuvedeno.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8442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78</TotalTime>
  <Words>724</Words>
  <Application>Microsoft Office PowerPoint</Application>
  <PresentationFormat>Předvádění na obrazovce (4:3)</PresentationFormat>
  <Paragraphs>70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Austin</vt:lpstr>
      <vt:lpstr>Microsoft PowerPoint 97-2003 Presentation</vt:lpstr>
      <vt:lpstr>Prezentace aplikace PowerPoint</vt:lpstr>
      <vt:lpstr>Jaroslav Seifert</vt:lpstr>
      <vt:lpstr>Úvodní faktografie</vt:lpstr>
      <vt:lpstr>Úvodní faktografie - pokračování</vt:lpstr>
      <vt:lpstr>Tvorba – období 20.let</vt:lpstr>
      <vt:lpstr>Tvorba – období 30.let</vt:lpstr>
      <vt:lpstr>Tvorba 40.let</vt:lpstr>
      <vt:lpstr>Tvorba – 50.a 60.léta</vt:lpstr>
      <vt:lpstr>Tvorba – 70.- 80.léta</vt:lpstr>
      <vt:lpstr>Vybrané citáty - „Píseň“ (1929)</vt:lpstr>
      <vt:lpstr>Vybrané citáty – „Ptáte se…“</vt:lpstr>
      <vt:lpstr>Otázky </vt:lpstr>
      <vt:lpstr>Shrnutí </vt:lpstr>
      <vt:lpstr>Zdroje</vt:lpstr>
      <vt:lpstr>Použitá literatura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Seifert</dc:title>
  <dc:creator>ivan</dc:creator>
  <cp:lastModifiedBy>Ivan Nývlt</cp:lastModifiedBy>
  <cp:revision>17</cp:revision>
  <dcterms:created xsi:type="dcterms:W3CDTF">2013-02-17T16:11:38Z</dcterms:created>
  <dcterms:modified xsi:type="dcterms:W3CDTF">2013-04-22T09:17:08Z</dcterms:modified>
</cp:coreProperties>
</file>