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2" r:id="rId5"/>
    <p:sldId id="258" r:id="rId6"/>
    <p:sldId id="263" r:id="rId7"/>
    <p:sldId id="264" r:id="rId8"/>
    <p:sldId id="265" r:id="rId9"/>
    <p:sldId id="266" r:id="rId10"/>
    <p:sldId id="259" r:id="rId11"/>
    <p:sldId id="260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C41A46B-654D-4E19-B585-1F7082B9F85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59A79F2-E1C1-4EED-8FB8-199F741F8A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0404297"/>
              </p:ext>
            </p:extLst>
          </p:nvPr>
        </p:nvGraphicFramePr>
        <p:xfrm>
          <a:off x="15875" y="60325"/>
          <a:ext cx="9021763" cy="676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4642254" imgH="3480674" progId="PowerPoint.Show.8">
                  <p:embed/>
                </p:oleObj>
              </mc:Choice>
              <mc:Fallback>
                <p:oleObj name="Prezentace" r:id="rId3" imgW="4642254" imgH="348067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75" y="60325"/>
                        <a:ext cx="9021763" cy="6767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095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Vítězslav Nezval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tvorba,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70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052736"/>
            <a:ext cx="7024744" cy="1143000"/>
          </a:xfrm>
        </p:spPr>
        <p:txBody>
          <a:bodyPr/>
          <a:lstStyle/>
          <a:p>
            <a:r>
              <a:rPr lang="cs-CZ" dirty="0" smtClean="0"/>
              <a:t>Úvodní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1900 v Biskoupkách, zemřel 1958 v Praze.</a:t>
            </a:r>
          </a:p>
          <a:p>
            <a:r>
              <a:rPr lang="cs-CZ" dirty="0" smtClean="0"/>
              <a:t>Vystudoval třebíčské gymnázium.</a:t>
            </a:r>
          </a:p>
          <a:p>
            <a:r>
              <a:rPr lang="cs-CZ" dirty="0" smtClean="0"/>
              <a:t>Nedostudoval filosofii v Praze.</a:t>
            </a:r>
          </a:p>
          <a:p>
            <a:r>
              <a:rPr lang="cs-CZ" dirty="0" smtClean="0"/>
              <a:t>1922 (společně s </a:t>
            </a:r>
            <a:r>
              <a:rPr lang="cs-CZ" dirty="0" err="1" smtClean="0"/>
              <a:t>K.Teigem</a:t>
            </a:r>
            <a:r>
              <a:rPr lang="cs-CZ" dirty="0" smtClean="0"/>
              <a:t>) vstoupil do Devětsilu.</a:t>
            </a:r>
          </a:p>
          <a:p>
            <a:r>
              <a:rPr lang="cs-CZ" dirty="0" smtClean="0"/>
              <a:t>1924 vstoupil do KSČ.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47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Umělecký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počátcích tvorby jej oslovil dadaismus.</a:t>
            </a:r>
          </a:p>
          <a:p>
            <a:r>
              <a:rPr lang="cs-CZ" dirty="0" smtClean="0"/>
              <a:t>V rámci </a:t>
            </a:r>
            <a:r>
              <a:rPr lang="cs-CZ" dirty="0"/>
              <a:t>D</a:t>
            </a:r>
            <a:r>
              <a:rPr lang="cs-CZ" dirty="0" smtClean="0"/>
              <a:t>evětsilu velmi ovlivněn poetismem.</a:t>
            </a:r>
          </a:p>
          <a:p>
            <a:r>
              <a:rPr lang="cs-CZ" dirty="0" smtClean="0"/>
              <a:t>Ve 30.letech přichází „surrealistická vlna“.</a:t>
            </a:r>
          </a:p>
          <a:p>
            <a:r>
              <a:rPr lang="cs-CZ" dirty="0" smtClean="0"/>
              <a:t>Po r.1945 se cele dává do služeb KSČ, po r.1948 i jejího </a:t>
            </a:r>
            <a:r>
              <a:rPr lang="cs-CZ" dirty="0" err="1" smtClean="0"/>
              <a:t>režimu,píše</a:t>
            </a:r>
            <a:r>
              <a:rPr lang="cs-CZ" dirty="0" smtClean="0"/>
              <a:t> v duchu socialistického realismu.</a:t>
            </a:r>
          </a:p>
          <a:p>
            <a:r>
              <a:rPr lang="cs-CZ" dirty="0" smtClean="0"/>
              <a:t>Mimo básnické tvorby se věnoval i žurnalistice, překladatelství, dramaturgii.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75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období 20.let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Poetismus – poetistické básně „Akrobat“ a „Edison“, dále „Podivuhodný kouzelník“ (vydáno souborně ve sbírce „Básně noci“)</a:t>
            </a:r>
          </a:p>
          <a:p>
            <a:r>
              <a:rPr lang="cs-CZ" dirty="0" smtClean="0"/>
              <a:t>Obsahově hold životu, lidskému géniovi, kráse, optimismu, naději – reflexivní lyrika.</a:t>
            </a:r>
          </a:p>
          <a:p>
            <a:r>
              <a:rPr lang="cs-CZ" dirty="0" smtClean="0"/>
              <a:t>Básně typu pásma – polytematické básně se </a:t>
            </a:r>
            <a:r>
              <a:rPr lang="cs-CZ" smtClean="0"/>
              <a:t>střídáním motivů – „obrazů“.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40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období 30.let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Mizí hravost, objevují se náznaky surrealismu – surrealismus naplno od r.1934, kdy Nezval s </a:t>
            </a:r>
            <a:r>
              <a:rPr lang="cs-CZ" dirty="0" err="1" smtClean="0"/>
              <a:t>Teigem</a:t>
            </a:r>
            <a:r>
              <a:rPr lang="cs-CZ" dirty="0" smtClean="0"/>
              <a:t>, Bieblem, výtvarníky </a:t>
            </a:r>
            <a:r>
              <a:rPr lang="cs-CZ" dirty="0" err="1" smtClean="0"/>
              <a:t>Toyen</a:t>
            </a:r>
            <a:r>
              <a:rPr lang="cs-CZ" dirty="0" smtClean="0"/>
              <a:t>, Štýrským a dalšími zakládá Surrealistickou skupinu.</a:t>
            </a:r>
          </a:p>
          <a:p>
            <a:r>
              <a:rPr lang="cs-CZ" dirty="0" smtClean="0"/>
              <a:t>Manifestem Surrealistické skupiny je Nezvalův manifest „Surrealismus v ČSR“.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4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30.let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Básnické sbírky „Skleněný havelok“ (náznaky surrealismu), „Sbohem a šáteček“ (dojmy z cest po Francii a Itálii, reflexe českého národa)</a:t>
            </a:r>
          </a:p>
          <a:p>
            <a:r>
              <a:rPr lang="cs-CZ" dirty="0" smtClean="0"/>
              <a:t>Poté už ve 2.pol.30.let čistě surrealistické sbírky „Žena v množném čísle, „Praha s prsty deště“, „Absolutní hrobař“.</a:t>
            </a:r>
          </a:p>
          <a:p>
            <a:r>
              <a:rPr lang="cs-CZ" dirty="0" smtClean="0"/>
              <a:t>Surrealistické prózy „Neviditelná Moskva“, Ulice Git-</a:t>
            </a:r>
            <a:r>
              <a:rPr lang="cs-CZ" dirty="0" err="1" smtClean="0"/>
              <a:t>le</a:t>
            </a:r>
            <a:r>
              <a:rPr lang="cs-CZ" dirty="0" smtClean="0"/>
              <a:t>-</a:t>
            </a:r>
            <a:r>
              <a:rPr lang="cs-CZ" dirty="0" err="1" smtClean="0"/>
              <a:t>Coeur</a:t>
            </a:r>
            <a:r>
              <a:rPr lang="cs-CZ" dirty="0" smtClean="0"/>
              <a:t>“, „Pražský chodec“.</a:t>
            </a:r>
          </a:p>
          <a:p>
            <a:r>
              <a:rPr lang="cs-CZ" dirty="0" smtClean="0"/>
              <a:t>„52 hořkých balad věčného studenta Roberta Davida“ – forma villonské balady, anonymně publikováno.</a:t>
            </a:r>
          </a:p>
          <a:p>
            <a:r>
              <a:rPr lang="cs-CZ" dirty="0" smtClean="0"/>
              <a:t>Reakcí na rok 1938 je „Matka naděje“ (paralela nemocná matka – nemocná země).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57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40.let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„Pět minut za městem“ – reakce na německou okupaci.</a:t>
            </a:r>
          </a:p>
          <a:p>
            <a:r>
              <a:rPr lang="cs-CZ" dirty="0" smtClean="0"/>
              <a:t>„Historický obraz“ – básnická sbírka shrnující období let 1939 – 45, oslava  Rudé armády – osvoboditelky.</a:t>
            </a:r>
          </a:p>
          <a:p>
            <a:r>
              <a:rPr lang="cs-CZ" dirty="0" smtClean="0"/>
              <a:t>„Stalin“, „Veliký orloj“ – levicové propagandistické ódy.</a:t>
            </a:r>
          </a:p>
          <a:p>
            <a:r>
              <a:rPr lang="cs-CZ" dirty="0" smtClean="0"/>
              <a:t>„Manon </a:t>
            </a:r>
            <a:r>
              <a:rPr lang="cs-CZ" dirty="0" err="1" smtClean="0"/>
              <a:t>Lescaut</a:t>
            </a:r>
            <a:r>
              <a:rPr lang="cs-CZ" dirty="0" smtClean="0"/>
              <a:t>“ – hra napsaná na motivy románu abbé </a:t>
            </a:r>
            <a:r>
              <a:rPr lang="cs-CZ" dirty="0" err="1" smtClean="0"/>
              <a:t>Prévosta</a:t>
            </a:r>
            <a:r>
              <a:rPr lang="cs-CZ" dirty="0" smtClean="0"/>
              <a:t>, ústředním tématem láska a co jí brání.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8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50.let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„Zpěv míru“ – propagandistická báseň, obraz studené války.</a:t>
            </a:r>
          </a:p>
          <a:p>
            <a:r>
              <a:rPr lang="cs-CZ" dirty="0" smtClean="0"/>
              <a:t>„Z domoviny“, „Chrpy a města“ – intimní a občanská lyrika, návrat básníka „k sobě“.</a:t>
            </a:r>
          </a:p>
          <a:p>
            <a:r>
              <a:rPr lang="cs-CZ" dirty="0" smtClean="0"/>
              <a:t>„Dnes ještě zapadá slunce </a:t>
            </a:r>
            <a:r>
              <a:rPr lang="cs-CZ" dirty="0"/>
              <a:t>n</a:t>
            </a:r>
            <a:r>
              <a:rPr lang="cs-CZ" dirty="0" smtClean="0"/>
              <a:t>ad Atlantidou“ – drama</a:t>
            </a:r>
            <a:r>
              <a:rPr lang="cs-CZ" smtClean="0"/>
              <a:t>, konfrontace války a míru.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70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Vybrané citáty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dirty="0" smtClean="0"/>
              <a:t>„Tisíc jablek spadlo na nos zeměkoule</a:t>
            </a:r>
          </a:p>
          <a:p>
            <a:pPr marL="68580" indent="0">
              <a:buNone/>
            </a:pPr>
            <a:r>
              <a:rPr lang="cs-CZ" dirty="0"/>
              <a:t>a</a:t>
            </a:r>
            <a:r>
              <a:rPr lang="cs-CZ" dirty="0" smtClean="0"/>
              <a:t> jen Newton doved těžit ze své boule</a:t>
            </a:r>
          </a:p>
          <a:p>
            <a:pPr marL="68580" indent="0">
              <a:buNone/>
            </a:pPr>
            <a:r>
              <a:rPr lang="cs-CZ" dirty="0"/>
              <a:t>t</a:t>
            </a:r>
            <a:r>
              <a:rPr lang="cs-CZ" dirty="0" smtClean="0"/>
              <a:t>isíc lidí mělo epilepsii</a:t>
            </a:r>
          </a:p>
          <a:p>
            <a:pPr marL="68580" indent="0">
              <a:buNone/>
            </a:pPr>
            <a:r>
              <a:rPr lang="cs-CZ" dirty="0"/>
              <a:t>a</a:t>
            </a:r>
            <a:r>
              <a:rPr lang="cs-CZ" dirty="0" smtClean="0"/>
              <a:t> jen svatý Pavel uzřel hostii</a:t>
            </a:r>
          </a:p>
          <a:p>
            <a:pPr marL="68580" indent="0">
              <a:buNone/>
            </a:pPr>
            <a:r>
              <a:rPr lang="cs-CZ" dirty="0"/>
              <a:t>t</a:t>
            </a:r>
            <a:r>
              <a:rPr lang="cs-CZ" dirty="0" smtClean="0"/>
              <a:t>isíc  hluchých lidí bloudí beze jména</a:t>
            </a:r>
          </a:p>
          <a:p>
            <a:pPr marL="68580" indent="0">
              <a:buNone/>
            </a:pPr>
            <a:r>
              <a:rPr lang="cs-CZ" dirty="0" smtClean="0"/>
              <a:t>a jen v jednom z nich našli Beethovena…“</a:t>
            </a:r>
          </a:p>
          <a:p>
            <a:pPr marL="68580" indent="0">
              <a:buNone/>
            </a:pPr>
            <a:r>
              <a:rPr lang="cs-CZ" dirty="0" smtClean="0"/>
              <a:t>(„Edison“)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autor vnímá lidského génia, pokrok?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je pro něj někdy důležité?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Charakterizujte báseň typu pásma.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13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V.Nezval</a:t>
            </a:r>
            <a:r>
              <a:rPr lang="cs-CZ" dirty="0" smtClean="0"/>
              <a:t> – básník hodnotný zejména svými poetistickými a surrealistickými počiny a dále často hraným dramatem „Manon </a:t>
            </a:r>
            <a:r>
              <a:rPr lang="cs-CZ" dirty="0" err="1" smtClean="0"/>
              <a:t>Lescaut</a:t>
            </a:r>
            <a:r>
              <a:rPr lang="cs-CZ" dirty="0" smtClean="0"/>
              <a:t>“.</a:t>
            </a:r>
          </a:p>
          <a:p>
            <a:r>
              <a:rPr lang="cs-CZ" dirty="0" smtClean="0"/>
              <a:t>Básník, který se nebál experimentu a oslovovaly jej avantgardní </a:t>
            </a:r>
            <a:r>
              <a:rPr lang="cs-CZ" smtClean="0"/>
              <a:t>umělecké směry.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14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798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MATURITA</a:t>
            </a:r>
            <a:r>
              <a:rPr lang="cs-CZ" dirty="0" smtClean="0"/>
              <a:t>, </a:t>
            </a:r>
            <a:r>
              <a:rPr lang="cs-CZ" dirty="0" err="1" smtClean="0"/>
              <a:t>vyd.Ing.Petra</a:t>
            </a:r>
            <a:r>
              <a:rPr lang="cs-CZ" dirty="0" smtClean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64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87</TotalTime>
  <Words>555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Austin</vt:lpstr>
      <vt:lpstr>Microsoft PowerPoint 97-2003 Presentation</vt:lpstr>
      <vt:lpstr>Prezentace aplikace PowerPoint</vt:lpstr>
      <vt:lpstr>Vítězslav Nezval</vt:lpstr>
      <vt:lpstr>Úvodní faktografie</vt:lpstr>
      <vt:lpstr>Umělecký vývoj</vt:lpstr>
      <vt:lpstr>Tvorba – období 20.let</vt:lpstr>
      <vt:lpstr>Tvorba – období 30.let</vt:lpstr>
      <vt:lpstr>Tvorba 30.let - pokračování</vt:lpstr>
      <vt:lpstr>Tvorba 40.let</vt:lpstr>
      <vt:lpstr>Tvorba 50.let</vt:lpstr>
      <vt:lpstr>Vybrané citáty</vt:lpstr>
      <vt:lpstr>Shrnutí</vt:lpstr>
      <vt:lpstr>Zdroje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Vítězslav Nezval</dc:title>
  <dc:creator>Ivan Nývlt</dc:creator>
  <cp:lastModifiedBy>Ivan Nývlt</cp:lastModifiedBy>
  <cp:revision>17</cp:revision>
  <dcterms:created xsi:type="dcterms:W3CDTF">2013-02-20T09:44:04Z</dcterms:created>
  <dcterms:modified xsi:type="dcterms:W3CDTF">2013-04-22T09:19:07Z</dcterms:modified>
</cp:coreProperties>
</file>