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57" r:id="rId4"/>
    <p:sldId id="258" r:id="rId5"/>
    <p:sldId id="262" r:id="rId6"/>
    <p:sldId id="263" r:id="rId7"/>
    <p:sldId id="264" r:id="rId8"/>
    <p:sldId id="265" r:id="rId9"/>
    <p:sldId id="267" r:id="rId10"/>
    <p:sldId id="266" r:id="rId11"/>
    <p:sldId id="26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CD1C9C3-84F1-4ED2-ACA1-481D0694531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FC8CF6F-7289-4E92-B894-D4BCA44871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0162451"/>
              </p:ext>
            </p:extLst>
          </p:nvPr>
        </p:nvGraphicFramePr>
        <p:xfrm>
          <a:off x="-15875" y="-15875"/>
          <a:ext cx="9129713" cy="6843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4387446" imgH="3288922" progId="PowerPoint.Show.8">
                  <p:embed/>
                </p:oleObj>
              </mc:Choice>
              <mc:Fallback>
                <p:oleObj name="Prezentace" r:id="rId3" imgW="4387446" imgH="328892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5875" y="-15875"/>
                        <a:ext cx="9129713" cy="68437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86663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Vladimír Holan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78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1905 v Praze – 1980 tamtéž.</a:t>
            </a:r>
          </a:p>
          <a:p>
            <a:r>
              <a:rPr lang="cs-CZ" dirty="0" smtClean="0"/>
              <a:t>Vystudoval gymnázium v Praze.</a:t>
            </a:r>
          </a:p>
          <a:p>
            <a:r>
              <a:rPr lang="cs-CZ" dirty="0" smtClean="0"/>
              <a:t>První básnickou sbírku vydal v r. 1926, pak se věnoval úřednické práci, během 30.let pracoval jako redaktor Umělecké besedy a dramaturg Divadla </a:t>
            </a:r>
            <a:r>
              <a:rPr lang="cs-CZ" dirty="0" err="1" smtClean="0"/>
              <a:t>E.F.Buriana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r.1945 vstoupil do KSČ (euforie z osvobození RA), pak ještě obhajoval únor 1948, ale 1950 stranu rozladěn opouští. Následuje zákaz publikovat (až do r.1963), ale tvořit nepřestává (do r.1977).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09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Složitý a mnohdy těžko pochopitelný apolitický básník (politická témata v jeho básních zřídka – </a:t>
            </a:r>
            <a:r>
              <a:rPr lang="cs-CZ" dirty="0" err="1" smtClean="0"/>
              <a:t>např.reakce</a:t>
            </a:r>
            <a:r>
              <a:rPr lang="cs-CZ" dirty="0" smtClean="0"/>
              <a:t> na Mnichov).</a:t>
            </a:r>
          </a:p>
          <a:p>
            <a:r>
              <a:rPr lang="cs-CZ" dirty="0" smtClean="0"/>
              <a:t>Jeho básně meditativní, spiritualistické, introvertní, mystická, často i s motivem smrti. </a:t>
            </a:r>
            <a:endParaRPr lang="cs-CZ" dirty="0"/>
          </a:p>
          <a:p>
            <a:r>
              <a:rPr lang="cs-CZ" dirty="0" smtClean="0"/>
              <a:t>Těžká, ponurá, komplikovaná poezie, ale měl velký vliv na generaci básníků nastupujících v 60.letech.</a:t>
            </a:r>
          </a:p>
          <a:p>
            <a:r>
              <a:rPr lang="cs-CZ" dirty="0" smtClean="0"/>
              <a:t>Vedle Seiferta jeden z největších </a:t>
            </a:r>
            <a:r>
              <a:rPr lang="cs-CZ" smtClean="0"/>
              <a:t>českých básníků 20.st.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830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20.a 30.léta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„Blouznivý vějíř“</a:t>
            </a:r>
          </a:p>
          <a:p>
            <a:r>
              <a:rPr lang="cs-CZ" dirty="0" smtClean="0"/>
              <a:t>„Vanutí“</a:t>
            </a:r>
          </a:p>
          <a:p>
            <a:r>
              <a:rPr lang="cs-CZ" dirty="0" smtClean="0"/>
              <a:t>„Oblouk“</a:t>
            </a:r>
          </a:p>
          <a:p>
            <a:r>
              <a:rPr lang="cs-CZ" dirty="0" smtClean="0"/>
              <a:t>„Kameni, přicházíš“ (</a:t>
            </a:r>
            <a:r>
              <a:rPr lang="cs-CZ" dirty="0" err="1" smtClean="0"/>
              <a:t>m.j</a:t>
            </a:r>
            <a:r>
              <a:rPr lang="cs-CZ" dirty="0" smtClean="0"/>
              <a:t>. i báseň „Španělským dělníkům“ – reakce na občanskou válku ve Španělsku)</a:t>
            </a:r>
          </a:p>
          <a:p>
            <a:r>
              <a:rPr lang="cs-CZ" dirty="0" smtClean="0"/>
              <a:t>„Sen“ (báseň věnovaná </a:t>
            </a:r>
            <a:r>
              <a:rPr lang="cs-CZ" dirty="0" err="1" smtClean="0"/>
              <a:t>V.Chlebnikovi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26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40.léta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Během okupace a války prakticky nepublikuje, píše „do šuplíku“ (ostatně jako většina českých spisovatelů)</a:t>
            </a:r>
          </a:p>
          <a:p>
            <a:r>
              <a:rPr lang="cs-CZ" dirty="0" smtClean="0"/>
              <a:t>„Odpověď Francii“ – obvinění ze zrady Francie na československém státu.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Záhřmotí</a:t>
            </a:r>
            <a:r>
              <a:rPr lang="cs-CZ" dirty="0" smtClean="0"/>
              <a:t>“ – retrospektiva s různorodými motivy (dětství, matka, ale i Mozart).</a:t>
            </a:r>
          </a:p>
          <a:p>
            <a:r>
              <a:rPr lang="cs-CZ" dirty="0" smtClean="0"/>
              <a:t>„Dík Sovětskému svazu“ – reakce na osvobození v r.1945.</a:t>
            </a:r>
          </a:p>
          <a:p>
            <a:r>
              <a:rPr lang="cs-CZ" dirty="0" smtClean="0"/>
              <a:t>„Panychida“ – subjektivní vzpomínka na zemřelé za druhé světové války a okupace.</a:t>
            </a:r>
          </a:p>
          <a:p>
            <a:r>
              <a:rPr lang="cs-CZ" dirty="0" smtClean="0"/>
              <a:t>„Rudoarmějci“ – „portréty“ prostých sovětských vojáků.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86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50.a 60.léta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letech 1948 – 1962 má zakázáno publikovat, opět píše „do šuplíku“, většinu publikuje právě po 1962.</a:t>
            </a:r>
          </a:p>
          <a:p>
            <a:r>
              <a:rPr lang="cs-CZ" dirty="0" smtClean="0"/>
              <a:t>„Noc s Hamletem“ – napsáno během přelomu 40./50.let, několikrát přepracováno – báseň s hlubokým filosofickým podtextem (společnost, jednotlivec, vývoj, pokrok, ale i cesta do záhuby).</a:t>
            </a:r>
          </a:p>
          <a:p>
            <a:r>
              <a:rPr lang="cs-CZ" dirty="0" smtClean="0"/>
              <a:t>„Toskána“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Mozartiana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27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70.léta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Asklepiovi</a:t>
            </a:r>
            <a:r>
              <a:rPr lang="cs-CZ" dirty="0" smtClean="0"/>
              <a:t> kohouta“</a:t>
            </a:r>
          </a:p>
          <a:p>
            <a:r>
              <a:rPr lang="cs-CZ" smtClean="0"/>
              <a:t>„Předposlední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„Sbohem?“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84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Vybrané citáty – „Terezka Planetová“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1800" dirty="0" smtClean="0"/>
              <a:t>„Život!...Je to vždy něco s výše</a:t>
            </a:r>
          </a:p>
          <a:p>
            <a:pPr marL="68580" indent="0">
              <a:buNone/>
            </a:pPr>
            <a:r>
              <a:rPr lang="cs-CZ" sz="1800" dirty="0" smtClean="0"/>
              <a:t>vnuceného , ba náplň spíše</a:t>
            </a:r>
          </a:p>
          <a:p>
            <a:pPr marL="68580" indent="0">
              <a:buNone/>
            </a:pPr>
            <a:r>
              <a:rPr lang="cs-CZ" sz="1800" dirty="0" smtClean="0"/>
              <a:t>než organicky vyrostlá </a:t>
            </a:r>
          </a:p>
          <a:p>
            <a:pPr marL="68580" indent="0">
              <a:buNone/>
            </a:pPr>
            <a:r>
              <a:rPr lang="cs-CZ" sz="1800" dirty="0" smtClean="0"/>
              <a:t>plnost…Vždyť proto nesouladný,</a:t>
            </a:r>
          </a:p>
          <a:p>
            <a:pPr marL="68580" indent="0">
              <a:buNone/>
            </a:pPr>
            <a:r>
              <a:rPr lang="cs-CZ" sz="1800" dirty="0"/>
              <a:t>ž</a:t>
            </a:r>
            <a:r>
              <a:rPr lang="cs-CZ" sz="1800" dirty="0" smtClean="0"/>
              <a:t>e  naší vůle málo dbá…</a:t>
            </a:r>
          </a:p>
          <a:p>
            <a:pPr marL="68580" indent="0">
              <a:buNone/>
            </a:pPr>
            <a:r>
              <a:rPr lang="cs-CZ" sz="1800" dirty="0" smtClean="0"/>
              <a:t>Nenarodili jsme se žádný</a:t>
            </a:r>
          </a:p>
          <a:p>
            <a:pPr marL="68580" indent="0">
              <a:buNone/>
            </a:pPr>
            <a:r>
              <a:rPr lang="cs-CZ" sz="1800" dirty="0" smtClean="0"/>
              <a:t>dobrovolně …</a:t>
            </a:r>
          </a:p>
          <a:p>
            <a:pPr marL="68580" indent="0">
              <a:buNone/>
            </a:pPr>
            <a:r>
              <a:rPr lang="cs-CZ" sz="1800" dirty="0" smtClean="0"/>
              <a:t>A přece žasnu, žiju tedy…</a:t>
            </a:r>
          </a:p>
          <a:p>
            <a:pPr marL="68580" indent="0">
              <a:buNone/>
            </a:pPr>
            <a:r>
              <a:rPr lang="cs-CZ" sz="1800" dirty="0" smtClean="0"/>
              <a:t>Žasnu, a živ jsem tedy, živ…“</a:t>
            </a:r>
          </a:p>
          <a:p>
            <a:pPr marL="68580" indent="0">
              <a:buNone/>
            </a:pPr>
            <a:endParaRPr lang="cs-CZ" sz="1800" dirty="0"/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Zjistěte, jaký druh poezie reprezentuje tato báseň.</a:t>
            </a:r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Co je ústředním motivem a kdo je „vypravěčem“?</a:t>
            </a:r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Jak byste okomentovali básníkovu meditaci o životě?</a:t>
            </a:r>
          </a:p>
          <a:p>
            <a:pPr marL="6858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91276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nejsložitějších, ale zároveň nejhodnotnějších básníků 20.století.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68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391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</a:t>
            </a:r>
            <a:r>
              <a:rPr lang="cs-CZ" dirty="0" smtClean="0"/>
              <a:t>80-86448-08-8</a:t>
            </a:r>
          </a:p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34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509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Austin</vt:lpstr>
      <vt:lpstr>Microsoft PowerPoint 97-2003 Presentation</vt:lpstr>
      <vt:lpstr>Prezentace aplikace PowerPoint</vt:lpstr>
      <vt:lpstr>Vladimír Holan</vt:lpstr>
      <vt:lpstr>Úvodní faktografie</vt:lpstr>
      <vt:lpstr>Tvorba – obecné rysy</vt:lpstr>
      <vt:lpstr>Tvorba – 20.a 30.léta</vt:lpstr>
      <vt:lpstr>Tvorba – 40.léta</vt:lpstr>
      <vt:lpstr>50.a 60.léta</vt:lpstr>
      <vt:lpstr>Tvorba – 70.léta</vt:lpstr>
      <vt:lpstr>Vybrané citáty – „Terezka Planetová“</vt:lpstr>
      <vt:lpstr>Shrnutí </vt:lpstr>
      <vt:lpstr>Zdroje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Vladimír Holan</dc:title>
  <dc:creator>Ivan Nývlt</dc:creator>
  <cp:lastModifiedBy>Ivan Nývlt</cp:lastModifiedBy>
  <cp:revision>14</cp:revision>
  <dcterms:created xsi:type="dcterms:W3CDTF">2013-02-20T09:48:34Z</dcterms:created>
  <dcterms:modified xsi:type="dcterms:W3CDTF">2013-04-22T09:24:11Z</dcterms:modified>
</cp:coreProperties>
</file>