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4" r:id="rId15"/>
    <p:sldId id="268" r:id="rId16"/>
    <p:sldId id="269" r:id="rId17"/>
    <p:sldId id="270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3BB5393-51B3-4146-ACBD-F93D4BB3BA2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EFF0946-4EE7-4583-A861-BE1C1C19D8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489835"/>
              </p:ext>
            </p:extLst>
          </p:nvPr>
        </p:nvGraphicFramePr>
        <p:xfrm>
          <a:off x="-30163" y="-30163"/>
          <a:ext cx="9128126" cy="6842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4381336" imgH="3285684" progId="PowerPoint.Show.8">
                  <p:embed/>
                </p:oleObj>
              </mc:Choice>
              <mc:Fallback>
                <p:oleObj name="Prezentace" r:id="rId3" imgW="4381336" imgH="328568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30163" y="-30163"/>
                        <a:ext cx="9128126" cy="6842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530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Wolker, Seifert, Nezval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Srovnávací a vědomostní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94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8580" indent="0">
              <a:buNone/>
            </a:pPr>
            <a:r>
              <a:rPr lang="cs-CZ" dirty="0" smtClean="0"/>
              <a:t>K charakteristikám přiřaďte konkrétního básníka:</a:t>
            </a:r>
          </a:p>
          <a:p>
            <a:r>
              <a:rPr lang="cs-CZ" dirty="0" smtClean="0"/>
              <a:t>1) Levicově orientovaný, představitel proletářské poezie, zemřel však velmi mladý……………………..</a:t>
            </a:r>
          </a:p>
          <a:p>
            <a:r>
              <a:rPr lang="cs-CZ" dirty="0" smtClean="0"/>
              <a:t>2) Prošel řadou uměleckých směrů, ve 20.a 30.letech představitel </a:t>
            </a:r>
            <a:r>
              <a:rPr lang="cs-CZ" smtClean="0"/>
              <a:t>avantgardy……………...</a:t>
            </a:r>
            <a:endParaRPr lang="cs-CZ" dirty="0" smtClean="0"/>
          </a:p>
          <a:p>
            <a:r>
              <a:rPr lang="cs-CZ" dirty="0" smtClean="0"/>
              <a:t>3) Básník osobitého stylu a výrazu, načas i zakázaný a nevydávaný 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252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K indiciím doplňte autora:</a:t>
            </a:r>
          </a:p>
          <a:p>
            <a:r>
              <a:rPr lang="cs-CZ" dirty="0" smtClean="0"/>
              <a:t>1) </a:t>
            </a:r>
            <a:r>
              <a:rPr lang="cs-CZ" dirty="0"/>
              <a:t>R</a:t>
            </a:r>
            <a:r>
              <a:rPr lang="cs-CZ" dirty="0" smtClean="0"/>
              <a:t>odný Žižkov…………</a:t>
            </a:r>
          </a:p>
          <a:p>
            <a:r>
              <a:rPr lang="cs-CZ" dirty="0" smtClean="0"/>
              <a:t>2) Propagandistická poezie…………….</a:t>
            </a:r>
          </a:p>
          <a:p>
            <a:r>
              <a:rPr lang="cs-CZ" dirty="0" smtClean="0"/>
              <a:t>3) Svatý Kopeček u Olomouce…………</a:t>
            </a:r>
          </a:p>
          <a:p>
            <a:r>
              <a:rPr lang="cs-CZ" dirty="0" smtClean="0"/>
              <a:t>4) Manifest surrealismu……………</a:t>
            </a:r>
          </a:p>
          <a:p>
            <a:r>
              <a:rPr lang="cs-CZ" dirty="0" smtClean="0"/>
              <a:t>5) Sociální balady………….</a:t>
            </a:r>
          </a:p>
          <a:p>
            <a:r>
              <a:rPr lang="cs-CZ" dirty="0" smtClean="0"/>
              <a:t>6) Nobelova cena za literaturu………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49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Co spojuje následující tituly (sbírky, básně)?</a:t>
            </a:r>
          </a:p>
          <a:p>
            <a:r>
              <a:rPr lang="cs-CZ" dirty="0" smtClean="0"/>
              <a:t>1) „Svatý Kopeček“, „Podivuhodný kouzelník“ -…………………</a:t>
            </a:r>
          </a:p>
          <a:p>
            <a:r>
              <a:rPr lang="cs-CZ" dirty="0" smtClean="0"/>
              <a:t>2) „Na vlnách TSF“, „Edison“ -………….</a:t>
            </a:r>
          </a:p>
          <a:p>
            <a:r>
              <a:rPr lang="cs-CZ" dirty="0" smtClean="0"/>
              <a:t>3) „Zhasněte světla“, „Matka naděje“ - 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944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Definujte báseň typu pásma, kdo z uvedených autorů tyto básně píše? Kde se setkáváme s pásmem ve světové literatuře poprvé (u kterého autora)?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37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Definujte sociální baladu a uveďte název 3 sociálních balad Jiřího Wolkera.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45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Zdůvodněte, proč část tvorby </a:t>
            </a:r>
            <a:r>
              <a:rPr lang="cs-CZ" dirty="0" err="1" smtClean="0"/>
              <a:t>J.Wolkera</a:t>
            </a:r>
            <a:r>
              <a:rPr lang="cs-CZ" dirty="0" smtClean="0"/>
              <a:t> řadíme k proletářské poezii. V které jeho sbírce jsou naplněny znaky proletářské poezie?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02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Vysvětlete pojem apostrofa a doplňte vaším konkrétním příkladem.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71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Sbírky </a:t>
            </a:r>
            <a:r>
              <a:rPr lang="cs-CZ" dirty="0" err="1" smtClean="0"/>
              <a:t>V.Nezvala</a:t>
            </a:r>
            <a:r>
              <a:rPr lang="cs-CZ" dirty="0" smtClean="0"/>
              <a:t> „Absolutní hrobař“ a „Žena v množném čísle“ naplňují znaky………(doplňte název uměleckého směru).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62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err="1" smtClean="0"/>
              <a:t>V.Nezval</a:t>
            </a:r>
            <a:r>
              <a:rPr lang="cs-CZ" dirty="0" smtClean="0"/>
              <a:t> je i autorem dramatu na motivy knihy abbé </a:t>
            </a:r>
            <a:r>
              <a:rPr lang="cs-CZ" dirty="0" err="1" smtClean="0"/>
              <a:t>Prévosta</a:t>
            </a:r>
            <a:r>
              <a:rPr lang="cs-CZ" dirty="0" smtClean="0"/>
              <a:t>. Doplňte jeho název………….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32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Retrospektivní knihou Seifertova života je……………(doplňte název titulu).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66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V které polytematické básni </a:t>
            </a:r>
            <a:r>
              <a:rPr lang="cs-CZ" dirty="0" err="1" smtClean="0"/>
              <a:t>V.Nezval</a:t>
            </a:r>
            <a:r>
              <a:rPr lang="cs-CZ" dirty="0" smtClean="0"/>
              <a:t> vzdává básnickou i osobní úctu k životu?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25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Kterou sbírkou </a:t>
            </a:r>
            <a:r>
              <a:rPr lang="cs-CZ" dirty="0" err="1" smtClean="0"/>
              <a:t>J.Seifert</a:t>
            </a:r>
            <a:r>
              <a:rPr lang="cs-CZ" dirty="0" smtClean="0"/>
              <a:t> reagoval na osvobození naší republiky v r.1945?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08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Jmenujte dva tituly </a:t>
            </a:r>
            <a:r>
              <a:rPr lang="cs-CZ" dirty="0" err="1" smtClean="0"/>
              <a:t>J.Seiferta</a:t>
            </a:r>
            <a:r>
              <a:rPr lang="cs-CZ" dirty="0" smtClean="0"/>
              <a:t>, které věnoval mamince.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Poznejte autora, určete název básnické sbírky a stručně interpretujte: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„Dnes </a:t>
            </a:r>
            <a:r>
              <a:rPr lang="cs-CZ" dirty="0"/>
              <a:t>je má těžká hodina.</a:t>
            </a:r>
          </a:p>
          <a:p>
            <a:pPr marL="68580" indent="0">
              <a:buNone/>
            </a:pPr>
            <a:r>
              <a:rPr lang="cs-CZ" dirty="0"/>
              <a:t>Chlapecké srdce mi zemřelo a sám je v rakvi vynáším</a:t>
            </a:r>
          </a:p>
          <a:p>
            <a:pPr marL="68580" indent="0">
              <a:buNone/>
            </a:pPr>
            <a:r>
              <a:rPr lang="cs-CZ" dirty="0"/>
              <a:t>a zemřelým trpě, trpím i tím, které se mi v prsou roditi počíná.</a:t>
            </a:r>
          </a:p>
          <a:p>
            <a:pPr marL="68580" indent="0">
              <a:buNone/>
            </a:pPr>
            <a:r>
              <a:rPr lang="cs-CZ" dirty="0"/>
              <a:t>Dnes je má těžká hodina…“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00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Jaroslav Seifert byl i velmi výraznou osobností významného uměleckého spolku 20.let. </a:t>
            </a:r>
            <a:r>
              <a:rPr lang="cs-CZ" dirty="0"/>
              <a:t>K</a:t>
            </a:r>
            <a:r>
              <a:rPr lang="cs-CZ" dirty="0" smtClean="0"/>
              <a:t>terého?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36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1) Wolker, Nezval, Seifert</a:t>
            </a:r>
          </a:p>
          <a:p>
            <a:r>
              <a:rPr lang="cs-CZ" dirty="0" smtClean="0"/>
              <a:t>2) Seifert, Nezval, Wolker, Nezval, Wolker, Seifert</a:t>
            </a:r>
          </a:p>
          <a:p>
            <a:r>
              <a:rPr lang="cs-CZ" dirty="0" smtClean="0"/>
              <a:t>3) pásmo, poetismus, mnichovská zrada</a:t>
            </a:r>
          </a:p>
          <a:p>
            <a:r>
              <a:rPr lang="cs-CZ" dirty="0" smtClean="0"/>
              <a:t>4) polytematická báseň, Wolker, Nezval, </a:t>
            </a:r>
            <a:r>
              <a:rPr lang="cs-CZ" dirty="0" err="1" smtClean="0"/>
              <a:t>Apollinaire</a:t>
            </a:r>
            <a:endParaRPr lang="cs-CZ" dirty="0" smtClean="0"/>
          </a:p>
          <a:p>
            <a:r>
              <a:rPr lang="cs-CZ" dirty="0" smtClean="0"/>
              <a:t>5) baladickým elementem jsou krajně nepříznivé sociální skutečnosti. „Balada o očích topičových“, „Balada o nenarozeném dítěti“, „U rentgenu“</a:t>
            </a:r>
          </a:p>
          <a:p>
            <a:r>
              <a:rPr lang="cs-CZ" dirty="0" smtClean="0"/>
              <a:t>6) proletářský kolektiv, dělník hlavními hrdiny, „Těžká hodina“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35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Správné řešení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7</a:t>
            </a:r>
            <a:r>
              <a:rPr lang="cs-CZ" dirty="0" smtClean="0"/>
              <a:t>) básnické oslovení neživé (nebo i nepřítomné) věci. „Milenčin dopise…“</a:t>
            </a:r>
          </a:p>
          <a:p>
            <a:r>
              <a:rPr lang="cs-CZ" dirty="0"/>
              <a:t>8</a:t>
            </a:r>
            <a:r>
              <a:rPr lang="cs-CZ" dirty="0" smtClean="0"/>
              <a:t>) surrealismus</a:t>
            </a:r>
          </a:p>
          <a:p>
            <a:r>
              <a:rPr lang="cs-CZ" dirty="0"/>
              <a:t>9</a:t>
            </a:r>
            <a:r>
              <a:rPr lang="cs-CZ" dirty="0" smtClean="0"/>
              <a:t>) „Manon </a:t>
            </a:r>
            <a:r>
              <a:rPr lang="cs-CZ" dirty="0" err="1" smtClean="0"/>
              <a:t>Lescaut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10) „Všecky krásy světa“</a:t>
            </a:r>
          </a:p>
          <a:p>
            <a:r>
              <a:rPr lang="cs-CZ" dirty="0" smtClean="0"/>
              <a:t>11) „</a:t>
            </a:r>
            <a:r>
              <a:rPr lang="cs-CZ" dirty="0"/>
              <a:t>P</a:t>
            </a:r>
            <a:r>
              <a:rPr lang="cs-CZ" dirty="0" smtClean="0"/>
              <a:t>odivuhodný kouzelník“</a:t>
            </a:r>
          </a:p>
          <a:p>
            <a:r>
              <a:rPr lang="cs-CZ" dirty="0" smtClean="0"/>
              <a:t>12) „Přilba hlíny“</a:t>
            </a:r>
          </a:p>
          <a:p>
            <a:r>
              <a:rPr lang="cs-CZ" dirty="0" smtClean="0"/>
              <a:t>13) „Maminka“, „Maminčino zrcátko“</a:t>
            </a:r>
          </a:p>
          <a:p>
            <a:r>
              <a:rPr lang="cs-CZ" dirty="0" smtClean="0"/>
              <a:t>14) </a:t>
            </a:r>
            <a:r>
              <a:rPr lang="cs-CZ" dirty="0" err="1" smtClean="0"/>
              <a:t>J.Wolker</a:t>
            </a:r>
            <a:r>
              <a:rPr lang="cs-CZ" dirty="0" smtClean="0"/>
              <a:t>, „Těžká hodina“, přerod z chlapce v muže</a:t>
            </a:r>
          </a:p>
          <a:p>
            <a:r>
              <a:rPr lang="cs-CZ" dirty="0" smtClean="0"/>
              <a:t>15</a:t>
            </a:r>
            <a:r>
              <a:rPr lang="cs-CZ" smtClean="0"/>
              <a:t>) Devětsil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57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62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522</Words>
  <Application>Microsoft Office PowerPoint</Application>
  <PresentationFormat>Předvádění na obrazovce (4:3)</PresentationFormat>
  <Paragraphs>69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Austin</vt:lpstr>
      <vt:lpstr>Microsoft PowerPoint 97-2003 Presentation</vt:lpstr>
      <vt:lpstr>Prezentace aplikace PowerPoint</vt:lpstr>
      <vt:lpstr>Wolker, Seifert, Nezval</vt:lpstr>
      <vt:lpstr>Ot.č.1</vt:lpstr>
      <vt:lpstr>Ot.č.2</vt:lpstr>
      <vt:lpstr>Ot.č.3</vt:lpstr>
      <vt:lpstr>Ot.č.4</vt:lpstr>
      <vt:lpstr>Ot.č.5</vt:lpstr>
      <vt:lpstr>Ot.č.6</vt:lpstr>
      <vt:lpstr>Ot.č.7</vt:lpstr>
      <vt:lpstr>Ot.č.8</vt:lpstr>
      <vt:lpstr>Ot.č.9</vt:lpstr>
      <vt:lpstr>Ot.č.10</vt:lpstr>
      <vt:lpstr>Ot.č.11</vt:lpstr>
      <vt:lpstr>Ot.č.12</vt:lpstr>
      <vt:lpstr>Ot.č.13</vt:lpstr>
      <vt:lpstr>Ot.č.14</vt:lpstr>
      <vt:lpstr>Ot.č.15</vt:lpstr>
      <vt:lpstr>Správné řešení</vt:lpstr>
      <vt:lpstr>Správné řešení - pokračování</vt:lpstr>
      <vt:lpstr>Zdroje 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Wolker, Seifert, Nezval</dc:title>
  <dc:creator>ivan</dc:creator>
  <cp:lastModifiedBy>Ivan Nývlt</cp:lastModifiedBy>
  <cp:revision>14</cp:revision>
  <dcterms:created xsi:type="dcterms:W3CDTF">2013-03-10T10:09:30Z</dcterms:created>
  <dcterms:modified xsi:type="dcterms:W3CDTF">2013-04-22T09:26:48Z</dcterms:modified>
</cp:coreProperties>
</file>