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2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F2344EC-03F9-41CE-BF3E-F94EB974B310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5C1C299-326B-46BC-BD23-94EF8D102B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onstantin_Biebel_1928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8411897"/>
              </p:ext>
            </p:extLst>
          </p:nvPr>
        </p:nvGraphicFramePr>
        <p:xfrm>
          <a:off x="0" y="30163"/>
          <a:ext cx="9067800" cy="6797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Prezentace" r:id="rId3" imgW="4666333" imgH="3499022" progId="PowerPoint.Show.8">
                  <p:embed/>
                </p:oleObj>
              </mc:Choice>
              <mc:Fallback>
                <p:oleObj name="Prezentace" r:id="rId3" imgW="4666333" imgH="349902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30163"/>
                        <a:ext cx="9067800" cy="67976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15808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Konstantin Biebl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dílo,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9270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Konstantin Biebl (kolem 1928)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4029" y="2324100"/>
            <a:ext cx="2574954" cy="3508375"/>
          </a:xfrm>
        </p:spPr>
      </p:pic>
    </p:spTree>
    <p:extLst>
      <p:ext uri="{BB962C8B-B14F-4D97-AF65-F5344CB8AC3E}">
        <p14:creationId xmlns:p14="http://schemas.microsoft.com/office/powerpoint/2010/main" val="2320787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1898 Slavětín u Loun – 1951 Praha.</a:t>
            </a:r>
          </a:p>
          <a:p>
            <a:r>
              <a:rPr lang="cs-CZ" dirty="0" smtClean="0"/>
              <a:t>Jako voják účasten 1.světové války (1918 utekl z balkánské fronty ze zajetí, čímž si zachránil život).</a:t>
            </a:r>
          </a:p>
          <a:p>
            <a:r>
              <a:rPr lang="cs-CZ" dirty="0" smtClean="0"/>
              <a:t>Po 1918 vystudoval lékařskou fakultu, ale prakticky od poč.20.let se věnoval literární tvorbě, seznámil se </a:t>
            </a:r>
            <a:r>
              <a:rPr lang="cs-CZ" dirty="0" err="1" smtClean="0"/>
              <a:t>mj.s</a:t>
            </a:r>
            <a:r>
              <a:rPr lang="cs-CZ" dirty="0" smtClean="0"/>
              <a:t> </a:t>
            </a:r>
            <a:r>
              <a:rPr lang="cs-CZ" dirty="0" err="1" smtClean="0"/>
              <a:t>J.Wolkerem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Rád cestoval, navštívil Cejlon, Indonésii (záliba v exotice).</a:t>
            </a:r>
          </a:p>
          <a:p>
            <a:r>
              <a:rPr lang="cs-CZ" dirty="0" smtClean="0"/>
              <a:t>Rozladěn poměry po č.1948, </a:t>
            </a:r>
            <a:r>
              <a:rPr lang="cs-CZ" dirty="0" err="1" smtClean="0"/>
              <a:t>zdrav.problémy</a:t>
            </a:r>
            <a:r>
              <a:rPr lang="cs-CZ" dirty="0" smtClean="0"/>
              <a:t>, r.1951 spáchal sebevraždu.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538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obecné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Představitel meziválečné básnické avantgardy.</a:t>
            </a:r>
          </a:p>
          <a:p>
            <a:r>
              <a:rPr lang="cs-CZ" dirty="0" smtClean="0"/>
              <a:t>Představitel proletářské poezie, poetismu, ale též surrealismu (byl i členem surrealistické skupiny)</a:t>
            </a:r>
          </a:p>
          <a:p>
            <a:r>
              <a:rPr lang="cs-CZ" dirty="0" smtClean="0"/>
              <a:t>Pro jeho poezii typická hravost, nevázanost, ale také úspornost, zkratkovitost a hudebnost.</a:t>
            </a:r>
          </a:p>
          <a:p>
            <a:r>
              <a:rPr lang="cs-CZ" dirty="0" smtClean="0"/>
              <a:t>Časté motivy lásky, prolínání snu a reality, cestování.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595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básnické sbírky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„Věrný hlas“ – proletářská poezie, sbírka věnována </a:t>
            </a:r>
            <a:r>
              <a:rPr lang="cs-CZ" dirty="0" err="1" smtClean="0"/>
              <a:t>J.Wolkerovi</a:t>
            </a:r>
            <a:r>
              <a:rPr lang="cs-CZ" dirty="0" smtClean="0"/>
              <a:t>.</a:t>
            </a:r>
          </a:p>
          <a:p>
            <a:r>
              <a:rPr lang="cs-CZ" dirty="0" smtClean="0"/>
              <a:t>„Zlom“ – proletářská poezie, náznaky poetismu.</a:t>
            </a:r>
          </a:p>
          <a:p>
            <a:r>
              <a:rPr lang="cs-CZ" dirty="0" smtClean="0"/>
              <a:t>„Zloděj z Bagdádu“ – ústředním motivem smrt milované dívky, přitom jde o sbírku psanou v duchu poetismu.</a:t>
            </a:r>
          </a:p>
          <a:p>
            <a:r>
              <a:rPr lang="cs-CZ" dirty="0" smtClean="0"/>
              <a:t>„Zlatými řetězy“ – čistě poetistická sbírka s motivy cestování, prolínání snu a reality.</a:t>
            </a:r>
          </a:p>
          <a:p>
            <a:r>
              <a:rPr lang="cs-CZ" dirty="0" smtClean="0"/>
              <a:t>„S lodí, jež dováží čaj a kávu“ – prožitky z cest na Cejlon a Jávu zpracované v duchu poetismu.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0380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„Nový </a:t>
            </a:r>
            <a:r>
              <a:rPr lang="cs-CZ" dirty="0"/>
              <a:t>I</a:t>
            </a:r>
            <a:r>
              <a:rPr lang="cs-CZ" dirty="0" smtClean="0"/>
              <a:t>karos“ – vrchol poetismu, čtyřdílná polytematická báseň. Ikaros = sám básník, vznášející se nad světem, nepodléhající času. Vzpomínky na válku, dětství, cesty,…</a:t>
            </a:r>
          </a:p>
          <a:p>
            <a:r>
              <a:rPr lang="cs-CZ" dirty="0" smtClean="0"/>
              <a:t>„Zrcadlo noci“ – surrealistická sbírka.</a:t>
            </a:r>
          </a:p>
          <a:p>
            <a:r>
              <a:rPr lang="cs-CZ" dirty="0" smtClean="0"/>
              <a:t>„Bez obav“ – souhrn tvorby z let 1940 – 1951 (protifašistická, ale i budovatelská poezie).</a:t>
            </a:r>
          </a:p>
          <a:p>
            <a:r>
              <a:rPr lang="cs-CZ" dirty="0" smtClean="0"/>
              <a:t>Pozn. – </a:t>
            </a:r>
            <a:r>
              <a:rPr lang="cs-CZ" dirty="0" err="1" smtClean="0"/>
              <a:t>mj.psal</a:t>
            </a:r>
            <a:r>
              <a:rPr lang="cs-CZ" dirty="0" smtClean="0"/>
              <a:t> i prózy, </a:t>
            </a:r>
            <a:r>
              <a:rPr lang="cs-CZ" dirty="0" err="1" smtClean="0"/>
              <a:t>např.protikolonialisticky</a:t>
            </a:r>
            <a:r>
              <a:rPr lang="cs-CZ" dirty="0" smtClean="0"/>
              <a:t> zaměřenou prózu „</a:t>
            </a:r>
            <a:r>
              <a:rPr lang="cs-CZ" dirty="0" err="1" smtClean="0"/>
              <a:t>Plancius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014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Vybrané citáty – úryvek z básně „Smrt“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68580" indent="0">
              <a:buNone/>
            </a:pPr>
            <a:r>
              <a:rPr lang="cs-CZ" dirty="0" smtClean="0"/>
              <a:t>„Na pelest ke mně tiše usedla jsi.</a:t>
            </a:r>
          </a:p>
          <a:p>
            <a:pPr marL="68580" indent="0">
              <a:buNone/>
            </a:pPr>
            <a:r>
              <a:rPr lang="cs-CZ" dirty="0" smtClean="0"/>
              <a:t>Sestro,</a:t>
            </a:r>
          </a:p>
          <a:p>
            <a:pPr marL="68580" indent="0">
              <a:buNone/>
            </a:pPr>
            <a:r>
              <a:rPr lang="cs-CZ" dirty="0"/>
              <a:t>b</a:t>
            </a:r>
            <a:r>
              <a:rPr lang="cs-CZ" dirty="0" smtClean="0"/>
              <a:t>ojím se tvých skloněných rtů!</a:t>
            </a:r>
          </a:p>
          <a:p>
            <a:pPr marL="68580" indent="0">
              <a:buNone/>
            </a:pPr>
            <a:r>
              <a:rPr lang="cs-CZ" dirty="0" smtClean="0"/>
              <a:t>Co bych si počal s tvými </a:t>
            </a:r>
          </a:p>
          <a:p>
            <a:pPr marL="68580" indent="0">
              <a:buNone/>
            </a:pPr>
            <a:r>
              <a:rPr lang="cs-CZ" dirty="0" smtClean="0"/>
              <a:t>Zlatými vlasy?</a:t>
            </a:r>
          </a:p>
          <a:p>
            <a:pPr marL="68580" indent="0">
              <a:buNone/>
            </a:pPr>
            <a:r>
              <a:rPr lang="cs-CZ" dirty="0" smtClean="0"/>
              <a:t>Neuschne nikdy krev na mém bajonetu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Přede mnou tma, za mnou tma.</a:t>
            </a:r>
          </a:p>
          <a:p>
            <a:pPr marL="68580" indent="0">
              <a:buNone/>
            </a:pPr>
            <a:r>
              <a:rPr lang="cs-CZ" dirty="0" smtClean="0"/>
              <a:t>Umím svou karabinu nabíjet.</a:t>
            </a:r>
          </a:p>
          <a:p>
            <a:pPr marL="68580" indent="0">
              <a:buNone/>
            </a:pPr>
            <a:r>
              <a:rPr lang="cs-CZ" dirty="0" smtClean="0"/>
              <a:t>Umím dobře koně sedlat! Střílet!</a:t>
            </a:r>
          </a:p>
          <a:p>
            <a:pPr marL="68580" indent="0">
              <a:buNone/>
            </a:pPr>
            <a:r>
              <a:rPr lang="cs-CZ" dirty="0" smtClean="0"/>
              <a:t>Zabíjet!</a:t>
            </a:r>
          </a:p>
          <a:p>
            <a:pPr marL="68580" indent="0">
              <a:buNone/>
            </a:pPr>
            <a:r>
              <a:rPr lang="cs-CZ" dirty="0" smtClean="0"/>
              <a:t>Ale co bych s počal s tvýma očima?“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131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 k citátu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Jakými životními zkušenostmi básníka byla tato báseň inspirována?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Co v uvedených verších vytváří protiklad?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Co dělá válka s člověkem, s jeho duší?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Co je gradace? Kde je zde uplatněna?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703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Biebl básníkem volného, nevázaného výrazu, ale je jím schopen sdělovat závažné skutečnosti.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37275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9650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T., Milotová D., Dvořáková Z.: LITERATURA – přehled středoškolského učiva, edice </a:t>
            </a:r>
            <a:r>
              <a:rPr lang="cs-CZ" dirty="0" err="1"/>
              <a:t>MATURITA,vyd.Ing.Petra</a:t>
            </a:r>
            <a:r>
              <a:rPr lang="cs-CZ" dirty="0"/>
              <a:t> </a:t>
            </a:r>
            <a:r>
              <a:rPr lang="cs-CZ" dirty="0" err="1"/>
              <a:t>Velanová</a:t>
            </a:r>
            <a:r>
              <a:rPr lang="cs-CZ" dirty="0"/>
              <a:t>, Cyrila Boudy514/3, Třebíč, 2005,ISBN 80- 902571-6-X</a:t>
            </a:r>
          </a:p>
          <a:p>
            <a:r>
              <a:rPr lang="cs-CZ" dirty="0"/>
              <a:t>Martinková, V. a kol.: Čítanka 3, </a:t>
            </a:r>
            <a:r>
              <a:rPr lang="cs-CZ" dirty="0" err="1"/>
              <a:t>Tripolia</a:t>
            </a:r>
            <a:r>
              <a:rPr lang="cs-CZ" dirty="0"/>
              <a:t>, 2001, ISBN 80-86448-08-8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3741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NEZNÁMÝ. </a:t>
            </a:r>
            <a:r>
              <a:rPr lang="cs-CZ" i="1" dirty="0" err="1" smtClean="0"/>
              <a:t>wikipedia</a:t>
            </a:r>
            <a:r>
              <a:rPr lang="cs-CZ" dirty="0" smtClean="0"/>
              <a:t> </a:t>
            </a:r>
            <a:r>
              <a:rPr lang="cs-CZ" dirty="0"/>
              <a:t>[online]. [cit. 20.3.2013].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cs.wikipedia.org/wiki/Soubor:Konstantin_Biebel_1928.jpg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3125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58</TotalTime>
  <Words>497</Words>
  <Application>Microsoft Office PowerPoint</Application>
  <PresentationFormat>Předvádění na obrazovce (4:3)</PresentationFormat>
  <Paragraphs>52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Austin</vt:lpstr>
      <vt:lpstr>Microsoft PowerPoint 97-2003 Presentation</vt:lpstr>
      <vt:lpstr>Prezentace aplikace PowerPoint</vt:lpstr>
      <vt:lpstr>Konstantin Biebl</vt:lpstr>
      <vt:lpstr>Konstantin Biebl (kolem 1928)</vt:lpstr>
      <vt:lpstr>Základní faktografie</vt:lpstr>
      <vt:lpstr>Tvorba – obecné rysy</vt:lpstr>
      <vt:lpstr>Tvorba – básnické sbírky</vt:lpstr>
      <vt:lpstr>Tvorba - pokračování</vt:lpstr>
      <vt:lpstr>Vybrané citáty – úryvek z básně „Smrt“</vt:lpstr>
      <vt:lpstr>Otázky k citátu</vt:lpstr>
      <vt:lpstr>Shrnutí</vt:lpstr>
      <vt:lpstr>Zdroje</vt:lpstr>
      <vt:lpstr>Použitá literatura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Konstantin Biebl</dc:title>
  <dc:creator>Ivan Nývlt</dc:creator>
  <cp:lastModifiedBy>Ivan Nývlt</cp:lastModifiedBy>
  <cp:revision>11</cp:revision>
  <dcterms:created xsi:type="dcterms:W3CDTF">2013-03-17T16:30:25Z</dcterms:created>
  <dcterms:modified xsi:type="dcterms:W3CDTF">2013-04-22T09:28:53Z</dcterms:modified>
</cp:coreProperties>
</file>