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2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1E8C5B4-2003-4E46-8BD0-1E99A3D88BC9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9D4425E-ECFF-4A88-9224-EACD4379BA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1528474"/>
              </p:ext>
            </p:extLst>
          </p:nvPr>
        </p:nvGraphicFramePr>
        <p:xfrm>
          <a:off x="0" y="76200"/>
          <a:ext cx="8945563" cy="670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Prezentace" r:id="rId3" imgW="6466164" imgH="4849199" progId="PowerPoint.Show.8">
                  <p:embed/>
                </p:oleObj>
              </mc:Choice>
              <mc:Fallback>
                <p:oleObj name="Prezentace" r:id="rId3" imgW="6466164" imgH="4849199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76200"/>
                        <a:ext cx="8945563" cy="6705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93991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Jiří Orten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Život, dílo, citáty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142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1919 v Kutné Hoře – 1941 v Praze.</a:t>
            </a:r>
          </a:p>
          <a:p>
            <a:r>
              <a:rPr lang="cs-CZ" dirty="0" smtClean="0"/>
              <a:t>Básník z kutnohorské židovské rodiny </a:t>
            </a:r>
            <a:r>
              <a:rPr lang="cs-CZ" dirty="0" err="1" smtClean="0"/>
              <a:t>Ohrensteinových</a:t>
            </a:r>
            <a:r>
              <a:rPr lang="cs-CZ" dirty="0" smtClean="0"/>
              <a:t> (</a:t>
            </a:r>
            <a:r>
              <a:rPr lang="cs-CZ" dirty="0" err="1" smtClean="0"/>
              <a:t>mj.bratři</a:t>
            </a:r>
            <a:r>
              <a:rPr lang="cs-CZ" dirty="0" smtClean="0"/>
              <a:t>  Ota Ornest, divadelník, dramaturg, Zdeněk Ornest, </a:t>
            </a:r>
            <a:r>
              <a:rPr lang="cs-CZ" dirty="0" err="1" smtClean="0"/>
              <a:t>divadlník</a:t>
            </a:r>
            <a:r>
              <a:rPr lang="cs-CZ" dirty="0" smtClean="0"/>
              <a:t>, herec).</a:t>
            </a:r>
          </a:p>
          <a:p>
            <a:r>
              <a:rPr lang="cs-CZ" dirty="0" smtClean="0"/>
              <a:t>Vystudoval reálku v Kutné Hoře a v Kolíně, studia na konzervatoři v Praze nedokončil z rasových důvodů (vyloučen).</a:t>
            </a:r>
          </a:p>
          <a:p>
            <a:r>
              <a:rPr lang="cs-CZ" dirty="0" smtClean="0"/>
              <a:t>Jeho život zakončen tragicky – sražen na Rašínově nábřeží v Praze německým sanitním vozem.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578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obecné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Často publikoval pod pseudonymy Karel Jílek a Jiří Jakub, pro básnickou činnost si zvolil jméno Orten.</a:t>
            </a:r>
          </a:p>
          <a:p>
            <a:r>
              <a:rPr lang="cs-CZ" dirty="0" smtClean="0"/>
              <a:t>Básně (i prózy) s motivy duchovna, života, smrti, osamocení, ale též židovského údělu. Pocity mladého člověka zasaženého těžkou dobou.</a:t>
            </a:r>
          </a:p>
          <a:p>
            <a:r>
              <a:rPr lang="cs-CZ" dirty="0" smtClean="0"/>
              <a:t>Básnický výraz spíše strohý, srozumitelný, vážný.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8939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Básnické sbírky – „Čítanka jaro“, „ „Cesta k mrazu“, „Jeremiášův pláč“, „Ohnice“.</a:t>
            </a:r>
          </a:p>
          <a:p>
            <a:r>
              <a:rPr lang="cs-CZ" dirty="0" smtClean="0"/>
              <a:t>Posmrtně vydaná sbírka „Elegie“.</a:t>
            </a:r>
          </a:p>
          <a:p>
            <a:r>
              <a:rPr lang="cs-CZ" dirty="0" smtClean="0"/>
              <a:t>Posmrtně vydané „Deníky Jiřího Ortena“ (názvy jednotlivých částí pojmenované podle barvy desek sešitů – „Modrá kniha“, „Žíhaná kniha“, „Červená kniha“.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896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Vybrané citáty – „Bílý obraz“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/>
          <a:lstStyle/>
          <a:p>
            <a:pPr marL="68580" indent="0">
              <a:buNone/>
            </a:pPr>
            <a:r>
              <a:rPr lang="cs-CZ" sz="1800" dirty="0" smtClean="0"/>
              <a:t>„Byl štědrý prosinec. Na zasněžené pláni</a:t>
            </a:r>
          </a:p>
          <a:p>
            <a:pPr marL="68580" indent="0">
              <a:buNone/>
            </a:pPr>
            <a:r>
              <a:rPr lang="cs-CZ" sz="1800" dirty="0" smtClean="0"/>
              <a:t>s paletou kdosi stál.</a:t>
            </a:r>
          </a:p>
          <a:p>
            <a:pPr marL="68580" indent="0">
              <a:buNone/>
            </a:pPr>
            <a:r>
              <a:rPr lang="cs-CZ" sz="1800" dirty="0" smtClean="0"/>
              <a:t>Sněžilo do jeho malování.</a:t>
            </a:r>
          </a:p>
          <a:p>
            <a:pPr marL="68580" indent="0">
              <a:buNone/>
            </a:pPr>
            <a:r>
              <a:rPr lang="cs-CZ" sz="1800" dirty="0" smtClean="0"/>
              <a:t>On nevěděl, on maloval</a:t>
            </a:r>
          </a:p>
          <a:p>
            <a:pPr marL="68580" indent="0">
              <a:buNone/>
            </a:pPr>
            <a:r>
              <a:rPr lang="cs-CZ" sz="1800" dirty="0" smtClean="0"/>
              <a:t>tu nahou zimu, její pevné kosti,</a:t>
            </a:r>
          </a:p>
          <a:p>
            <a:pPr marL="68580" indent="0">
              <a:buNone/>
            </a:pPr>
            <a:r>
              <a:rPr lang="cs-CZ" sz="1800" dirty="0"/>
              <a:t>ú</a:t>
            </a:r>
            <a:r>
              <a:rPr lang="cs-CZ" sz="1800" dirty="0" smtClean="0"/>
              <a:t>dolí klína, hlubší, nežli chtěl</a:t>
            </a:r>
            <a:endParaRPr lang="cs-CZ" sz="1800" dirty="0"/>
          </a:p>
          <a:p>
            <a:pPr marL="68580" indent="0">
              <a:buNone/>
            </a:pPr>
            <a:r>
              <a:rPr lang="cs-CZ" sz="1800" dirty="0" smtClean="0"/>
              <a:t>a výšku ňader v strmé závratnosti.</a:t>
            </a:r>
          </a:p>
          <a:p>
            <a:pPr marL="68580" indent="0">
              <a:buNone/>
            </a:pPr>
            <a:r>
              <a:rPr lang="cs-CZ" sz="1800" dirty="0" smtClean="0"/>
              <a:t>Sněžilo na model.“</a:t>
            </a:r>
          </a:p>
          <a:p>
            <a:pPr marL="68580" indent="0">
              <a:buNone/>
            </a:pPr>
            <a:endParaRPr lang="cs-CZ" sz="1800" dirty="0"/>
          </a:p>
          <a:p>
            <a:pPr marL="68580" indent="0">
              <a:buNone/>
            </a:pPr>
            <a:r>
              <a:rPr lang="cs-CZ" sz="1800" dirty="0" smtClean="0">
                <a:solidFill>
                  <a:srgbClr val="C00000"/>
                </a:solidFill>
              </a:rPr>
              <a:t>Jaká atmosféra je zachycena v úryvku básně?</a:t>
            </a:r>
          </a:p>
          <a:p>
            <a:pPr marL="68580" indent="0">
              <a:buNone/>
            </a:pPr>
            <a:r>
              <a:rPr lang="cs-CZ" sz="1800" dirty="0" smtClean="0">
                <a:solidFill>
                  <a:srgbClr val="C00000"/>
                </a:solidFill>
              </a:rPr>
              <a:t>Jak na vás působí? Připomíná vám výrazem i obsahem některého z českých dekadentních básníků?</a:t>
            </a:r>
          </a:p>
          <a:p>
            <a:pPr marL="68580" indent="0">
              <a:buNone/>
            </a:pPr>
            <a:r>
              <a:rPr lang="cs-CZ" sz="1800" dirty="0" smtClean="0">
                <a:solidFill>
                  <a:srgbClr val="C00000"/>
                </a:solidFill>
              </a:rPr>
              <a:t>Jak se v Ortenově tvorbě odráží doba, ve které žil?</a:t>
            </a:r>
          </a:p>
          <a:p>
            <a:pPr marL="685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47017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Jiří Orten byl velmi nadějným básníkem, snad až příliš „dospělého“ výrazu, jehož talent byl zmařen tragickou životní událostí.</a:t>
            </a:r>
          </a:p>
          <a:p>
            <a:r>
              <a:rPr lang="cs-CZ" dirty="0" smtClean="0"/>
              <a:t>Pozn. – v současné české literatuře (od r-1987) mladým nadějným literátům udělována cena Jiřího Ortena (</a:t>
            </a:r>
            <a:r>
              <a:rPr lang="cs-CZ" dirty="0" err="1" smtClean="0"/>
              <a:t>mj.v</a:t>
            </a:r>
            <a:r>
              <a:rPr lang="cs-CZ" dirty="0" smtClean="0"/>
              <a:t> minulosti udělena i </a:t>
            </a:r>
            <a:r>
              <a:rPr lang="cs-CZ" dirty="0" err="1" smtClean="0"/>
              <a:t>T.Boučkové</a:t>
            </a:r>
            <a:r>
              <a:rPr lang="cs-CZ" dirty="0" smtClean="0"/>
              <a:t>, </a:t>
            </a:r>
            <a:r>
              <a:rPr lang="cs-CZ" dirty="0" err="1" smtClean="0"/>
              <a:t>M.Vieweghovi</a:t>
            </a:r>
            <a:r>
              <a:rPr lang="cs-CZ" dirty="0" smtClean="0"/>
              <a:t>, </a:t>
            </a:r>
            <a:r>
              <a:rPr lang="cs-CZ" dirty="0" err="1" smtClean="0"/>
              <a:t>P.Bryczovi</a:t>
            </a:r>
            <a:r>
              <a:rPr lang="cs-CZ" dirty="0" smtClean="0"/>
              <a:t> a dalším).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3129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062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T., Milotová D., Dvořáková Z.: LITERATURA – přehled středoškolského učiva, edice </a:t>
            </a:r>
            <a:r>
              <a:rPr lang="cs-CZ" dirty="0" err="1"/>
              <a:t>MATURITA,vyd.Ing.Petra</a:t>
            </a:r>
            <a:r>
              <a:rPr lang="cs-CZ" dirty="0"/>
              <a:t> </a:t>
            </a:r>
            <a:r>
              <a:rPr lang="cs-CZ" dirty="0" err="1"/>
              <a:t>Velanová</a:t>
            </a:r>
            <a:r>
              <a:rPr lang="cs-CZ" dirty="0"/>
              <a:t>, Cyrila Boudy514/3, Třebíč, 2005,ISBN 80- 902571-6-X</a:t>
            </a:r>
          </a:p>
          <a:p>
            <a:r>
              <a:rPr lang="cs-CZ" dirty="0"/>
              <a:t>Martinková, V. a kol.: Čítanka 3, </a:t>
            </a:r>
            <a:r>
              <a:rPr lang="cs-CZ" dirty="0" err="1"/>
              <a:t>Tripolia</a:t>
            </a:r>
            <a:r>
              <a:rPr lang="cs-CZ" dirty="0"/>
              <a:t>, 2001, ISBN 80-86448-08-8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516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</TotalTime>
  <Words>388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Microsoft PowerPoint 97-2003 Presentation</vt:lpstr>
      <vt:lpstr>Prezentace aplikace PowerPoint</vt:lpstr>
      <vt:lpstr>Jiří Orten</vt:lpstr>
      <vt:lpstr>Základní faktografie</vt:lpstr>
      <vt:lpstr>Tvorba – obecné rysy</vt:lpstr>
      <vt:lpstr>Dílo</vt:lpstr>
      <vt:lpstr>Vybrané citáty – „Bílý obraz“</vt:lpstr>
      <vt:lpstr>Shrnutí</vt:lpstr>
      <vt:lpstr>Zdroje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 Nývlt</dc:creator>
  <cp:lastModifiedBy>Ivan Nývlt</cp:lastModifiedBy>
  <cp:revision>8</cp:revision>
  <dcterms:created xsi:type="dcterms:W3CDTF">2013-03-17T16:43:34Z</dcterms:created>
  <dcterms:modified xsi:type="dcterms:W3CDTF">2013-04-22T09:30:28Z</dcterms:modified>
</cp:coreProperties>
</file>