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59" r:id="rId6"/>
    <p:sldId id="262" r:id="rId7"/>
    <p:sldId id="263" r:id="rId8"/>
    <p:sldId id="264" r:id="rId9"/>
    <p:sldId id="266" r:id="rId10"/>
    <p:sldId id="267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194AEC7-0ED4-49F3-B875-3B5E8256CBC8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36A548C-6CE8-4521-B12C-05BDC71FBF92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4AEC7-0ED4-49F3-B875-3B5E8256CBC8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A548C-6CE8-4521-B12C-05BDC71FBF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4AEC7-0ED4-49F3-B875-3B5E8256CBC8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A548C-6CE8-4521-B12C-05BDC71FBF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4AEC7-0ED4-49F3-B875-3B5E8256CBC8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A548C-6CE8-4521-B12C-05BDC71FBF9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4AEC7-0ED4-49F3-B875-3B5E8256CBC8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A548C-6CE8-4521-B12C-05BDC71FBF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4AEC7-0ED4-49F3-B875-3B5E8256CBC8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A548C-6CE8-4521-B12C-05BDC71FBF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4AEC7-0ED4-49F3-B875-3B5E8256CBC8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A548C-6CE8-4521-B12C-05BDC71FBF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4AEC7-0ED4-49F3-B875-3B5E8256CBC8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A548C-6CE8-4521-B12C-05BDC71FBF92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4AEC7-0ED4-49F3-B875-3B5E8256CBC8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A548C-6CE8-4521-B12C-05BDC71FBF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4AEC7-0ED4-49F3-B875-3B5E8256CBC8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A548C-6CE8-4521-B12C-05BDC71FBF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4AEC7-0ED4-49F3-B875-3B5E8256CBC8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A548C-6CE8-4521-B12C-05BDC71FBF9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194AEC7-0ED4-49F3-B875-3B5E8256CBC8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36A548C-6CE8-4521-B12C-05BDC71FBF9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PowerPoint_97-2003_Presentation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5865132"/>
              </p:ext>
            </p:extLst>
          </p:nvPr>
        </p:nvGraphicFramePr>
        <p:xfrm>
          <a:off x="-30163" y="60325"/>
          <a:ext cx="9067801" cy="679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Prezentace" r:id="rId3" imgW="6079100" imgH="4558154" progId="PowerPoint.Show.8">
                  <p:embed/>
                </p:oleObj>
              </mc:Choice>
              <mc:Fallback>
                <p:oleObj name="Prezentace" r:id="rId3" imgW="6079100" imgH="4558154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30163" y="60325"/>
                        <a:ext cx="9067801" cy="6797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333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Bohuslav </a:t>
            </a:r>
            <a:r>
              <a:rPr lang="cs-CZ" dirty="0" err="1" smtClean="0"/>
              <a:t>Reynek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Život, dílo, citáty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081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faktografie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1892 </a:t>
            </a:r>
            <a:r>
              <a:rPr lang="cs-CZ" dirty="0" err="1" smtClean="0"/>
              <a:t>Petrkov</a:t>
            </a:r>
            <a:r>
              <a:rPr lang="cs-CZ" dirty="0" smtClean="0"/>
              <a:t> – 1971 </a:t>
            </a:r>
            <a:r>
              <a:rPr lang="cs-CZ" dirty="0" err="1" smtClean="0"/>
              <a:t>Petrkov</a:t>
            </a:r>
            <a:r>
              <a:rPr lang="cs-CZ" dirty="0" smtClean="0"/>
              <a:t> (obec v okrese Havlíčkův Brod).</a:t>
            </a:r>
          </a:p>
          <a:p>
            <a:r>
              <a:rPr lang="cs-CZ" dirty="0" smtClean="0"/>
              <a:t>Jeho otec statkářem, sám </a:t>
            </a:r>
            <a:r>
              <a:rPr lang="cs-CZ" dirty="0" err="1" smtClean="0"/>
              <a:t>Reynek</a:t>
            </a:r>
            <a:r>
              <a:rPr lang="cs-CZ" dirty="0" smtClean="0"/>
              <a:t> nedokončil  vysokoškolská studia.</a:t>
            </a:r>
          </a:p>
          <a:p>
            <a:r>
              <a:rPr lang="cs-CZ" dirty="0" smtClean="0"/>
              <a:t>Velký vliv na něj měl katolický spisovatel a překladatel Josef Florian ze Staré Říše (obec na Jihlavsku).</a:t>
            </a:r>
          </a:p>
          <a:p>
            <a:r>
              <a:rPr lang="cs-CZ" dirty="0" smtClean="0"/>
              <a:t>Ve 20.letech se vydává na cesty po Evropě – Grenobl, Paříž,…</a:t>
            </a:r>
          </a:p>
          <a:p>
            <a:r>
              <a:rPr lang="cs-CZ" dirty="0" smtClean="0"/>
              <a:t>Za manželku si bere básnířku Suzanne Renaudovou.</a:t>
            </a:r>
          </a:p>
          <a:p>
            <a:r>
              <a:rPr lang="cs-CZ" dirty="0" smtClean="0"/>
              <a:t>Ve 30.letech po otci přebírá statek, ten je mu po r.1948 zkolektivizován.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21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 – obecné rysy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Reynek</a:t>
            </a:r>
            <a:r>
              <a:rPr lang="cs-CZ" dirty="0" smtClean="0"/>
              <a:t> nejen básníkem katolického proudu, ale i překladatelem z němčiny a francouzštiny a též významným grafikem (technika suché jehly).</a:t>
            </a:r>
          </a:p>
          <a:p>
            <a:r>
              <a:rPr lang="cs-CZ" dirty="0" smtClean="0"/>
              <a:t>Po roce 1948 zákaz publikovat, jisté oživení v 60.letech, ale po r.1968 kvůli normalizaci opět zakázán, jeho dílo doceněno až po r. 1989.</a:t>
            </a:r>
          </a:p>
          <a:p>
            <a:r>
              <a:rPr lang="cs-CZ" dirty="0" smtClean="0"/>
              <a:t>Básně někdy až syrového výrazu, přitom se zjevnou vírou v Boha. Úcta ke všemu, co žije a také trpí (inspirace </a:t>
            </a:r>
            <a:r>
              <a:rPr lang="cs-CZ" dirty="0" err="1" smtClean="0"/>
              <a:t>sv.Františkem</a:t>
            </a:r>
            <a:r>
              <a:rPr lang="cs-CZ" dirty="0" smtClean="0"/>
              <a:t> z Assisi).</a:t>
            </a:r>
          </a:p>
          <a:p>
            <a:r>
              <a:rPr lang="cs-CZ" dirty="0" smtClean="0"/>
              <a:t>Motivy rodného kraje – Vysočiny.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89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Básnické sbírky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Sbírky 20.let ještě ovlivněny expresionismem: „Rybí šupiny“, „Had na sněhu“ (sbírky v próze), „Rty a zuby“.</a:t>
            </a:r>
          </a:p>
          <a:p>
            <a:r>
              <a:rPr lang="cs-CZ" dirty="0" smtClean="0"/>
              <a:t>Sbírky 30.- 60.let již naplněny křesťanskou spiritualitou: „Setba samot“, „Pieta“, „Podzimní motýli“, „Mráz v okně“, „Sníh na  zápraží“, „Odlet vlaštovek“ (poslední sbírka byla vydána až posmrtně, r.1978 v Mnichově).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247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Poznámka k výtvarným dílům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20.letech pro něj výtvarná tvorba znamenala hlavní zdroj obživy – pastely, uhly, akvarely, mj. vystavované i ve Francii.</a:t>
            </a:r>
          </a:p>
          <a:p>
            <a:r>
              <a:rPr lang="cs-CZ" dirty="0" smtClean="0"/>
              <a:t>Od 30.let suchá jehla, lepty atd., nejčastěji s křesťanskými motivy – piety, ukřižování,…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56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052736"/>
            <a:ext cx="7024744" cy="360040"/>
          </a:xfrm>
        </p:spPr>
        <p:txBody>
          <a:bodyPr>
            <a:normAutofit fontScale="90000"/>
          </a:bodyPr>
          <a:lstStyle/>
          <a:p>
            <a:r>
              <a:rPr lang="cs-CZ" sz="2000" dirty="0" smtClean="0"/>
              <a:t>Vybrané citáty – „Rty a zuby“, báseň „Z bolestí člověka“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12776"/>
            <a:ext cx="6993341" cy="4445081"/>
          </a:xfrm>
        </p:spPr>
        <p:txBody>
          <a:bodyPr>
            <a:normAutofit fontScale="62500" lnSpcReduction="20000"/>
          </a:bodyPr>
          <a:lstStyle/>
          <a:p>
            <a:pPr marL="68580" indent="0">
              <a:buNone/>
            </a:pPr>
            <a:r>
              <a:rPr lang="cs-CZ" dirty="0" smtClean="0"/>
              <a:t>„Z bolestí člověka</a:t>
            </a:r>
          </a:p>
          <a:p>
            <a:pPr marL="68580" indent="0">
              <a:buNone/>
            </a:pPr>
            <a:r>
              <a:rPr lang="cs-CZ" dirty="0" smtClean="0"/>
              <a:t>  korály navléká </a:t>
            </a:r>
          </a:p>
          <a:p>
            <a:pPr marL="68580" indent="0">
              <a:buNone/>
            </a:pPr>
            <a:r>
              <a:rPr lang="cs-CZ" dirty="0" smtClean="0"/>
              <a:t>              si Satan.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Na úzkostné niti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krvavě mu svítí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jak zuby.</a:t>
            </a:r>
          </a:p>
          <a:p>
            <a:pPr marL="68580" indent="0">
              <a:buNone/>
            </a:pPr>
            <a:r>
              <a:rPr lang="cs-CZ" dirty="0" smtClean="0"/>
              <a:t>  Žárlivě jich střeže</a:t>
            </a:r>
          </a:p>
          <a:p>
            <a:pPr marL="68580" indent="0">
              <a:buNone/>
            </a:pPr>
            <a:r>
              <a:rPr lang="cs-CZ" dirty="0" smtClean="0"/>
              <a:t>  v tvrdost jejich řeže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své jméno: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jádra jsou to živá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Satan je pohřbívá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by vzrostla.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Šalbou pýchy sveden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štípiti chce eden –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a štípí!</a:t>
            </a:r>
          </a:p>
          <a:p>
            <a:pPr marL="68580" indent="0">
              <a:buNone/>
            </a:pPr>
            <a:r>
              <a:rPr lang="cs-CZ" dirty="0" smtClean="0"/>
              <a:t>  Jenže opět Pánu,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jenž přirazil bránu 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prvého!“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669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ukázce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cs-CZ" dirty="0" err="1" smtClean="0">
                <a:solidFill>
                  <a:srgbClr val="C00000"/>
                </a:solidFill>
              </a:rPr>
              <a:t>Reynek</a:t>
            </a:r>
            <a:r>
              <a:rPr lang="cs-CZ" dirty="0" smtClean="0">
                <a:solidFill>
                  <a:srgbClr val="C00000"/>
                </a:solidFill>
              </a:rPr>
              <a:t> náleží ke katolickým básníkům – proč?</a:t>
            </a:r>
          </a:p>
          <a:p>
            <a:pPr marL="6858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Co je hlavním tématem uvedené básně?</a:t>
            </a:r>
          </a:p>
          <a:p>
            <a:pPr marL="6858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Kdo kromě Satana ještě na světě symbolizuje zlo, nenávist utrpení? Vyhledejte i konkrétní symboly, s nimiž je zlo spjato.</a:t>
            </a:r>
          </a:p>
          <a:p>
            <a:pPr marL="6858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Jak na vás působí básnický výraz této básně? Zhodnoťte po formální i </a:t>
            </a:r>
            <a:r>
              <a:rPr lang="cs-CZ" smtClean="0">
                <a:solidFill>
                  <a:srgbClr val="C00000"/>
                </a:solidFill>
              </a:rPr>
              <a:t>obsahové stránce.</a:t>
            </a:r>
            <a:endParaRPr lang="cs-CZ" dirty="0" smtClean="0">
              <a:solidFill>
                <a:srgbClr val="C00000"/>
              </a:solidFill>
            </a:endParaRPr>
          </a:p>
          <a:p>
            <a:pPr marL="68580" indent="0">
              <a:buNone/>
            </a:pP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7477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Bohuslav </a:t>
            </a:r>
            <a:r>
              <a:rPr lang="cs-CZ" dirty="0" err="1" smtClean="0"/>
              <a:t>Reynek</a:t>
            </a:r>
            <a:r>
              <a:rPr lang="cs-CZ" dirty="0" smtClean="0"/>
              <a:t> patří k nejvýraznějším básníkům expresionistického a katolického proudu a kromě toho i </a:t>
            </a:r>
            <a:r>
              <a:rPr lang="cs-CZ" smtClean="0"/>
              <a:t>výtvarníkům – grafikům.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4711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tvorba autora.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3226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Polášková, T., Milotová D., Dvořáková Z.: LITERATURA – přehled středoškolského učiva, edice </a:t>
            </a:r>
            <a:r>
              <a:rPr lang="cs-CZ" dirty="0" err="1"/>
              <a:t>MATURITA,vyd.Ing.Petra</a:t>
            </a:r>
            <a:r>
              <a:rPr lang="cs-CZ" dirty="0"/>
              <a:t> </a:t>
            </a:r>
            <a:r>
              <a:rPr lang="cs-CZ" dirty="0" err="1"/>
              <a:t>Velanová</a:t>
            </a:r>
            <a:r>
              <a:rPr lang="cs-CZ" dirty="0"/>
              <a:t>, Cyrila Boudy514/3, Třebíč, 2005,ISBN 80- </a:t>
            </a:r>
            <a:r>
              <a:rPr lang="cs-CZ" dirty="0" smtClean="0"/>
              <a:t>902571-6-X</a:t>
            </a:r>
          </a:p>
          <a:p>
            <a:r>
              <a:rPr lang="cs-CZ" dirty="0"/>
              <a:t>Martinková, V. a kol.: Čítanka 3, </a:t>
            </a:r>
            <a:r>
              <a:rPr lang="cs-CZ" dirty="0" err="1"/>
              <a:t>Tripolia</a:t>
            </a:r>
            <a:r>
              <a:rPr lang="cs-CZ" dirty="0"/>
              <a:t>, 2001, ISBN 80-86448-08-8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204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90</TotalTime>
  <Words>507</Words>
  <Application>Microsoft Office PowerPoint</Application>
  <PresentationFormat>Předvádění na obrazovce (4:3)</PresentationFormat>
  <Paragraphs>52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Austin</vt:lpstr>
      <vt:lpstr>Microsoft PowerPoint 97-2003 Presentation</vt:lpstr>
      <vt:lpstr>Prezentace aplikace PowerPoint</vt:lpstr>
      <vt:lpstr>Bohuslav Reynek</vt:lpstr>
      <vt:lpstr>Základní faktografie</vt:lpstr>
      <vt:lpstr>Dílo – obecné rysy</vt:lpstr>
      <vt:lpstr>Básnické sbírky </vt:lpstr>
      <vt:lpstr>Poznámka k výtvarným dílům</vt:lpstr>
      <vt:lpstr>Vybrané citáty – „Rty a zuby“, báseň „Z bolestí člověka“</vt:lpstr>
      <vt:lpstr>Otázky k ukázce</vt:lpstr>
      <vt:lpstr>Shrnutí </vt:lpstr>
      <vt:lpstr>Zdroje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Bohuslav Reynek</dc:title>
  <dc:creator>Ivan Nývlt</dc:creator>
  <cp:lastModifiedBy>Ivan Nývlt</cp:lastModifiedBy>
  <cp:revision>16</cp:revision>
  <dcterms:created xsi:type="dcterms:W3CDTF">2013-03-20T08:47:09Z</dcterms:created>
  <dcterms:modified xsi:type="dcterms:W3CDTF">2013-04-22T09:34:02Z</dcterms:modified>
</cp:coreProperties>
</file>