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64" r:id="rId4"/>
    <p:sldId id="257" r:id="rId5"/>
    <p:sldId id="258" r:id="rId6"/>
    <p:sldId id="259" r:id="rId7"/>
    <p:sldId id="262" r:id="rId8"/>
    <p:sldId id="260" r:id="rId9"/>
    <p:sldId id="263" r:id="rId10"/>
    <p:sldId id="266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E04B29E-C739-4731-813A-6720B5E4943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F8AEDFB-0B57-4E79-A5BF-1758469970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kub_Deml_1928.jpg" TargetMode="External"/><Relationship Id="rId2" Type="http://schemas.openxmlformats.org/officeDocument/2006/relationships/hyperlink" Target="http://www.deml.cz/moji-pratel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01463333"/>
              </p:ext>
            </p:extLst>
          </p:nvPr>
        </p:nvGraphicFramePr>
        <p:xfrm>
          <a:off x="0" y="-183730"/>
          <a:ext cx="9390063" cy="70417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3386182" imgH="2540622" progId="PowerPoint.Show.8">
                  <p:embed/>
                </p:oleObj>
              </mc:Choice>
              <mc:Fallback>
                <p:oleObj name="Prezentace" r:id="rId3" imgW="3386182" imgH="254062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-183730"/>
                        <a:ext cx="9390063" cy="70417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13886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Jakub Deml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dílo,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996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Jakub Deml v r.1928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4238" y="2324100"/>
            <a:ext cx="2574537" cy="3508375"/>
          </a:xfrm>
        </p:spPr>
      </p:pic>
    </p:spTree>
    <p:extLst>
      <p:ext uri="{BB962C8B-B14F-4D97-AF65-F5344CB8AC3E}">
        <p14:creationId xmlns:p14="http://schemas.microsoft.com/office/powerpoint/2010/main" val="3367921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1878 Tasov – 1961 Třebíč.</a:t>
            </a:r>
          </a:p>
          <a:p>
            <a:r>
              <a:rPr lang="cs-CZ" dirty="0" smtClean="0"/>
              <a:t>Část dětství strávil u příbuzných v Rakousku (znalost němčiny, až poněmčení, které ho však opustilo po smrti jeho matky).</a:t>
            </a:r>
          </a:p>
          <a:p>
            <a:r>
              <a:rPr lang="cs-CZ" dirty="0" smtClean="0"/>
              <a:t>Vystudoval třebíčské gymnázium, po něm vstoupil do brněnského semináře a 1902 byl vysvěcen na kněze ( s církví však spory).</a:t>
            </a:r>
          </a:p>
          <a:p>
            <a:r>
              <a:rPr lang="cs-CZ" dirty="0" smtClean="0"/>
              <a:t>Problémy i po r.1945 – obviňován z kolaborace v souvislosti s jeho antisemitskými výroky (odsouzen však nebyl).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5423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– obecné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Básník a prozaik.</a:t>
            </a:r>
          </a:p>
          <a:p>
            <a:r>
              <a:rPr lang="cs-CZ" dirty="0" smtClean="0"/>
              <a:t>Představitel katolického proudu, v lyrice navázal na tvorbu </a:t>
            </a:r>
            <a:r>
              <a:rPr lang="cs-CZ" dirty="0" err="1" smtClean="0"/>
              <a:t>K.H.Máchy</a:t>
            </a:r>
            <a:r>
              <a:rPr lang="cs-CZ" dirty="0" smtClean="0"/>
              <a:t>, </a:t>
            </a:r>
            <a:r>
              <a:rPr lang="cs-CZ" dirty="0" err="1" smtClean="0"/>
              <a:t>K.J.Erbena</a:t>
            </a:r>
            <a:r>
              <a:rPr lang="cs-CZ" dirty="0" smtClean="0"/>
              <a:t>, </a:t>
            </a:r>
            <a:r>
              <a:rPr lang="cs-CZ" dirty="0" err="1" smtClean="0"/>
              <a:t>J.Nerudy</a:t>
            </a:r>
            <a:r>
              <a:rPr lang="cs-CZ" dirty="0" smtClean="0"/>
              <a:t> a </a:t>
            </a:r>
            <a:r>
              <a:rPr lang="cs-CZ" dirty="0" err="1" smtClean="0"/>
              <a:t>O.Březiny</a:t>
            </a:r>
            <a:r>
              <a:rPr lang="cs-CZ" dirty="0"/>
              <a:t> </a:t>
            </a:r>
            <a:r>
              <a:rPr lang="cs-CZ" dirty="0" smtClean="0"/>
              <a:t>(kterého velmi obdivoval).</a:t>
            </a:r>
          </a:p>
          <a:p>
            <a:r>
              <a:rPr lang="cs-CZ" dirty="0" smtClean="0"/>
              <a:t>Část jeho tvorby ovlivněna expresionismem, existencialismem a surrealismem.</a:t>
            </a:r>
          </a:p>
          <a:p>
            <a:r>
              <a:rPr lang="cs-CZ" dirty="0" smtClean="0"/>
              <a:t>V tvorbě  převládají pocity úzkosti, osamocení, strachu ze smrti, nejistoty, bloudění, ale zároveň i pokora, úcta, údiv nad člověkem i světem.</a:t>
            </a:r>
          </a:p>
          <a:p>
            <a:r>
              <a:rPr lang="cs-CZ" dirty="0" smtClean="0"/>
              <a:t>Po r. 1948 prakticky nevydávaný a zakazovaný autor.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002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Dílo – básnické sbírky a prózy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„Hrad smrti“, „Tanec smrti“ – lyrické prózy s motivy smrti a děsivými vizemi.</a:t>
            </a:r>
          </a:p>
          <a:p>
            <a:r>
              <a:rPr lang="cs-CZ" dirty="0" smtClean="0"/>
              <a:t>„Moji přátelé“ – básně v próze, rozhovory s rostlinami, pokora, něha.</a:t>
            </a:r>
          </a:p>
          <a:p>
            <a:r>
              <a:rPr lang="cs-CZ" dirty="0" smtClean="0"/>
              <a:t>„Mé svědectví o Otokaru Březinovi“ – eseje, které svou otevřeností šokovaly kritiku i čtenáře (</a:t>
            </a:r>
            <a:r>
              <a:rPr lang="cs-CZ" dirty="0" err="1" smtClean="0"/>
              <a:t>mj.i</a:t>
            </a:r>
            <a:r>
              <a:rPr lang="cs-CZ" dirty="0" smtClean="0"/>
              <a:t> zmiňovaný antisemitismus).</a:t>
            </a:r>
          </a:p>
          <a:p>
            <a:r>
              <a:rPr lang="cs-CZ" dirty="0" smtClean="0"/>
              <a:t>„Zapomenuté světlo“ (1934) – próza s naturalistickými motivy, cenzurovaná už v době jejího vzniku. Motiv poutníka procházejícího rodným Tasovem.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01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Dílo – básnické sbírky a prózy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„Podzimní sen“ – próza z 50.let zpracovávající Demlovu návštěvu v internačním táboře katolických kněží (vyšla až 1992).</a:t>
            </a:r>
          </a:p>
          <a:p>
            <a:r>
              <a:rPr lang="cs-CZ" dirty="0" smtClean="0"/>
              <a:t>„Cestou do Betléma“ – básně.</a:t>
            </a:r>
          </a:p>
          <a:p>
            <a:r>
              <a:rPr lang="cs-CZ" dirty="0" smtClean="0"/>
              <a:t>„Ledové květy“ – cyklus básní.</a:t>
            </a:r>
          </a:p>
          <a:p>
            <a:r>
              <a:rPr lang="cs-CZ" dirty="0" smtClean="0"/>
              <a:t>Demlovu životní etapu let 1917-41 zachycují jeho deníkové poznámky „Šlépěje“.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658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432048"/>
          </a:xfrm>
        </p:spPr>
        <p:txBody>
          <a:bodyPr>
            <a:noAutofit/>
          </a:bodyPr>
          <a:lstStyle/>
          <a:p>
            <a:r>
              <a:rPr lang="cs-CZ" sz="2000" dirty="0" smtClean="0"/>
              <a:t>Vybrané citáty – „Mojí přátelé“, báseň „Vlčí mák“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96752"/>
            <a:ext cx="6849209" cy="4635877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1800" dirty="0" smtClean="0"/>
              <a:t>„VLČÍ </a:t>
            </a:r>
            <a:r>
              <a:rPr lang="cs-CZ" sz="1800" dirty="0"/>
              <a:t>MÁKU, vidím město orientální, je obklíčeno vysokou zdí</a:t>
            </a:r>
            <a:r>
              <a:rPr lang="cs-CZ" sz="1800" dirty="0" smtClean="0"/>
              <a:t>. Slunce </a:t>
            </a:r>
            <a:r>
              <a:rPr lang="cs-CZ" sz="1800" dirty="0"/>
              <a:t>v plném květu na nebi i na zemi</a:t>
            </a:r>
            <a:r>
              <a:rPr lang="cs-CZ" sz="1800" dirty="0" smtClean="0"/>
              <a:t>. Podél </a:t>
            </a:r>
            <a:r>
              <a:rPr lang="cs-CZ" sz="1800" dirty="0"/>
              <a:t>městských hradeb – viď, kosti vybělené sluncem svaté jsou? – </a:t>
            </a:r>
            <a:r>
              <a:rPr lang="cs-CZ" sz="1800" dirty="0" smtClean="0"/>
              <a:t>Jde </a:t>
            </a:r>
            <a:r>
              <a:rPr lang="cs-CZ" sz="1800" dirty="0"/>
              <a:t>dívka, ruce napřažené, obličej obrácený k nebi</a:t>
            </a:r>
            <a:r>
              <a:rPr lang="cs-CZ" sz="1800" dirty="0" smtClean="0"/>
              <a:t>. Kam </a:t>
            </a:r>
            <a:r>
              <a:rPr lang="cs-CZ" sz="1800" dirty="0"/>
              <a:t>jdeš</a:t>
            </a:r>
            <a:r>
              <a:rPr lang="cs-CZ" sz="1800" dirty="0" smtClean="0"/>
              <a:t>? Do </a:t>
            </a:r>
            <a:r>
              <a:rPr lang="cs-CZ" sz="1800" dirty="0"/>
              <a:t>Města</a:t>
            </a:r>
            <a:r>
              <a:rPr lang="cs-CZ" sz="1800" dirty="0" smtClean="0"/>
              <a:t>. Ale </a:t>
            </a:r>
            <a:r>
              <a:rPr lang="cs-CZ" sz="1800" dirty="0"/>
              <a:t>tudy se nejde do Města</a:t>
            </a:r>
            <a:r>
              <a:rPr lang="cs-CZ" sz="1800" dirty="0" smtClean="0"/>
              <a:t>. Pane</a:t>
            </a:r>
            <a:r>
              <a:rPr lang="cs-CZ" sz="1800" dirty="0"/>
              <a:t>, já nevidím</a:t>
            </a:r>
            <a:r>
              <a:rPr lang="cs-CZ" sz="1800" dirty="0" smtClean="0"/>
              <a:t>. Bolí </a:t>
            </a:r>
            <a:r>
              <a:rPr lang="cs-CZ" sz="1800" dirty="0"/>
              <a:t>tě, že nevidíš</a:t>
            </a:r>
            <a:r>
              <a:rPr lang="cs-CZ" sz="1800" dirty="0" smtClean="0"/>
              <a:t>? Pane</a:t>
            </a:r>
            <a:r>
              <a:rPr lang="cs-CZ" sz="1800" dirty="0"/>
              <a:t>, já nevím</a:t>
            </a:r>
            <a:r>
              <a:rPr lang="cs-CZ" sz="1800" dirty="0" smtClean="0"/>
              <a:t>. Tedy </a:t>
            </a:r>
            <a:r>
              <a:rPr lang="cs-CZ" sz="1800" dirty="0"/>
              <a:t>jsi dosud nemilovala</a:t>
            </a:r>
            <a:r>
              <a:rPr lang="cs-CZ" sz="1800" dirty="0" smtClean="0"/>
              <a:t>? Očima </a:t>
            </a:r>
            <a:r>
              <a:rPr lang="cs-CZ" sz="1800" dirty="0"/>
              <a:t>ne, pane</a:t>
            </a:r>
            <a:r>
              <a:rPr lang="cs-CZ" sz="1800" dirty="0" smtClean="0"/>
              <a:t>. A </a:t>
            </a:r>
            <a:r>
              <a:rPr lang="cs-CZ" sz="1800" dirty="0"/>
              <a:t>jak se ti to stalo</a:t>
            </a:r>
            <a:r>
              <a:rPr lang="cs-CZ" sz="1800" dirty="0" smtClean="0"/>
              <a:t>? Když </a:t>
            </a:r>
            <a:r>
              <a:rPr lang="cs-CZ" sz="1800" dirty="0"/>
              <a:t>jsem byla maličká, zírala jsem do ohně</a:t>
            </a:r>
            <a:r>
              <a:rPr lang="cs-CZ" sz="1800" dirty="0" smtClean="0"/>
              <a:t>. A </a:t>
            </a:r>
            <a:r>
              <a:rPr lang="cs-CZ" sz="1800" dirty="0"/>
              <a:t>pamatuješ, jaké je nebe a jaká je země za krásného dne, anebo za jasné</a:t>
            </a:r>
            <a:r>
              <a:rPr lang="cs-CZ" sz="1800" dirty="0" smtClean="0"/>
              <a:t>, čisté </a:t>
            </a:r>
            <a:r>
              <a:rPr lang="cs-CZ" sz="1800" dirty="0"/>
              <a:t>noci</a:t>
            </a:r>
            <a:r>
              <a:rPr lang="cs-CZ" sz="1800" dirty="0" smtClean="0"/>
              <a:t>? Pane</a:t>
            </a:r>
            <a:r>
              <a:rPr lang="cs-CZ" sz="1800" dirty="0"/>
              <a:t>, já jsem byla maličká. Vidělas Smrt</a:t>
            </a:r>
            <a:r>
              <a:rPr lang="cs-CZ" sz="1800" dirty="0" smtClean="0"/>
              <a:t>? Jen </a:t>
            </a:r>
            <a:r>
              <a:rPr lang="cs-CZ" sz="1800" dirty="0"/>
              <a:t>jsem ji slyšela</a:t>
            </a:r>
            <a:r>
              <a:rPr lang="cs-CZ" sz="1800" dirty="0" smtClean="0"/>
              <a:t>. A </a:t>
            </a:r>
            <a:r>
              <a:rPr lang="cs-CZ" sz="1800" dirty="0"/>
              <a:t>nebojíš se jí</a:t>
            </a:r>
            <a:r>
              <a:rPr lang="cs-CZ" sz="1800" dirty="0" smtClean="0"/>
              <a:t>?  </a:t>
            </a:r>
            <a:r>
              <a:rPr lang="cs-CZ" sz="1800" dirty="0" err="1" smtClean="0"/>
              <a:t>Neumru</a:t>
            </a:r>
            <a:r>
              <a:rPr lang="cs-CZ" sz="1800" dirty="0"/>
              <a:t>, když mě viděly Jeho oči</a:t>
            </a:r>
            <a:r>
              <a:rPr lang="cs-CZ" sz="1800" dirty="0" smtClean="0"/>
              <a:t>. Čí </a:t>
            </a:r>
            <a:r>
              <a:rPr lang="cs-CZ" sz="1800" dirty="0"/>
              <a:t>oči</a:t>
            </a:r>
            <a:r>
              <a:rPr lang="cs-CZ" sz="1800" dirty="0" smtClean="0"/>
              <a:t>? Třeba </a:t>
            </a:r>
            <a:r>
              <a:rPr lang="cs-CZ" sz="1800" dirty="0"/>
              <a:t>vaše, pane; já nevím, nevidím</a:t>
            </a:r>
            <a:r>
              <a:rPr lang="cs-CZ" sz="1800" dirty="0" smtClean="0"/>
              <a:t>. V </a:t>
            </a:r>
            <a:r>
              <a:rPr lang="cs-CZ" sz="1800" dirty="0"/>
              <a:t>tom jsme si podobni</a:t>
            </a:r>
            <a:r>
              <a:rPr lang="cs-CZ" sz="1800" dirty="0" smtClean="0"/>
              <a:t>. Tak</a:t>
            </a:r>
            <a:r>
              <a:rPr lang="cs-CZ" sz="1800" dirty="0"/>
              <a:t>? </a:t>
            </a:r>
            <a:r>
              <a:rPr lang="cs-CZ" sz="1800" dirty="0" smtClean="0"/>
              <a:t>I vy</a:t>
            </a:r>
            <a:r>
              <a:rPr lang="cs-CZ" sz="1800" dirty="0"/>
              <a:t>, pane</a:t>
            </a:r>
            <a:r>
              <a:rPr lang="cs-CZ" sz="1800" dirty="0" smtClean="0"/>
              <a:t>? Baže</a:t>
            </a:r>
            <a:r>
              <a:rPr lang="cs-CZ" sz="1800" dirty="0"/>
              <a:t>, dcero; vidím sice lilie polní, něhu dalekých obzorů, bílá města</a:t>
            </a:r>
            <a:r>
              <a:rPr lang="cs-CZ" sz="1800" dirty="0" smtClean="0"/>
              <a:t>,  širý </a:t>
            </a:r>
            <a:r>
              <a:rPr lang="cs-CZ" sz="1800" dirty="0"/>
              <a:t>úsměv moře, radostné strnutí palem, let orlů na horách, hluboký pohled blankytu, ale to vše, to vše se velmi podobá vidění tvému, a ve spaní jsme si zcela podobni…Nu, a jaký by tedy byl rozdíl podstatný</a:t>
            </a:r>
            <a:r>
              <a:rPr lang="cs-CZ" sz="1800" dirty="0" smtClean="0"/>
              <a:t>? Já</a:t>
            </a:r>
            <a:r>
              <a:rPr lang="cs-CZ" sz="1800" dirty="0"/>
              <a:t>, doufám, věřím</a:t>
            </a:r>
            <a:r>
              <a:rPr lang="cs-CZ" sz="1800" dirty="0" smtClean="0"/>
              <a:t>. Abyste </a:t>
            </a:r>
            <a:r>
              <a:rPr lang="cs-CZ" sz="1800" dirty="0"/>
              <a:t>více viděl</a:t>
            </a:r>
            <a:r>
              <a:rPr lang="cs-CZ" sz="1800" dirty="0" smtClean="0"/>
              <a:t>? Abych </a:t>
            </a:r>
            <a:r>
              <a:rPr lang="cs-CZ" sz="1800" dirty="0"/>
              <a:t>mohl více milovati</a:t>
            </a:r>
            <a:r>
              <a:rPr lang="cs-CZ" sz="1800" dirty="0" smtClean="0"/>
              <a:t>.“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385729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ukázce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Koho autor oslovuje? Proč neosloví lidskou bytost?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Jaký je myšlenkový podtext této básně v próze?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 byste charakterizovali báseň v próze?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Které básnické prostředky zde autor využívá?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Proč </a:t>
            </a:r>
            <a:r>
              <a:rPr lang="cs-CZ" dirty="0" err="1" smtClean="0">
                <a:solidFill>
                  <a:srgbClr val="C00000"/>
                </a:solidFill>
              </a:rPr>
              <a:t>J.Demla</a:t>
            </a:r>
            <a:r>
              <a:rPr lang="cs-CZ" dirty="0" smtClean="0">
                <a:solidFill>
                  <a:srgbClr val="C00000"/>
                </a:solidFill>
              </a:rPr>
              <a:t> řadíme ke katolickým básníkům? Zdůvodněte.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3324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Jakub Deml je kvůli jeho antisemitským výrokům básníkem poněkud kontroverzním, ale v komplexnosti jeho díla naopak básníkem jedinečným, s osobitým výrazem jeho básní </a:t>
            </a:r>
            <a:r>
              <a:rPr lang="cs-CZ" smtClean="0"/>
              <a:t>v próze.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523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www.deml.cz/moji-pratele</a:t>
            </a:r>
            <a:endParaRPr lang="cs-CZ" dirty="0" smtClean="0"/>
          </a:p>
          <a:p>
            <a:r>
              <a:rPr lang="cs-CZ" dirty="0"/>
              <a:t>Polášková, T., Milotová D., Dvořáková Z.: LITERATURA – přehled středoškolského učiva, edice </a:t>
            </a:r>
            <a:r>
              <a:rPr lang="cs-CZ" dirty="0" err="1"/>
              <a:t>MATURITA,vyd.Ing.Petra</a:t>
            </a:r>
            <a:r>
              <a:rPr lang="cs-CZ" dirty="0"/>
              <a:t> </a:t>
            </a:r>
            <a:r>
              <a:rPr lang="cs-CZ" dirty="0" err="1"/>
              <a:t>Velanová</a:t>
            </a:r>
            <a:r>
              <a:rPr lang="cs-CZ" dirty="0"/>
              <a:t>, Cyrila Boudy514/3, Třebíč, 2005,ISBN 80- </a:t>
            </a:r>
            <a:r>
              <a:rPr lang="cs-CZ" dirty="0" smtClean="0"/>
              <a:t>902571-6-X</a:t>
            </a:r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7.4.2013]. </a:t>
            </a:r>
            <a:r>
              <a:rPr lang="cs-CZ"/>
              <a:t>Dostupný na WWW: </a:t>
            </a:r>
            <a:r>
              <a:rPr lang="cs-CZ">
                <a:hlinkClick r:id="rId3"/>
              </a:rPr>
              <a:t>http://</a:t>
            </a:r>
            <a:r>
              <a:rPr lang="cs-CZ" smtClean="0">
                <a:hlinkClick r:id="rId3"/>
              </a:rPr>
              <a:t>cs.wikipedia.org/wiki/Soubor:Jakub_Deml_1928.jpg</a:t>
            </a:r>
            <a:endParaRPr lang="cs-CZ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56007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</TotalTime>
  <Words>704</Words>
  <Application>Microsoft Office PowerPoint</Application>
  <PresentationFormat>Předvádění na obrazovce (4:3)</PresentationFormat>
  <Paragraphs>40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Austin</vt:lpstr>
      <vt:lpstr>Microsoft PowerPoint 97-2003 Presentation</vt:lpstr>
      <vt:lpstr>Prezentace aplikace PowerPoint</vt:lpstr>
      <vt:lpstr>Jakub Deml</vt:lpstr>
      <vt:lpstr>Jakub Deml v r.1928</vt:lpstr>
      <vt:lpstr>Základní faktografie</vt:lpstr>
      <vt:lpstr>Dílo – obecné rysy</vt:lpstr>
      <vt:lpstr>Dílo – básnické sbírky a prózy</vt:lpstr>
      <vt:lpstr>Dílo – básnické sbírky a prózy - pokračování</vt:lpstr>
      <vt:lpstr>Vybrané citáty – „Mojí přátelé“, báseň „Vlčí mák“</vt:lpstr>
      <vt:lpstr>Otázky k ukázce</vt:lpstr>
      <vt:lpstr>Shrnutí</vt:lpstr>
      <vt:lpstr>Zdroje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Jakub Deml</dc:title>
  <dc:creator>Ivan Nývlt</dc:creator>
  <cp:lastModifiedBy>Ivan Nývlt</cp:lastModifiedBy>
  <cp:revision>11</cp:revision>
  <dcterms:created xsi:type="dcterms:W3CDTF">2013-04-03T06:56:38Z</dcterms:created>
  <dcterms:modified xsi:type="dcterms:W3CDTF">2013-04-22T09:39:39Z</dcterms:modified>
</cp:coreProperties>
</file>