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72" r:id="rId12"/>
    <p:sldId id="267" r:id="rId13"/>
    <p:sldId id="268" r:id="rId14"/>
    <p:sldId id="269" r:id="rId15"/>
    <p:sldId id="270" r:id="rId16"/>
    <p:sldId id="271" r:id="rId17"/>
    <p:sldId id="273" r:id="rId18"/>
    <p:sldId id="25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924" y="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D3497E9F-FA73-48C4-B22D-E4FB457448A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45C17C1-B951-4C5A-BBB6-A653932C4B96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97E9F-FA73-48C4-B22D-E4FB457448A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17C1-B951-4C5A-BBB6-A653932C4B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97E9F-FA73-48C4-B22D-E4FB457448A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17C1-B951-4C5A-BBB6-A653932C4B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97E9F-FA73-48C4-B22D-E4FB457448A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17C1-B951-4C5A-BBB6-A653932C4B9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97E9F-FA73-48C4-B22D-E4FB457448A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17C1-B951-4C5A-BBB6-A653932C4B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97E9F-FA73-48C4-B22D-E4FB457448A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17C1-B951-4C5A-BBB6-A653932C4B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97E9F-FA73-48C4-B22D-E4FB457448A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17C1-B951-4C5A-BBB6-A653932C4B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97E9F-FA73-48C4-B22D-E4FB457448A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17C1-B951-4C5A-BBB6-A653932C4B96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97E9F-FA73-48C4-B22D-E4FB457448A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17C1-B951-4C5A-BBB6-A653932C4B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97E9F-FA73-48C4-B22D-E4FB457448A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17C1-B951-4C5A-BBB6-A653932C4B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97E9F-FA73-48C4-B22D-E4FB457448A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C17C1-B951-4C5A-BBB6-A653932C4B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D3497E9F-FA73-48C4-B22D-E4FB457448A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D45C17C1-B951-4C5A-BBB6-A653932C4B9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2005-12-26_Duell_Dschungelbudda.jpg?uselang=cs" TargetMode="External"/><Relationship Id="rId13" Type="http://schemas.openxmlformats.org/officeDocument/2006/relationships/hyperlink" Target="http://cs.wikipedia.org/wiki/Soubor:Prague_November89_-_Wenceslas_Square1.jpg" TargetMode="External"/><Relationship Id="rId3" Type="http://schemas.openxmlformats.org/officeDocument/2006/relationships/hyperlink" Target="http://cs.wikipedia.org/wiki/Soubor:Nymphaea_alba.jpg" TargetMode="External"/><Relationship Id="rId7" Type="http://schemas.openxmlformats.org/officeDocument/2006/relationships/hyperlink" Target="http://cs.wikipedia.org/wiki/Sv%C4%9Btov%C3%A1_hospod%C3%A1%C5%99sk%C3%A1_krize" TargetMode="External"/><Relationship Id="rId12" Type="http://schemas.openxmlformats.org/officeDocument/2006/relationships/hyperlink" Target="http://cs.wikipedia.org/wiki/Soubor:Christ_in_Majesty_-_Stavelot_Bible.png" TargetMode="External"/><Relationship Id="rId2" Type="http://schemas.openxmlformats.org/officeDocument/2006/relationships/hyperlink" Target="http://citace.dumy.cz/?do=obrazek-submi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oyen1930.jpg" TargetMode="External"/><Relationship Id="rId11" Type="http://schemas.openxmlformats.org/officeDocument/2006/relationships/hyperlink" Target="http://cs.wikipedia.org/wiki/Soubor:Bundesarchiv_Bild_183-R90009,_Budapest,_II._Weltfestspiele,_Festumzug,_tschechische_Delegation_(cropped).jpg" TargetMode="External"/><Relationship Id="rId5" Type="http://schemas.openxmlformats.org/officeDocument/2006/relationships/hyperlink" Target="http://cs.wikipedia.org/wiki/Soubor:USS_John_C._Stennis_baker.jpg" TargetMode="External"/><Relationship Id="rId10" Type="http://schemas.openxmlformats.org/officeDocument/2006/relationships/hyperlink" Target="http://cs.wikipedia.org/wiki/Soubor:Syringa_flower_2008.JPG" TargetMode="External"/><Relationship Id="rId4" Type="http://schemas.openxmlformats.org/officeDocument/2006/relationships/hyperlink" Target="http://cs.wikipedia.org/wiki/Soubor:The_Love_of_Zero,_35mm_film_Robert_Florey1928.jpg" TargetMode="External"/><Relationship Id="rId9" Type="http://schemas.openxmlformats.org/officeDocument/2006/relationships/hyperlink" Target="http://cs.wikipedia.org/wiki/Soubor:Bundesarchiv_Bild_183-R69173,_M%C3%BCnchener_Abkommen,_Staatschefs.jpg" TargetMode="External"/><Relationship Id="rId14" Type="http://schemas.openxmlformats.org/officeDocument/2006/relationships/hyperlink" Target="http://cs.wikipedia.org/wiki/Soubor:Drawer.ag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45464175"/>
              </p:ext>
            </p:extLst>
          </p:nvPr>
        </p:nvGraphicFramePr>
        <p:xfrm>
          <a:off x="-252536" y="0"/>
          <a:ext cx="9636125" cy="722625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Prezentace" r:id="rId3" imgW="3230925" imgH="2422981" progId="PowerPoint.Show.8">
                  <p:embed/>
                </p:oleObj>
              </mc:Choice>
              <mc:Fallback>
                <p:oleObj name="Prezentace" r:id="rId3" imgW="3230925" imgH="2422981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252536" y="0"/>
                        <a:ext cx="9636125" cy="722625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655040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0" y="2636912"/>
            <a:ext cx="3313355" cy="17021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Hraní s básnickými </a:t>
            </a:r>
            <a:r>
              <a:rPr lang="cs-CZ" sz="3100" dirty="0" smtClean="0"/>
              <a:t>směry první poloviny 20.století</a:t>
            </a:r>
            <a:endParaRPr lang="cs-CZ" sz="31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Méně tradiční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41215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 roce 1918 pro lidstvo končí jedna neblahá dějinná událost……(doplň). 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0084" y="2492896"/>
            <a:ext cx="5342196" cy="3158574"/>
          </a:xfrm>
        </p:spPr>
      </p:pic>
    </p:spTree>
    <p:extLst>
      <p:ext uri="{BB962C8B-B14F-4D97-AF65-F5344CB8AC3E}">
        <p14:creationId xmlns:p14="http://schemas.microsoft.com/office/powerpoint/2010/main" val="2253196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Nejen básníci mají z tohoto radost! Poetové proto píší básně plné radosti v duchu…..(doplň název směru).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2590" y="2324100"/>
            <a:ext cx="4677833" cy="3508375"/>
          </a:xfrm>
        </p:spPr>
      </p:pic>
    </p:spTree>
    <p:extLst>
      <p:ext uri="{BB962C8B-B14F-4D97-AF65-F5344CB8AC3E}">
        <p14:creationId xmlns:p14="http://schemas.microsoft.com/office/powerpoint/2010/main" val="7511657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Další básníci (třeba Nezval) se záhy nechají inspirovat hrou v básnictví i v umění a píší v duchu ……..(doplň název směru).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6628" y="2324100"/>
            <a:ext cx="3110541" cy="4057228"/>
          </a:xfrm>
        </p:spPr>
      </p:pic>
    </p:spTree>
    <p:extLst>
      <p:ext uri="{BB962C8B-B14F-4D97-AF65-F5344CB8AC3E}">
        <p14:creationId xmlns:p14="http://schemas.microsoft.com/office/powerpoint/2010/main" val="16235528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20.léta však přinášejí u některých básníků zájem o kolektiv, dělníka. Takové umění označujeme jako…….. (doplň)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2276872"/>
            <a:ext cx="2399295" cy="3610999"/>
          </a:xfrm>
        </p:spPr>
      </p:pic>
    </p:spTree>
    <p:extLst>
      <p:ext uri="{BB962C8B-B14F-4D97-AF65-F5344CB8AC3E}">
        <p14:creationId xmlns:p14="http://schemas.microsoft.com/office/powerpoint/2010/main" val="13916345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20.léta v české poezii přinášejí i lyričnost spjatou s hravostí. Své náměty do výtvarných podob dokonce poetizuje malířka na obrázku, </a:t>
            </a:r>
            <a:r>
              <a:rPr lang="cs-CZ" sz="2400" dirty="0" err="1" smtClean="0"/>
              <a:t>Toyen</a:t>
            </a:r>
            <a:r>
              <a:rPr lang="cs-CZ" sz="2400" dirty="0" smtClean="0"/>
              <a:t>. Směr se jmenuje……..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2218524"/>
            <a:ext cx="2304256" cy="3237830"/>
          </a:xfrm>
        </p:spPr>
      </p:pic>
    </p:spTree>
    <p:extLst>
      <p:ext uri="{BB962C8B-B14F-4D97-AF65-F5344CB8AC3E}">
        <p14:creationId xmlns:p14="http://schemas.microsoft.com/office/powerpoint/2010/main" val="34702900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Pravda, ani Československo se v letech 1929-33 nevyhne události, která zasáhne celý svět. Jde o……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2204864"/>
            <a:ext cx="5040560" cy="3960440"/>
          </a:xfrm>
        </p:spPr>
      </p:pic>
    </p:spTree>
    <p:extLst>
      <p:ext uri="{BB962C8B-B14F-4D97-AF65-F5344CB8AC3E}">
        <p14:creationId xmlns:p14="http://schemas.microsoft.com/office/powerpoint/2010/main" val="118495626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30.léta s sebou přinášejí – krom jiného – i jeden na interpretaci obtížný směr………..(doplň název směru). 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2060848"/>
            <a:ext cx="3240360" cy="4042030"/>
          </a:xfrm>
        </p:spPr>
      </p:pic>
    </p:spTree>
    <p:extLst>
      <p:ext uri="{BB962C8B-B14F-4D97-AF65-F5344CB8AC3E}">
        <p14:creationId xmlns:p14="http://schemas.microsoft.com/office/powerpoint/2010/main" val="331287956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76672"/>
            <a:ext cx="7024744" cy="1621984"/>
          </a:xfrm>
        </p:spPr>
        <p:txBody>
          <a:bodyPr>
            <a:normAutofit fontScale="90000"/>
          </a:bodyPr>
          <a:lstStyle/>
          <a:p>
            <a:r>
              <a:rPr lang="cs-CZ" sz="2200" dirty="0" smtClean="0"/>
              <a:t>Léta 1938 a 1939 nejsou radostným obdobím nejen pro tehdejší Československo. Zasáhnou nás dvě dějinné události, na které reagují básníci emotivními díly. Jde o…….. a začátek………(doplň události).</a:t>
            </a:r>
            <a:endParaRPr lang="cs-CZ" sz="2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9961" y="2324100"/>
            <a:ext cx="5103090" cy="3508375"/>
          </a:xfrm>
        </p:spPr>
      </p:pic>
    </p:spTree>
    <p:extLst>
      <p:ext uri="{BB962C8B-B14F-4D97-AF65-F5344CB8AC3E}">
        <p14:creationId xmlns:p14="http://schemas.microsoft.com/office/powerpoint/2010/main" val="289073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Léta 1938/39 jsou léty nesvobody a zvůle, takže českým básníkům nezbývá nic jiného, než psát takzvaně „………………..“(doplň)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0538" y="2324100"/>
            <a:ext cx="4181936" cy="3508375"/>
          </a:xfrm>
        </p:spPr>
      </p:pic>
    </p:spTree>
    <p:extLst>
      <p:ext uri="{BB962C8B-B14F-4D97-AF65-F5344CB8AC3E}">
        <p14:creationId xmlns:p14="http://schemas.microsoft.com/office/powerpoint/2010/main" val="36900353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A přichází rok 1945. I na ten reaguje tvorba českých básníků, Seifert píše </a:t>
            </a:r>
            <a:r>
              <a:rPr lang="cs-CZ" sz="2400" dirty="0" err="1" smtClean="0"/>
              <a:t>např.sbírku</a:t>
            </a:r>
            <a:r>
              <a:rPr lang="cs-CZ" sz="2400" dirty="0" smtClean="0"/>
              <a:t> „Přilba hlíny“. Je totiž konec………..(doplň událost).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2590" y="2324100"/>
            <a:ext cx="4677833" cy="3508375"/>
          </a:xfrm>
        </p:spPr>
      </p:pic>
    </p:spTree>
    <p:extLst>
      <p:ext uri="{BB962C8B-B14F-4D97-AF65-F5344CB8AC3E}">
        <p14:creationId xmlns:p14="http://schemas.microsoft.com/office/powerpoint/2010/main" val="42349864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Bohužel, dochází k dalšímu dějinnému zlomu, kdy je nastolena vláda jedné strany – KSČ. Touto událostí je………….(doplň).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7886" y="2324100"/>
            <a:ext cx="5427241" cy="3508375"/>
          </a:xfrm>
        </p:spPr>
      </p:pic>
    </p:spTree>
    <p:extLst>
      <p:ext uri="{BB962C8B-B14F-4D97-AF65-F5344CB8AC3E}">
        <p14:creationId xmlns:p14="http://schemas.microsoft.com/office/powerpoint/2010/main" val="428599583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Na komunistickou krutost doplatili mimo jiné i někteří básníci, třeba ti, co měli něco společného s …………(doplň označení víry, </a:t>
            </a:r>
            <a:r>
              <a:rPr lang="cs-CZ" sz="2400" dirty="0" err="1" smtClean="0"/>
              <a:t>event.lit.proudu</a:t>
            </a:r>
            <a:r>
              <a:rPr lang="cs-CZ" sz="2400" dirty="0" smtClean="0"/>
              <a:t>).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2379067"/>
            <a:ext cx="2276830" cy="3570213"/>
          </a:xfrm>
        </p:spPr>
      </p:pic>
    </p:spTree>
    <p:extLst>
      <p:ext uri="{BB962C8B-B14F-4D97-AF65-F5344CB8AC3E}">
        <p14:creationId xmlns:p14="http://schemas.microsoft.com/office/powerpoint/2010/main" val="366239697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Takže s mnohými literárními díly jsme se oficiálně mohli seznámit  až po roce….(doplň), po </a:t>
            </a:r>
            <a:r>
              <a:rPr lang="cs-CZ" sz="2400" dirty="0" err="1" smtClean="0"/>
              <a:t>tzv</a:t>
            </a:r>
            <a:r>
              <a:rPr lang="cs-CZ" sz="2400" dirty="0" smtClean="0"/>
              <a:t>………….(doplň název události).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7263" y="2324100"/>
            <a:ext cx="6348487" cy="3508375"/>
          </a:xfrm>
        </p:spPr>
      </p:pic>
    </p:spTree>
    <p:extLst>
      <p:ext uri="{BB962C8B-B14F-4D97-AF65-F5344CB8AC3E}">
        <p14:creationId xmlns:p14="http://schemas.microsoft.com/office/powerpoint/2010/main" val="11824637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348880"/>
            <a:ext cx="6777317" cy="3508977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První světová válka</a:t>
            </a:r>
          </a:p>
          <a:p>
            <a:r>
              <a:rPr lang="cs-CZ" dirty="0" smtClean="0"/>
              <a:t>Vitalismus</a:t>
            </a:r>
          </a:p>
          <a:p>
            <a:r>
              <a:rPr lang="cs-CZ" dirty="0" smtClean="0"/>
              <a:t>Poetismus</a:t>
            </a:r>
          </a:p>
          <a:p>
            <a:r>
              <a:rPr lang="cs-CZ" dirty="0" smtClean="0"/>
              <a:t>Světová hospodářská krize</a:t>
            </a:r>
          </a:p>
          <a:p>
            <a:r>
              <a:rPr lang="cs-CZ" dirty="0" smtClean="0"/>
              <a:t>Surrealismus</a:t>
            </a:r>
          </a:p>
          <a:p>
            <a:r>
              <a:rPr lang="cs-CZ" dirty="0" smtClean="0"/>
              <a:t>Mnichovský diktát, druhá světová válka</a:t>
            </a:r>
          </a:p>
          <a:p>
            <a:r>
              <a:rPr lang="cs-CZ" dirty="0" smtClean="0"/>
              <a:t>„do šuplíku“</a:t>
            </a:r>
          </a:p>
          <a:p>
            <a:r>
              <a:rPr lang="cs-CZ" dirty="0" smtClean="0"/>
              <a:t>Druhá světová válka</a:t>
            </a:r>
          </a:p>
          <a:p>
            <a:r>
              <a:rPr lang="cs-CZ" dirty="0" smtClean="0"/>
              <a:t>Únor 1948</a:t>
            </a:r>
          </a:p>
          <a:p>
            <a:r>
              <a:rPr lang="cs-CZ" dirty="0" smtClean="0"/>
              <a:t>Katolicismus</a:t>
            </a:r>
          </a:p>
          <a:p>
            <a:r>
              <a:rPr lang="cs-CZ" dirty="0" smtClean="0"/>
              <a:t>1989, Sametová revoluce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44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tvorba autora.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6838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en-US" dirty="0"/>
              <a:t>GEORGE H.MEWES. </a:t>
            </a:r>
            <a:r>
              <a:rPr lang="en-US" i="1" dirty="0" err="1"/>
              <a:t>wikipedia</a:t>
            </a:r>
            <a:r>
              <a:rPr lang="en-US" dirty="0"/>
              <a:t> [online]. [cit. 7.4.2013].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2"/>
              </a:rPr>
              <a:t>http://citace.dumy.cz/?</a:t>
            </a:r>
            <a:r>
              <a:rPr lang="en-US" dirty="0" smtClean="0">
                <a:hlinkClick r:id="rId2"/>
              </a:rPr>
              <a:t>do=obrazek-submit</a:t>
            </a:r>
            <a:endParaRPr lang="cs-CZ" dirty="0" smtClean="0"/>
          </a:p>
          <a:p>
            <a:r>
              <a:rPr lang="cs-CZ" dirty="0"/>
              <a:t>DANIKAUF. </a:t>
            </a:r>
            <a:r>
              <a:rPr lang="cs-CZ" i="1" dirty="0" err="1"/>
              <a:t>wikipedia</a:t>
            </a:r>
            <a:r>
              <a:rPr lang="cs-CZ" dirty="0"/>
              <a:t> [online]. [cit. 7.4.2013].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cs.wikipedia.org/wiki/Soubor:Nymphaea_alba.jpg</a:t>
            </a:r>
            <a:endParaRPr lang="cs-CZ" dirty="0" smtClean="0"/>
          </a:p>
          <a:p>
            <a:r>
              <a:rPr lang="cs-CZ" dirty="0"/>
              <a:t>PATRIOT 8790. </a:t>
            </a:r>
            <a:r>
              <a:rPr lang="cs-CZ" i="1" dirty="0" err="1"/>
              <a:t>wikipedia</a:t>
            </a:r>
            <a:r>
              <a:rPr lang="cs-CZ" dirty="0"/>
              <a:t> [online]. [cit. 7.4.2013]. Dostupný na WWW: </a:t>
            </a:r>
            <a:r>
              <a:rPr lang="cs-CZ" dirty="0">
                <a:hlinkClick r:id="rId4"/>
              </a:rPr>
              <a:t>http://cs.wikipedia.org/wiki/Soubor:The_Love_of_Zero,_</a:t>
            </a:r>
            <a:r>
              <a:rPr lang="cs-CZ" dirty="0" smtClean="0">
                <a:hlinkClick r:id="rId4"/>
              </a:rPr>
              <a:t>35mm_film_Robert_Florey1928.jpg</a:t>
            </a:r>
            <a:endParaRPr lang="cs-CZ" dirty="0" smtClean="0"/>
          </a:p>
          <a:p>
            <a:r>
              <a:rPr lang="cs-CZ" dirty="0" smtClean="0"/>
              <a:t>DEFENSELINK</a:t>
            </a:r>
            <a:r>
              <a:rPr lang="cs-CZ" dirty="0"/>
              <a:t>. </a:t>
            </a:r>
            <a:r>
              <a:rPr lang="cs-CZ" i="1" dirty="0" err="1"/>
              <a:t>wikipedia</a:t>
            </a:r>
            <a:r>
              <a:rPr lang="cs-CZ" dirty="0"/>
              <a:t> [online]. [cit. 7.4.2013]. Dostupný na WWW: </a:t>
            </a:r>
            <a:r>
              <a:rPr lang="cs-CZ" dirty="0">
                <a:hlinkClick r:id="rId5"/>
              </a:rPr>
              <a:t>http://cs.wikipedia.org/wiki/Soubor:USS_John_C._</a:t>
            </a:r>
            <a:r>
              <a:rPr lang="cs-CZ" dirty="0" smtClean="0">
                <a:hlinkClick r:id="rId5"/>
              </a:rPr>
              <a:t>Stennis_baker.jpg</a:t>
            </a:r>
            <a:endParaRPr lang="cs-CZ" dirty="0" smtClean="0"/>
          </a:p>
          <a:p>
            <a:r>
              <a:rPr lang="cs-CZ" dirty="0"/>
              <a:t>NEZNÁMÝ. </a:t>
            </a:r>
            <a:r>
              <a:rPr lang="cs-CZ" i="1" dirty="0" err="1"/>
              <a:t>wikipedia</a:t>
            </a:r>
            <a:r>
              <a:rPr lang="cs-CZ" dirty="0"/>
              <a:t> [online]. [cit. 7.4.2013].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cs.wikipedia.org/wiki/Soubor:Toyen1930.jpg</a:t>
            </a:r>
            <a:endParaRPr lang="cs-CZ" dirty="0" smtClean="0"/>
          </a:p>
          <a:p>
            <a:r>
              <a:rPr lang="cs-CZ" dirty="0"/>
              <a:t>FRANKLIN D.ROOSEVELT PRESIENTIAL LIBRARY AND MUSEUM. </a:t>
            </a:r>
            <a:r>
              <a:rPr lang="cs-CZ" i="1" dirty="0" err="1"/>
              <a:t>wikipedia</a:t>
            </a:r>
            <a:r>
              <a:rPr lang="cs-CZ" dirty="0"/>
              <a:t> [online]. [cit. 7.4.2013].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cs.wikipedia.org/wiki/Sv%C4%9Btov%C3%A1_hospod%C3%A1%C5%99sk%C3%A1_krize</a:t>
            </a:r>
            <a:r>
              <a:rPr lang="cs-CZ" dirty="0"/>
              <a:t>GERD A.T.MUELLER. </a:t>
            </a:r>
            <a:r>
              <a:rPr lang="cs-CZ" i="1" dirty="0" err="1"/>
              <a:t>wikimedia</a:t>
            </a:r>
            <a:r>
              <a:rPr lang="cs-CZ" dirty="0"/>
              <a:t> [online]. [cit. 7.4.2013]. Dostupný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commons.wikimedia.org/wiki/File:2005-12-26_Duell_Dschungelbudda.jpg?uselang=</a:t>
            </a:r>
            <a:r>
              <a:rPr lang="cs-CZ" dirty="0" err="1" smtClean="0">
                <a:hlinkClick r:id="rId8"/>
              </a:rPr>
              <a:t>cs</a:t>
            </a:r>
            <a:r>
              <a:rPr lang="cs-CZ" dirty="0" err="1"/>
              <a:t>NEZNÁMÝ</a:t>
            </a:r>
            <a:r>
              <a:rPr lang="cs-CZ" dirty="0"/>
              <a:t>, Neznámý. </a:t>
            </a:r>
            <a:r>
              <a:rPr lang="cs-CZ" i="1" dirty="0" err="1"/>
              <a:t>wikipedia</a:t>
            </a:r>
            <a:r>
              <a:rPr lang="cs-CZ" dirty="0"/>
              <a:t> [online]. [cit. 7.4.2013]. Dostupný na WWW: </a:t>
            </a:r>
            <a:r>
              <a:rPr lang="cs-CZ" dirty="0">
                <a:hlinkClick r:id="rId9"/>
              </a:rPr>
              <a:t>http://cs.wikipedia.org/wiki/Soubor:Bundesarchiv_Bild_183-R69173,_M%C3%BCnchener_Abkommen,_</a:t>
            </a:r>
            <a:r>
              <a:rPr lang="cs-CZ" dirty="0" smtClean="0">
                <a:hlinkClick r:id="rId9"/>
              </a:rPr>
              <a:t>Staatschefs.jpg</a:t>
            </a:r>
            <a:endParaRPr lang="cs-CZ" dirty="0" smtClean="0"/>
          </a:p>
          <a:p>
            <a:r>
              <a:rPr lang="cs-CZ" dirty="0"/>
              <a:t>MASHAUNIX. </a:t>
            </a:r>
            <a:r>
              <a:rPr lang="cs-CZ" i="1" dirty="0" err="1"/>
              <a:t>wikipedia</a:t>
            </a:r>
            <a:r>
              <a:rPr lang="cs-CZ" dirty="0"/>
              <a:t> [online]. [cit. 7.4.2013]. Dostupný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cs.wikipedia.org/wiki/Soubor:Syringa_flower_2008.JPG</a:t>
            </a:r>
            <a:endParaRPr lang="cs-CZ" dirty="0" smtClean="0"/>
          </a:p>
          <a:p>
            <a:r>
              <a:rPr lang="cs-CZ" dirty="0"/>
              <a:t>NEZNÁMÝ. </a:t>
            </a:r>
            <a:r>
              <a:rPr lang="cs-CZ" i="1" dirty="0" err="1"/>
              <a:t>wikipedia</a:t>
            </a:r>
            <a:r>
              <a:rPr lang="cs-CZ" dirty="0"/>
              <a:t> [online]. [cit. 7.4.2013]. Dostupný na WWW: </a:t>
            </a:r>
            <a:r>
              <a:rPr lang="cs-CZ" dirty="0">
                <a:hlinkClick r:id="rId11"/>
              </a:rPr>
              <a:t>http://cs.wikipedia.org/wiki/Soubor:Bundesarchiv_Bild_183-R90009,_Budapest,_II._Weltfestspiele,_Festumzug,_tschechische_Delegation_(cropped).</a:t>
            </a:r>
            <a:r>
              <a:rPr lang="cs-CZ" dirty="0" smtClean="0">
                <a:hlinkClick r:id="rId11"/>
              </a:rPr>
              <a:t>jpg</a:t>
            </a:r>
            <a:endParaRPr lang="cs-CZ" dirty="0" smtClean="0"/>
          </a:p>
          <a:p>
            <a:r>
              <a:rPr lang="cs-CZ" dirty="0"/>
              <a:t>NEZNÁMÝ. </a:t>
            </a:r>
            <a:r>
              <a:rPr lang="cs-CZ" i="1" dirty="0" err="1"/>
              <a:t>wikipedia</a:t>
            </a:r>
            <a:r>
              <a:rPr lang="cs-CZ" dirty="0"/>
              <a:t> [online]. [cit. 7.4.2013]. Dostupný na WWW: </a:t>
            </a:r>
            <a:r>
              <a:rPr lang="cs-CZ" dirty="0">
                <a:hlinkClick r:id="rId12"/>
              </a:rPr>
              <a:t>http://cs.wikipedia.org/wiki/Soubor:Christ_in_Majesty_-_</a:t>
            </a:r>
            <a:r>
              <a:rPr lang="cs-CZ" dirty="0" err="1" smtClean="0">
                <a:hlinkClick r:id="rId12"/>
              </a:rPr>
              <a:t>Stavelot_Bible.png</a:t>
            </a:r>
            <a:r>
              <a:rPr lang="cs-CZ" dirty="0" err="1"/>
              <a:t>EN:USER:PIERCEPT</a:t>
            </a:r>
            <a:r>
              <a:rPr lang="cs-CZ" dirty="0"/>
              <a:t>. </a:t>
            </a:r>
            <a:r>
              <a:rPr lang="cs-CZ" i="1" dirty="0" err="1"/>
              <a:t>wikipedia</a:t>
            </a:r>
            <a:r>
              <a:rPr lang="cs-CZ" dirty="0"/>
              <a:t> [online]. [cit. 7.4.2013]. Dostupný na WWW: </a:t>
            </a:r>
            <a:r>
              <a:rPr lang="cs-CZ" dirty="0">
                <a:hlinkClick r:id="rId13"/>
              </a:rPr>
              <a:t>http://cs.wikipedia.org/wiki/Soubor:Prague_November89_-_</a:t>
            </a:r>
            <a:r>
              <a:rPr lang="cs-CZ" dirty="0" smtClean="0">
                <a:hlinkClick r:id="rId13"/>
              </a:rPr>
              <a:t>Wenceslas_Square1.jpg</a:t>
            </a:r>
            <a:endParaRPr lang="cs-CZ" dirty="0" smtClean="0"/>
          </a:p>
          <a:p>
            <a:r>
              <a:rPr lang="cs-CZ" dirty="0"/>
              <a:t>ARNOLDREINHOLD. </a:t>
            </a:r>
            <a:r>
              <a:rPr lang="cs-CZ" i="1" dirty="0" err="1"/>
              <a:t>wikipedia</a:t>
            </a:r>
            <a:r>
              <a:rPr lang="cs-CZ" dirty="0"/>
              <a:t> [online]. [cit. 23.3.2013]. Dostupný na WWW: </a:t>
            </a:r>
            <a:r>
              <a:rPr lang="cs-CZ" u="sng" dirty="0">
                <a:hlinkClick r:id="rId14"/>
              </a:rPr>
              <a:t>http://cs.wikipedia.org/wiki/Soubor:Drawer.agr.jpg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1638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126</TotalTime>
  <Words>613</Words>
  <Application>Microsoft Office PowerPoint</Application>
  <PresentationFormat>Předvádění na obrazovce (4:3)</PresentationFormat>
  <Paragraphs>49</Paragraphs>
  <Slides>18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Austin</vt:lpstr>
      <vt:lpstr>Microsoft PowerPoint 97-2003 Presentation</vt:lpstr>
      <vt:lpstr>Prezentace aplikace PowerPoint</vt:lpstr>
      <vt:lpstr>Hraní s básnickými směry první poloviny 20.století</vt:lpstr>
      <vt:lpstr>V roce 1918 pro lidstvo končí jedna neblahá dějinná událost……(doplň). </vt:lpstr>
      <vt:lpstr>Nejen básníci mají z tohoto radost! Poetové proto píší básně plné radosti v duchu…..(doplň název směru).</vt:lpstr>
      <vt:lpstr>Další básníci (třeba Nezval) se záhy nechají inspirovat hrou v básnictví i v umění a píší v duchu ……..(doplň název směru).</vt:lpstr>
      <vt:lpstr>20.léta však přinášejí u některých básníků zájem o kolektiv, dělníka. Takové umění označujeme jako…….. (doplň)</vt:lpstr>
      <vt:lpstr>20.léta v české poezii přinášejí i lyričnost spjatou s hravostí. Své náměty do výtvarných podob dokonce poetizuje malířka na obrázku, Toyen. Směr se jmenuje……..</vt:lpstr>
      <vt:lpstr>Pravda, ani Československo se v letech 1929-33 nevyhne události, která zasáhne celý svět. Jde o……</vt:lpstr>
      <vt:lpstr>30.léta s sebou přinášejí – krom jiného – i jeden na interpretaci obtížný směr………..(doplň název směru). </vt:lpstr>
      <vt:lpstr>Léta 1938 a 1939 nejsou radostným obdobím nejen pro tehdejší Československo. Zasáhnou nás dvě dějinné události, na které reagují básníci emotivními díly. Jde o…….. a začátek………(doplň události).</vt:lpstr>
      <vt:lpstr>Léta 1938/39 jsou léty nesvobody a zvůle, takže českým básníkům nezbývá nic jiného, než psát takzvaně „………………..“(doplň)</vt:lpstr>
      <vt:lpstr>A přichází rok 1945. I na ten reaguje tvorba českých básníků, Seifert píše např.sbírku „Přilba hlíny“. Je totiž konec………..(doplň událost).</vt:lpstr>
      <vt:lpstr>Bohužel, dochází k dalšímu dějinnému zlomu, kdy je nastolena vláda jedné strany – KSČ. Touto událostí je………….(doplň).</vt:lpstr>
      <vt:lpstr>Na komunistickou krutost doplatili mimo jiné i někteří básníci, třeba ti, co měli něco společného s …………(doplň označení víry, event.lit.proudu).</vt:lpstr>
      <vt:lpstr>Takže s mnohými literárními díly jsme se oficiálně mohli seznámit  až po roce….(doplň), po tzv………….(doplň název události).</vt:lpstr>
      <vt:lpstr>Správné řešení</vt:lpstr>
      <vt:lpstr>Zdroje</vt:lpstr>
      <vt:lpstr>Obrázky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 Nývlt</dc:creator>
  <cp:lastModifiedBy>Ivan Nývlt</cp:lastModifiedBy>
  <cp:revision>14</cp:revision>
  <dcterms:created xsi:type="dcterms:W3CDTF">2013-04-07T16:31:18Z</dcterms:created>
  <dcterms:modified xsi:type="dcterms:W3CDTF">2013-04-22T09:43:13Z</dcterms:modified>
</cp:coreProperties>
</file>