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 Tmavá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45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0865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558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9465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418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057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2156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9415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997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0359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787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5521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67287-6898-4B98-9718-92CDDA93BC19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66D10-51F2-4A83-B9DA-9F49DEAD43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409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576064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škola   Doudleby</a:t>
            </a:r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</a:t>
            </a:r>
            <a:r>
              <a:rPr lang="cs-CZ" dirty="0" smtClean="0"/>
              <a:t> Násobilka v oboru do 100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VY_32_INOVACE_17_NÁSOBILKA 2-5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10.6.2012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pro 3. ročník</a:t>
            </a:r>
            <a:endParaRPr lang="cs-CZ" b="1" dirty="0" smtClean="0"/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Výukový materiál slouží k procvičování násobilky pomocí interaktivní tabule. Materiál lze použít k samostatné, nebo skupinové práci žáků, nebo jako pracovní listy.</a:t>
            </a:r>
          </a:p>
          <a:p>
            <a:endParaRPr lang="cs-CZ" dirty="0"/>
          </a:p>
        </p:txBody>
      </p:sp>
      <p:pic>
        <p:nvPicPr>
          <p:cNvPr id="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3344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Vypočítej a utvoř příklady na dělení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4300" b="1" dirty="0">
                <a:solidFill>
                  <a:srgbClr val="C00000"/>
                </a:solidFill>
              </a:rPr>
              <a:t>7 . 2 = </a:t>
            </a:r>
            <a:r>
              <a:rPr lang="cs-CZ" sz="4300" b="1" dirty="0" smtClean="0">
                <a:solidFill>
                  <a:srgbClr val="C00000"/>
                </a:solidFill>
              </a:rPr>
              <a:t>14       14 </a:t>
            </a:r>
            <a:r>
              <a:rPr lang="cs-CZ" sz="4300" b="1" dirty="0">
                <a:solidFill>
                  <a:srgbClr val="C00000"/>
                </a:solidFill>
              </a:rPr>
              <a:t>: </a:t>
            </a:r>
            <a:r>
              <a:rPr lang="cs-CZ" sz="4300" b="1" dirty="0" smtClean="0">
                <a:solidFill>
                  <a:srgbClr val="C00000"/>
                </a:solidFill>
              </a:rPr>
              <a:t>2= </a:t>
            </a:r>
            <a:r>
              <a:rPr lang="cs-CZ" sz="4300" b="1" dirty="0">
                <a:solidFill>
                  <a:srgbClr val="C00000"/>
                </a:solidFill>
              </a:rPr>
              <a:t> </a:t>
            </a:r>
            <a:r>
              <a:rPr lang="cs-CZ" sz="4300" b="1" dirty="0"/>
              <a:t>         </a:t>
            </a:r>
            <a:r>
              <a:rPr lang="cs-CZ" sz="4300" b="1" dirty="0" smtClean="0">
                <a:solidFill>
                  <a:srgbClr val="00B050"/>
                </a:solidFill>
              </a:rPr>
              <a:t>6 </a:t>
            </a:r>
            <a:r>
              <a:rPr lang="cs-CZ" sz="4300" b="1" dirty="0">
                <a:solidFill>
                  <a:srgbClr val="00B050"/>
                </a:solidFill>
              </a:rPr>
              <a:t>. 3 </a:t>
            </a:r>
            <a:r>
              <a:rPr lang="cs-CZ" sz="4300" b="1" dirty="0" smtClean="0">
                <a:solidFill>
                  <a:srgbClr val="00B050"/>
                </a:solidFill>
              </a:rPr>
              <a:t>=     18 </a:t>
            </a:r>
            <a:r>
              <a:rPr lang="cs-CZ" sz="4300" b="1" dirty="0">
                <a:solidFill>
                  <a:srgbClr val="00B050"/>
                </a:solidFill>
              </a:rPr>
              <a:t>: </a:t>
            </a:r>
            <a:r>
              <a:rPr lang="cs-CZ" sz="4300" b="1" dirty="0" smtClean="0">
                <a:solidFill>
                  <a:srgbClr val="00B050"/>
                </a:solidFill>
              </a:rPr>
              <a:t>3=</a:t>
            </a:r>
          </a:p>
          <a:p>
            <a:pPr marL="0" indent="0">
              <a:buNone/>
            </a:pPr>
            <a:endParaRPr lang="cs-CZ" sz="4300" b="1" dirty="0"/>
          </a:p>
          <a:p>
            <a:pPr marL="0" indent="0">
              <a:buNone/>
            </a:pPr>
            <a:r>
              <a:rPr lang="cs-CZ" sz="4300" b="1" dirty="0">
                <a:solidFill>
                  <a:srgbClr val="00B0F0"/>
                </a:solidFill>
              </a:rPr>
              <a:t>5 . </a:t>
            </a:r>
            <a:r>
              <a:rPr lang="cs-CZ" sz="4300" b="1" dirty="0" smtClean="0">
                <a:solidFill>
                  <a:srgbClr val="00B0F0"/>
                </a:solidFill>
              </a:rPr>
              <a:t>3= </a:t>
            </a:r>
            <a:r>
              <a:rPr lang="cs-CZ" sz="4300" b="1" dirty="0">
                <a:solidFill>
                  <a:srgbClr val="00B0F0"/>
                </a:solidFill>
              </a:rPr>
              <a:t>                                    </a:t>
            </a:r>
            <a:r>
              <a:rPr lang="cs-CZ" sz="4300" b="1" dirty="0" smtClean="0">
                <a:solidFill>
                  <a:srgbClr val="00B0F0"/>
                </a:solidFill>
              </a:rPr>
              <a:t>9 </a:t>
            </a:r>
            <a:r>
              <a:rPr lang="cs-CZ" sz="4300" b="1" dirty="0">
                <a:solidFill>
                  <a:srgbClr val="00B0F0"/>
                </a:solidFill>
              </a:rPr>
              <a:t>. </a:t>
            </a:r>
            <a:r>
              <a:rPr lang="cs-CZ" sz="4300" b="1" dirty="0" smtClean="0">
                <a:solidFill>
                  <a:srgbClr val="00B0F0"/>
                </a:solidFill>
              </a:rPr>
              <a:t>2=</a:t>
            </a:r>
          </a:p>
          <a:p>
            <a:pPr marL="0" indent="0">
              <a:buNone/>
            </a:pPr>
            <a:endParaRPr lang="cs-CZ" sz="4300" b="1" dirty="0"/>
          </a:p>
          <a:p>
            <a:pPr marL="0" indent="0">
              <a:buNone/>
            </a:pPr>
            <a:r>
              <a:rPr lang="cs-CZ" sz="4300" b="1" dirty="0">
                <a:solidFill>
                  <a:srgbClr val="7030A0"/>
                </a:solidFill>
              </a:rPr>
              <a:t>8 . </a:t>
            </a:r>
            <a:r>
              <a:rPr lang="cs-CZ" sz="4300" b="1" dirty="0" smtClean="0">
                <a:solidFill>
                  <a:srgbClr val="7030A0"/>
                </a:solidFill>
              </a:rPr>
              <a:t>4=</a:t>
            </a:r>
            <a:r>
              <a:rPr lang="cs-CZ" sz="4300" b="1" dirty="0">
                <a:solidFill>
                  <a:srgbClr val="7030A0"/>
                </a:solidFill>
              </a:rPr>
              <a:t>                                     </a:t>
            </a:r>
            <a:r>
              <a:rPr lang="cs-CZ" sz="4300" b="1" dirty="0" smtClean="0">
                <a:solidFill>
                  <a:srgbClr val="7030A0"/>
                </a:solidFill>
              </a:rPr>
              <a:t>7 </a:t>
            </a:r>
            <a:r>
              <a:rPr lang="cs-CZ" sz="4300" b="1" dirty="0">
                <a:solidFill>
                  <a:srgbClr val="7030A0"/>
                </a:solidFill>
              </a:rPr>
              <a:t>. </a:t>
            </a:r>
            <a:r>
              <a:rPr lang="cs-CZ" sz="4300" b="1" dirty="0" smtClean="0">
                <a:solidFill>
                  <a:srgbClr val="7030A0"/>
                </a:solidFill>
              </a:rPr>
              <a:t>4=</a:t>
            </a:r>
          </a:p>
          <a:p>
            <a:pPr marL="0" indent="0">
              <a:buNone/>
            </a:pPr>
            <a:endParaRPr lang="cs-CZ" sz="4300" b="1" dirty="0"/>
          </a:p>
          <a:p>
            <a:pPr marL="0" indent="0">
              <a:buNone/>
            </a:pPr>
            <a:r>
              <a:rPr lang="cs-CZ" sz="4300" b="1" dirty="0">
                <a:solidFill>
                  <a:schemeClr val="accent6">
                    <a:lumMod val="75000"/>
                  </a:schemeClr>
                </a:solidFill>
              </a:rPr>
              <a:t>7 . </a:t>
            </a:r>
            <a:r>
              <a:rPr lang="cs-CZ" sz="4300" b="1" dirty="0" smtClean="0">
                <a:solidFill>
                  <a:schemeClr val="accent6">
                    <a:lumMod val="75000"/>
                  </a:schemeClr>
                </a:solidFill>
              </a:rPr>
              <a:t>5= </a:t>
            </a:r>
            <a:r>
              <a:rPr lang="cs-CZ" sz="4300" b="1" dirty="0">
                <a:solidFill>
                  <a:schemeClr val="accent6">
                    <a:lumMod val="75000"/>
                  </a:schemeClr>
                </a:solidFill>
              </a:rPr>
              <a:t>                                    </a:t>
            </a:r>
            <a:r>
              <a:rPr lang="cs-CZ" sz="4300" b="1" dirty="0" smtClean="0">
                <a:solidFill>
                  <a:schemeClr val="accent6">
                    <a:lumMod val="75000"/>
                  </a:schemeClr>
                </a:solidFill>
              </a:rPr>
              <a:t>6 </a:t>
            </a:r>
            <a:r>
              <a:rPr lang="cs-CZ" sz="4300" b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cs-CZ" sz="4300" b="1" dirty="0" smtClean="0">
                <a:solidFill>
                  <a:schemeClr val="accent6">
                    <a:lumMod val="75000"/>
                  </a:schemeClr>
                </a:solidFill>
              </a:rPr>
              <a:t>5= </a:t>
            </a:r>
            <a:r>
              <a:rPr lang="cs-CZ" sz="4300" dirty="0">
                <a:solidFill>
                  <a:schemeClr val="accent6">
                    <a:lumMod val="75000"/>
                  </a:schemeClr>
                </a:solidFill>
              </a:rPr>
              <a:t>  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603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0070C0"/>
                </a:solidFill>
              </a:rPr>
              <a:t>Doplň vhodné znaménko </a:t>
            </a:r>
            <a:r>
              <a:rPr lang="cs-CZ" b="1" u="sng" dirty="0" smtClean="0">
                <a:solidFill>
                  <a:srgbClr val="FF0000"/>
                </a:solidFill>
              </a:rPr>
              <a:t>.</a:t>
            </a:r>
            <a:r>
              <a:rPr lang="cs-CZ" b="1" u="sng" dirty="0" smtClean="0">
                <a:solidFill>
                  <a:srgbClr val="0070C0"/>
                </a:solidFill>
              </a:rPr>
              <a:t> nebo </a:t>
            </a:r>
            <a:r>
              <a:rPr lang="cs-CZ" b="1" u="sng" dirty="0" smtClean="0">
                <a:solidFill>
                  <a:srgbClr val="FF0000"/>
                </a:solidFill>
              </a:rPr>
              <a:t>: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br>
              <a:rPr lang="cs-CZ" b="1" u="sng" dirty="0" smtClean="0">
                <a:solidFill>
                  <a:srgbClr val="0070C0"/>
                </a:solidFill>
              </a:rPr>
            </a:br>
            <a:r>
              <a:rPr lang="cs-CZ" b="1" u="sng" dirty="0" smtClean="0">
                <a:solidFill>
                  <a:srgbClr val="0070C0"/>
                </a:solidFill>
              </a:rPr>
              <a:t>a vypočítej </a:t>
            </a: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00000"/>
                </a:solidFill>
              </a:rPr>
              <a:t>       3  _  9 </a:t>
            </a:r>
            <a:r>
              <a:rPr lang="cs-CZ" sz="3600" b="1" dirty="0">
                <a:solidFill>
                  <a:srgbClr val="C00000"/>
                </a:solidFill>
              </a:rPr>
              <a:t>=   </a:t>
            </a:r>
            <a:r>
              <a:rPr lang="cs-CZ" sz="3600" b="1" dirty="0"/>
              <a:t>                         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21  _  3 =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C000"/>
                </a:solidFill>
              </a:rPr>
              <a:t>     32  _  4 </a:t>
            </a:r>
            <a:r>
              <a:rPr lang="cs-CZ" sz="3600" b="1" dirty="0">
                <a:solidFill>
                  <a:srgbClr val="FFC000"/>
                </a:solidFill>
              </a:rPr>
              <a:t>=          </a:t>
            </a:r>
            <a:r>
              <a:rPr lang="cs-CZ" sz="3600" b="1" dirty="0"/>
              <a:t>                    </a:t>
            </a:r>
            <a:r>
              <a:rPr lang="cs-CZ" sz="3600" b="1" dirty="0">
                <a:solidFill>
                  <a:srgbClr val="00B0F0"/>
                </a:solidFill>
              </a:rPr>
              <a:t> </a:t>
            </a:r>
            <a:r>
              <a:rPr lang="cs-CZ" sz="3600" b="1" dirty="0" smtClean="0">
                <a:solidFill>
                  <a:srgbClr val="00B0F0"/>
                </a:solidFill>
              </a:rPr>
              <a:t>8  _  3 </a:t>
            </a:r>
            <a:r>
              <a:rPr lang="cs-CZ" sz="3600" b="1" dirty="0">
                <a:solidFill>
                  <a:srgbClr val="00B0F0"/>
                </a:solidFill>
              </a:rPr>
              <a:t>= </a:t>
            </a:r>
            <a:endParaRPr lang="cs-CZ" sz="3600" b="1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       </a:t>
            </a:r>
            <a:r>
              <a:rPr lang="cs-CZ" sz="3600" b="1" dirty="0" smtClean="0">
                <a:solidFill>
                  <a:srgbClr val="00B050"/>
                </a:solidFill>
              </a:rPr>
              <a:t>3  _  1 </a:t>
            </a:r>
            <a:r>
              <a:rPr lang="cs-CZ" sz="3600" b="1" dirty="0">
                <a:solidFill>
                  <a:srgbClr val="00B050"/>
                </a:solidFill>
              </a:rPr>
              <a:t>=        </a:t>
            </a:r>
            <a:r>
              <a:rPr lang="cs-CZ" sz="3600" b="1" dirty="0"/>
              <a:t>                     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12  _  4 =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       </a:t>
            </a:r>
            <a:r>
              <a:rPr lang="cs-CZ" sz="3600" b="1" dirty="0" smtClean="0">
                <a:solidFill>
                  <a:srgbClr val="7030A0"/>
                </a:solidFill>
              </a:rPr>
              <a:t>2  _  7 </a:t>
            </a:r>
            <a:r>
              <a:rPr lang="cs-CZ" sz="3600" b="1" dirty="0">
                <a:solidFill>
                  <a:srgbClr val="7030A0"/>
                </a:solidFill>
              </a:rPr>
              <a:t>=       </a:t>
            </a:r>
            <a:r>
              <a:rPr lang="cs-CZ" sz="3600" b="1" dirty="0"/>
              <a:t>                     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15  _  3 </a:t>
            </a:r>
            <a:r>
              <a:rPr lang="cs-CZ" sz="3600" b="1" dirty="0">
                <a:solidFill>
                  <a:schemeClr val="accent2">
                    <a:lumMod val="75000"/>
                  </a:schemeClr>
                </a:solidFill>
              </a:rPr>
              <a:t>=</a:t>
            </a:r>
          </a:p>
          <a:p>
            <a:pPr marL="0" indent="0">
              <a:buNone/>
            </a:pPr>
            <a:endParaRPr lang="cs-CZ" sz="3600" dirty="0"/>
          </a:p>
        </p:txBody>
      </p:sp>
      <p:pic>
        <p:nvPicPr>
          <p:cNvPr id="307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0480" y="1844824"/>
            <a:ext cx="2016224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9815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Zapiš násobky daných čísel</a:t>
            </a:r>
            <a:endParaRPr lang="cs-CZ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27010617"/>
              </p:ext>
            </p:extLst>
          </p:nvPr>
        </p:nvGraphicFramePr>
        <p:xfrm>
          <a:off x="467544" y="2348880"/>
          <a:ext cx="8229600" cy="2592288"/>
        </p:xfrm>
        <a:graphic>
          <a:graphicData uri="http://schemas.openxmlformats.org/drawingml/2006/table">
            <a:tbl>
              <a:tblPr firstCol="1" bandRow="1">
                <a:tableStyleId>{7DF18680-E054-41AD-8BC1-D1AEF772440D}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 vert="wordArtVert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0" name="Picture 2" descr="Emotikona čtoucí knih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5029200"/>
            <a:ext cx="1828800" cy="182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4148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</a:rPr>
              <a:t>Lízátko stojí 3 Kč</a:t>
            </a: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</a:rPr>
              <a:t>5 </a:t>
            </a:r>
            <a:r>
              <a:rPr lang="cs-CZ" sz="3600" b="1" dirty="0" smtClean="0">
                <a:solidFill>
                  <a:srgbClr val="FF0000"/>
                </a:solidFill>
              </a:rPr>
              <a:t>lízátek stojí: </a:t>
            </a:r>
            <a:r>
              <a:rPr lang="cs-CZ" sz="3600" b="1" dirty="0">
                <a:solidFill>
                  <a:srgbClr val="FF0000"/>
                </a:solidFill>
              </a:rPr>
              <a:t>... </a:t>
            </a:r>
            <a:r>
              <a:rPr lang="cs-CZ" sz="3600" b="1" dirty="0"/>
              <a:t>                </a:t>
            </a:r>
            <a:r>
              <a:rPr lang="cs-CZ" sz="3600" b="1" dirty="0">
                <a:solidFill>
                  <a:srgbClr val="00B0F0"/>
                </a:solidFill>
              </a:rPr>
              <a:t>9 </a:t>
            </a:r>
            <a:r>
              <a:rPr lang="cs-CZ" sz="3600" b="1" dirty="0" smtClean="0">
                <a:solidFill>
                  <a:srgbClr val="00B0F0"/>
                </a:solidFill>
              </a:rPr>
              <a:t>lízátek stojí: </a:t>
            </a:r>
            <a:r>
              <a:rPr lang="cs-CZ" sz="3600" b="1" dirty="0">
                <a:solidFill>
                  <a:srgbClr val="00B0F0"/>
                </a:solidFill>
              </a:rPr>
              <a:t>... </a:t>
            </a:r>
            <a:endParaRPr lang="cs-CZ" sz="3600" b="1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sz="36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rgbClr val="FFC000"/>
                </a:solidFill>
              </a:rPr>
              <a:t>2 </a:t>
            </a:r>
            <a:r>
              <a:rPr lang="cs-CZ" sz="3600" b="1" dirty="0" smtClean="0">
                <a:solidFill>
                  <a:srgbClr val="FFC000"/>
                </a:solidFill>
              </a:rPr>
              <a:t>lízátka stojí: </a:t>
            </a:r>
            <a:r>
              <a:rPr lang="cs-CZ" sz="3600" b="1" dirty="0">
                <a:solidFill>
                  <a:srgbClr val="FFC000"/>
                </a:solidFill>
              </a:rPr>
              <a:t>... 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600" b="1" dirty="0"/>
              <a:t>               </a:t>
            </a:r>
            <a:r>
              <a:rPr lang="cs-CZ" sz="3600" b="1" dirty="0">
                <a:solidFill>
                  <a:schemeClr val="accent2"/>
                </a:solidFill>
              </a:rPr>
              <a:t> 8 </a:t>
            </a:r>
            <a:r>
              <a:rPr lang="cs-CZ" sz="3600" b="1" dirty="0" smtClean="0">
                <a:solidFill>
                  <a:schemeClr val="accent2"/>
                </a:solidFill>
              </a:rPr>
              <a:t>lízátek stojí: </a:t>
            </a:r>
            <a:r>
              <a:rPr lang="cs-CZ" sz="3600" b="1" dirty="0">
                <a:solidFill>
                  <a:schemeClr val="accent2"/>
                </a:solidFill>
              </a:rPr>
              <a:t>... </a:t>
            </a:r>
            <a:endParaRPr lang="cs-CZ" sz="3600" b="1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>
                <a:solidFill>
                  <a:srgbClr val="00B050"/>
                </a:solidFill>
              </a:rPr>
              <a:t>4 </a:t>
            </a:r>
            <a:r>
              <a:rPr lang="cs-CZ" sz="3600" b="1" dirty="0" smtClean="0">
                <a:solidFill>
                  <a:srgbClr val="00B050"/>
                </a:solidFill>
              </a:rPr>
              <a:t>lízátka stojí: </a:t>
            </a:r>
            <a:r>
              <a:rPr lang="cs-CZ" sz="3600" b="1" dirty="0">
                <a:solidFill>
                  <a:srgbClr val="00B050"/>
                </a:solidFill>
              </a:rPr>
              <a:t>... </a:t>
            </a:r>
            <a:r>
              <a:rPr lang="cs-CZ" sz="3600" b="1" dirty="0" smtClean="0">
                <a:solidFill>
                  <a:srgbClr val="00B050"/>
                </a:solidFill>
              </a:rPr>
              <a:t> </a:t>
            </a:r>
            <a:r>
              <a:rPr lang="cs-CZ" sz="3600" b="1" dirty="0"/>
              <a:t>               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 3 </a:t>
            </a:r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lízátka stojí: 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... </a:t>
            </a:r>
            <a:endParaRPr lang="cs-CZ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>
                <a:solidFill>
                  <a:srgbClr val="7030A0"/>
                </a:solidFill>
              </a:rPr>
              <a:t>6 </a:t>
            </a:r>
            <a:r>
              <a:rPr lang="cs-CZ" sz="3600" b="1" dirty="0" smtClean="0">
                <a:solidFill>
                  <a:srgbClr val="7030A0"/>
                </a:solidFill>
              </a:rPr>
              <a:t>lízátek stojí: </a:t>
            </a:r>
            <a:r>
              <a:rPr lang="cs-CZ" sz="3600" b="1" dirty="0">
                <a:solidFill>
                  <a:srgbClr val="7030A0"/>
                </a:solidFill>
              </a:rPr>
              <a:t>... </a:t>
            </a:r>
            <a:r>
              <a:rPr lang="cs-CZ" sz="3600" b="1" dirty="0" smtClean="0">
                <a:solidFill>
                  <a:srgbClr val="7030A0"/>
                </a:solidFill>
              </a:rPr>
              <a:t> </a:t>
            </a:r>
            <a:r>
              <a:rPr lang="cs-CZ" sz="3600" b="1" dirty="0"/>
              <a:t>              10 </a:t>
            </a:r>
            <a:r>
              <a:rPr lang="cs-CZ" sz="3600" b="1" dirty="0" smtClean="0"/>
              <a:t>lízátek stojí: </a:t>
            </a:r>
            <a:r>
              <a:rPr lang="cs-CZ" sz="3600" b="1" dirty="0"/>
              <a:t>... </a:t>
            </a:r>
          </a:p>
          <a:p>
            <a:endParaRPr lang="cs-CZ" b="1" dirty="0"/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0946"/>
            <a:ext cx="1577854" cy="157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88032"/>
            <a:ext cx="1540768" cy="15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140968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995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dirty="0" smtClean="0"/>
              <a:t>Pokud není uveden zdroj, byly použity výhradně zdroje autora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130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Vypočítej a utvoř příklady na dělení</vt:lpstr>
      <vt:lpstr>Doplň vhodné znaménko . nebo :  a vypočítej </vt:lpstr>
      <vt:lpstr>Zapiš násobky daných čísel</vt:lpstr>
      <vt:lpstr>Lízátko stojí 3 Kč</vt:lpstr>
      <vt:lpstr>Zdroj obrázku: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Násobilka 2-5</dc:title>
  <dc:creator>Petruška</dc:creator>
  <cp:lastModifiedBy>Verunka</cp:lastModifiedBy>
  <cp:revision>6</cp:revision>
  <dcterms:created xsi:type="dcterms:W3CDTF">2013-03-22T07:33:00Z</dcterms:created>
  <dcterms:modified xsi:type="dcterms:W3CDTF">2013-03-25T15:07:57Z</dcterms:modified>
</cp:coreProperties>
</file>