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90A567-4C17-429D-B1C6-B7FD1E3BB668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34FD37-BE7D-4A64-97F4-096585E790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8863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VY_32_INOVACE_09_DĚLENÍ 2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</a:t>
            </a:r>
            <a:r>
              <a:rPr lang="cs-CZ" b="1" smtClean="0"/>
              <a:t>:</a:t>
            </a:r>
            <a:r>
              <a:rPr lang="cs-CZ" smtClean="0"/>
              <a:t> </a:t>
            </a:r>
            <a:r>
              <a:rPr lang="cs-CZ" smtClean="0"/>
              <a:t>15.5.2012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násobilky pomocí interaktivní tabule. Materiál lze použít k samostatné, nebo skupinové práci žáků, nebo jako pracovní listy.</a:t>
            </a:r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143000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0070C0"/>
                </a:solidFill>
              </a:rPr>
              <a:t>12 chlapců </a:t>
            </a:r>
            <a:r>
              <a:rPr lang="cs-CZ" sz="4000" u="sng" dirty="0" smtClean="0"/>
              <a:t>jde hrát hokej. </a:t>
            </a:r>
            <a:r>
              <a:rPr lang="cs-CZ" sz="4000" b="1" u="sng" dirty="0" smtClean="0">
                <a:solidFill>
                  <a:srgbClr val="FF0000"/>
                </a:solidFill>
              </a:rPr>
              <a:t>Utvoří 2 družstva</a:t>
            </a:r>
            <a:r>
              <a:rPr lang="cs-CZ" sz="4000" u="sng" dirty="0" smtClean="0"/>
              <a:t>. Kolik chlapců bude v jednom družstvu?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        </a:t>
            </a:r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          </a:t>
            </a:r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12 : 2 = </a:t>
            </a:r>
          </a:p>
          <a:p>
            <a:pPr>
              <a:buNone/>
            </a:pP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40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V jednom družstvu bude </a:t>
            </a:r>
            <a:r>
              <a:rPr lang="cs-CZ" sz="4000" b="1" dirty="0" smtClean="0">
                <a:solidFill>
                  <a:srgbClr val="FF0000"/>
                </a:solidFill>
              </a:rPr>
              <a:t>___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chlapců.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3068960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6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Zimní sporty: hok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268760"/>
            <a:ext cx="1008112" cy="1008112"/>
          </a:xfrm>
          <a:prstGeom prst="rect">
            <a:avLst/>
          </a:prstGeom>
          <a:noFill/>
        </p:spPr>
      </p:pic>
      <p:pic>
        <p:nvPicPr>
          <p:cNvPr id="1034" name="Picture 10" descr="Zimní sporty: hok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1224136" cy="1224136"/>
          </a:xfrm>
          <a:prstGeom prst="rect">
            <a:avLst/>
          </a:prstGeom>
          <a:noFill/>
        </p:spPr>
      </p:pic>
      <p:pic>
        <p:nvPicPr>
          <p:cNvPr id="1036" name="Picture 12" descr="Zimní sporty: hok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1368152" cy="1368152"/>
          </a:xfrm>
          <a:prstGeom prst="rect">
            <a:avLst/>
          </a:prstGeom>
          <a:noFill/>
        </p:spPr>
      </p:pic>
      <p:pic>
        <p:nvPicPr>
          <p:cNvPr id="1040" name="Picture 16" descr="Zimní sporty: hok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2708920"/>
            <a:ext cx="1296144" cy="1296144"/>
          </a:xfrm>
          <a:prstGeom prst="rect">
            <a:avLst/>
          </a:prstGeom>
          <a:noFill/>
        </p:spPr>
      </p:pic>
      <p:pic>
        <p:nvPicPr>
          <p:cNvPr id="1042" name="Picture 18" descr="Zimní sporty: hok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933056"/>
            <a:ext cx="1324744" cy="1324744"/>
          </a:xfrm>
          <a:prstGeom prst="rect">
            <a:avLst/>
          </a:prstGeom>
          <a:noFill/>
        </p:spPr>
      </p:pic>
      <p:pic>
        <p:nvPicPr>
          <p:cNvPr id="1046" name="Picture 22" descr="Zimní sporty: hok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293096"/>
            <a:ext cx="1080120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</a:t>
            </a:r>
            <a:r>
              <a:rPr lang="cs-CZ" sz="4000" b="1" dirty="0" smtClean="0">
                <a:solidFill>
                  <a:srgbClr val="C00000"/>
                </a:solidFill>
              </a:rPr>
              <a:t>20 : 2 =                               </a:t>
            </a:r>
            <a:r>
              <a:rPr lang="cs-CZ" sz="4000" b="1" dirty="0" smtClean="0">
                <a:solidFill>
                  <a:srgbClr val="0070C0"/>
                </a:solidFill>
              </a:rPr>
              <a:t>16 : 2 = </a:t>
            </a:r>
          </a:p>
          <a:p>
            <a:pPr>
              <a:buNone/>
            </a:pPr>
            <a:r>
              <a:rPr lang="cs-CZ" sz="4000" dirty="0" smtClean="0"/>
              <a:t>                                                     </a:t>
            </a:r>
            <a:endParaRPr lang="cs-CZ" sz="4000" dirty="0"/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4 : 2 =                                  </a:t>
            </a:r>
            <a:r>
              <a:rPr lang="cs-CZ" sz="4000" b="1" dirty="0" smtClean="0">
                <a:solidFill>
                  <a:srgbClr val="7030A0"/>
                </a:solidFill>
              </a:rPr>
              <a:t>12 : 2 =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8 : 2 =                                   </a:t>
            </a:r>
            <a:r>
              <a:rPr lang="cs-CZ" sz="4000" b="1" dirty="0" smtClean="0">
                <a:solidFill>
                  <a:srgbClr val="FFC000"/>
                </a:solidFill>
              </a:rPr>
              <a:t>18 : 2 =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</a:t>
            </a:r>
            <a:r>
              <a:rPr lang="cs-CZ" sz="4000" b="1" dirty="0" smtClean="0">
                <a:solidFill>
                  <a:srgbClr val="00B050"/>
                </a:solidFill>
              </a:rPr>
              <a:t>2 : </a:t>
            </a:r>
            <a:r>
              <a:rPr lang="cs-CZ" sz="4000" b="1" dirty="0" err="1" smtClean="0">
                <a:solidFill>
                  <a:srgbClr val="00B050"/>
                </a:solidFill>
              </a:rPr>
              <a:t>2</a:t>
            </a:r>
            <a:r>
              <a:rPr lang="cs-CZ" sz="4000" b="1" dirty="0" smtClean="0">
                <a:solidFill>
                  <a:srgbClr val="00B050"/>
                </a:solidFill>
              </a:rPr>
              <a:t> =                                     </a:t>
            </a:r>
            <a:r>
              <a:rPr lang="cs-CZ" sz="40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0 : 2 =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83671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234888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371703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4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23728" y="52292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83671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8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24328" y="227687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6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668344" y="371703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9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515719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204864"/>
            <a:ext cx="1656184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Která čísla chybí v rámečku?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sz="4000" dirty="0" smtClean="0"/>
              <a:t>2          6                     12  14                 20</a:t>
            </a:r>
          </a:p>
          <a:p>
            <a:pPr marL="514350" indent="-514350">
              <a:buAutoNum type="alphaLcParenR"/>
            </a:pPr>
            <a:endParaRPr lang="cs-CZ" sz="4000" dirty="0"/>
          </a:p>
          <a:p>
            <a:pPr marL="514350" indent="-514350">
              <a:buAutoNum type="alphaLcParenR"/>
            </a:pPr>
            <a:r>
              <a:rPr lang="cs-CZ" sz="4000" dirty="0" smtClean="0"/>
              <a:t>         18                      12         8  6  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259632" y="227687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851920" y="227687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627784" y="2276872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28184" y="2204864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36296" y="2204864"/>
            <a:ext cx="720080" cy="648072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3717032"/>
            <a:ext cx="720080" cy="64807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07904" y="3717032"/>
            <a:ext cx="720080" cy="64807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55776" y="3717032"/>
            <a:ext cx="720080" cy="64807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08104" y="3717032"/>
            <a:ext cx="720080" cy="64807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172400" y="3717032"/>
            <a:ext cx="720080" cy="64807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36296" y="3717032"/>
            <a:ext cx="720080" cy="648072"/>
          </a:xfrm>
          <a:prstGeom prst="rect">
            <a:avLst/>
          </a:prstGeom>
          <a:noFill/>
          <a:ln>
            <a:solidFill>
              <a:srgbClr val="00B050"/>
            </a:solidFill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79715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179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12 chlapců jde hrát hokej. Utvoří 2 družstva. Kolik chlapců bude v jednom družstvu?</vt:lpstr>
      <vt:lpstr>Snímek 3</vt:lpstr>
      <vt:lpstr>Která čísla chybí v rámečku?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12</cp:revision>
  <dcterms:created xsi:type="dcterms:W3CDTF">2012-07-26T08:11:21Z</dcterms:created>
  <dcterms:modified xsi:type="dcterms:W3CDTF">2013-03-25T12:12:58Z</dcterms:modified>
</cp:coreProperties>
</file>