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  <p:sldMasterId id="2147483944" r:id="rId2"/>
  </p:sldMasterIdLst>
  <p:notesMasterIdLst>
    <p:notesMasterId r:id="rId15"/>
  </p:notesMasterIdLst>
  <p:sldIdLst>
    <p:sldId id="295" r:id="rId3"/>
    <p:sldId id="281" r:id="rId4"/>
    <p:sldId id="283" r:id="rId5"/>
    <p:sldId id="261" r:id="rId6"/>
    <p:sldId id="286" r:id="rId7"/>
    <p:sldId id="293" r:id="rId8"/>
    <p:sldId id="284" r:id="rId9"/>
    <p:sldId id="290" r:id="rId10"/>
    <p:sldId id="288" r:id="rId11"/>
    <p:sldId id="291" r:id="rId12"/>
    <p:sldId id="289" r:id="rId13"/>
    <p:sldId id="297" r:id="rId1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F27E512-043B-44DA-A72F-037C8245F6C3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E93AF8D-1B4B-4836-BB76-D66CB62901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14557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Obdélník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Obdélník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Obdélník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Obdélník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Obdélník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Obdélník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15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E2B944-D760-4D16-A651-851324FFB34D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16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7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7135857-75CA-4697-B0A8-8A6F3806134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626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20E5F7-5C53-416D-B358-1E27EFA227EF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FB6A3F-CE8D-47A9-9117-F8F8ABBB2A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1082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69591D-72B6-45EF-9CDA-A8C5CE1BFCB1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C72359-16F4-4C90-83F4-A2619513EFC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9351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F506687-2771-44A7-88D8-78CF4610028D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293F670-77AD-408F-9A63-72E3E68B83A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3079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BC0EA6D-7167-44FC-AF4B-05E17D56E7CA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55EF93B-AA4A-4750-AAAC-29883A13567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62630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4D9E250-CCA6-4047-A33B-A71F98F805F3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B02EA8A-F5A7-4E8F-A587-0AFCFEE83B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9671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41B8AD2-0975-4A15-AF2A-AC05315B727C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9731C67-4023-4BF9-8A18-0F57CAF7A39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67385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4E80136-142B-4B16-933A-756095ADBDD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2A6176B-42F2-47E7-B5CD-6E8E3252892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5331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B16DEB2-6C94-4F90-BED6-12B4538DE29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A2206CC-F3E1-4F10-9445-F39F46C0075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60612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342FCC6-299A-42B7-95C9-BDBEB4D6CE6A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E9DFE78-1392-4CF9-ACD3-EEF89172F61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9031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694470B-0694-40D4-A769-0EAE31A9470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932D41E-3DA4-4623-9565-31E83F35A56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2190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B534EB-8262-46A3-9D4B-E70649D7956B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1E810D-4C36-4F07-85B9-D0BA0F41D59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9619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2345F98-FDCA-4043-B85E-13A9A3A03C1B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8C8B0C4-8879-4FB2-90BE-C28D780F421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15057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3F8574E-35BE-4780-9908-83A55323D12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45D0403-D8C3-46BB-ABF3-4E90D6E7D53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80310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2D64256-3BC9-4D58-AA81-AD239986B8EF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F002497-7583-48CF-980A-85BD6A4A86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723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lný tvar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2147483647 h 3648"/>
              <a:gd name="T2" fmla="*/ 2147483647 w 2736"/>
              <a:gd name="T3" fmla="*/ 2147483647 h 3648"/>
              <a:gd name="T4" fmla="*/ 2147483647 w 2736"/>
              <a:gd name="T5" fmla="*/ 0 h 3648"/>
              <a:gd name="T6" fmla="*/ 2147483647 w 2736"/>
              <a:gd name="T7" fmla="*/ 2147483647 h 3648"/>
              <a:gd name="T8" fmla="*/ 2147483647 w 2736"/>
              <a:gd name="T9" fmla="*/ 2147483647 h 3648"/>
              <a:gd name="T10" fmla="*/ 2147483647 w 2736"/>
              <a:gd name="T11" fmla="*/ 2147483647 h 3648"/>
              <a:gd name="T12" fmla="*/ 0 w 2736"/>
              <a:gd name="T13" fmla="*/ 2147483647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Volný tvar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2147483647 h 4128"/>
              <a:gd name="T2" fmla="*/ 0 w 3504"/>
              <a:gd name="T3" fmla="*/ 2147483647 h 4128"/>
              <a:gd name="T4" fmla="*/ 2147483647 w 3504"/>
              <a:gd name="T5" fmla="*/ 2147483647 h 4128"/>
              <a:gd name="T6" fmla="*/ 2147483647 w 3504"/>
              <a:gd name="T7" fmla="*/ 0 h 4128"/>
              <a:gd name="T8" fmla="*/ 2147483647 w 3504"/>
              <a:gd name="T9" fmla="*/ 0 h 4128"/>
              <a:gd name="T10" fmla="*/ 2147483647 w 3504"/>
              <a:gd name="T11" fmla="*/ 2147483647 h 4128"/>
              <a:gd name="T12" fmla="*/ 0 w 3504"/>
              <a:gd name="T13" fmla="*/ 2147483647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" name="Volný tvar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Volný tvar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Volný tvar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Obdélník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Obdélník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Obdélník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Obdélník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2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075AD88-4EDE-4F45-958E-87F770DD965B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2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4DBE46-0BC7-4681-8DE2-3C688F3A521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7893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5F17758-608E-421E-B250-39373018F221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1D48F7-179F-4786-8768-CD9B2D29E0F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5508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Obdélník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Obdélník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Obdélník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Obdélník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Obdélník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FD873F-9061-4CDF-B0D3-2FAFBF3D8FC1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1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454E44-A788-4B8C-97E6-09EDEE9980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6855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824E1B-566B-41DD-BBF4-2F20605C037D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3D497C-7969-4AF5-8F8F-1C7DD7BDEB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2446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CC59D9-DE9C-4AC9-B1D5-BF598EF873E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430B08-312B-4917-B88E-E5862087DCD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177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39A551-B138-4A09-BBCA-E4220DD3C43C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66A89AD-73AF-4FAD-885A-7AC050A5BDC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9663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Přímá spojovací čára 1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Skupina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Přímá spojovací čára 20"/>
            <p:cNvCxnSpPr/>
            <p:nvPr/>
          </p:nvCxnSpPr>
          <p:spPr>
            <a:xfrm rot="16200000">
              <a:off x="6663593" y="12442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23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ovací čára 24"/>
            <p:cNvCxnSpPr/>
            <p:nvPr/>
          </p:nvCxnSpPr>
          <p:spPr>
            <a:xfrm rot="5400000" flipH="1">
              <a:off x="6744513" y="1243265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Skupina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Přímá spojovací čára 26"/>
            <p:cNvCxnSpPr/>
            <p:nvPr/>
          </p:nvCxnSpPr>
          <p:spPr>
            <a:xfrm rot="16200000">
              <a:off x="6663593" y="12442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27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ovací čára 28"/>
            <p:cNvCxnSpPr/>
            <p:nvPr/>
          </p:nvCxnSpPr>
          <p:spPr>
            <a:xfrm rot="5400000" flipH="1">
              <a:off x="6744513" y="1243265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Skupina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Přímá spojovací čára 30"/>
            <p:cNvCxnSpPr/>
            <p:nvPr/>
          </p:nvCxnSpPr>
          <p:spPr>
            <a:xfrm rot="16200000">
              <a:off x="6663592" y="1244239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31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ovací čára 32"/>
            <p:cNvCxnSpPr/>
            <p:nvPr/>
          </p:nvCxnSpPr>
          <p:spPr>
            <a:xfrm rot="5400000" flipH="1">
              <a:off x="6744512" y="1243265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9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549B429-AE4D-4DC7-A64E-853FA7649CBD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20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1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C36F15-F579-43AE-99A1-BFE4B3C0F0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314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Obdélník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Obdélník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36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C8E4703-F947-4FE9-B0D3-DB03526D6815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68E211E0-56FE-4766-8182-64728ED68F7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034" r:id="rId1"/>
    <p:sldLayoutId id="2147485035" r:id="rId2"/>
    <p:sldLayoutId id="2147485036" r:id="rId3"/>
    <p:sldLayoutId id="2147485037" r:id="rId4"/>
    <p:sldLayoutId id="2147485038" r:id="rId5"/>
    <p:sldLayoutId id="2147485039" r:id="rId6"/>
    <p:sldLayoutId id="2147485040" r:id="rId7"/>
    <p:sldLayoutId id="2147485041" r:id="rId8"/>
    <p:sldLayoutId id="2147485042" r:id="rId9"/>
    <p:sldLayoutId id="2147485043" r:id="rId10"/>
    <p:sldLayoutId id="214748504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oriz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DD06EC6-76E3-4848-8AB7-E72092AE6B9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DDACBDF-4943-4766-927D-049881A345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045" r:id="rId1"/>
    <p:sldLayoutId id="2147485046" r:id="rId2"/>
    <p:sldLayoutId id="2147485047" r:id="rId3"/>
    <p:sldLayoutId id="2147485048" r:id="rId4"/>
    <p:sldLayoutId id="2147485049" r:id="rId5"/>
    <p:sldLayoutId id="2147485050" r:id="rId6"/>
    <p:sldLayoutId id="2147485051" r:id="rId7"/>
    <p:sldLayoutId id="2147485052" r:id="rId8"/>
    <p:sldLayoutId id="2147485053" r:id="rId9"/>
    <p:sldLayoutId id="2147485054" r:id="rId10"/>
    <p:sldLayoutId id="214748505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8%20&#268;j%20-%20Ha&#353;ek%20-%20&#352;vejk%20-%20uk&#225;zka.doc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Jaroslav Hašek</a:t>
            </a:r>
            <a:b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</a:br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Osudy dobrého vojáka Švejka</a:t>
            </a:r>
            <a:endParaRPr lang="cs-CZ" sz="4800" b="1" cap="none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  <a:latin typeface="Calibri" pitchFamily="34" charset="0"/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Základní škola a Mateřská škola, Liberec, Barvířská 38/6, příspěvková organizace</a:t>
            </a:r>
            <a:endParaRPr lang="cs-CZ" sz="1600" dirty="0">
              <a:solidFill>
                <a:srgbClr val="FFC000"/>
              </a:solidFill>
              <a:latin typeface="Calibri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Název :      </a:t>
            </a:r>
            <a:r>
              <a:rPr lang="cs-CZ" sz="1600" b="1" dirty="0" smtClean="0">
                <a:solidFill>
                  <a:srgbClr val="FFC000"/>
                </a:solidFill>
                <a:latin typeface="Calibri"/>
              </a:rPr>
              <a:t>VY_32_inovace_08 Český jazyk a literatura – Příběh, který nikdy neskončí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Autor:        Iveta </a:t>
            </a:r>
            <a:r>
              <a:rPr lang="cs-CZ" sz="1600" dirty="0" err="1" smtClean="0">
                <a:solidFill>
                  <a:srgbClr val="FFC000"/>
                </a:solidFill>
                <a:latin typeface="Calibri"/>
              </a:rPr>
              <a:t>Loumová</a:t>
            </a:r>
            <a:endParaRPr lang="cs-CZ" sz="1600" dirty="0" smtClean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Období:     Prosinec  2011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Věková skupina:      9. ročník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Tematická oblast:   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Č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eský jazyk a literatura –  česká literatura 1. poloviny 20. století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Anotace:    Představení 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problematiky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 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románu  J. Haška Osudy dobrého vojáka Švejka </a:t>
            </a:r>
            <a:endParaRPr lang="cs-CZ" sz="1600" dirty="0" smtClean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za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světové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války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.</a:t>
            </a: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66681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101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sz="3200" b="1" dirty="0">
                <a:solidFill>
                  <a:srgbClr val="92D050"/>
                </a:solidFill>
              </a:rPr>
              <a:t>Jaroslav Hašek – </a:t>
            </a:r>
            <a:r>
              <a:rPr lang="cs-CZ" sz="3200" b="1" dirty="0" smtClean="0">
                <a:solidFill>
                  <a:srgbClr val="92D050"/>
                </a:solidFill>
              </a:rPr>
              <a:t>Osudy </a:t>
            </a:r>
            <a:r>
              <a:rPr lang="cs-CZ" sz="3200" b="1" dirty="0">
                <a:solidFill>
                  <a:srgbClr val="92D050"/>
                </a:solidFill>
              </a:rPr>
              <a:t>dobrého vojáka Švejka za světové </a:t>
            </a:r>
            <a:r>
              <a:rPr lang="cs-CZ" sz="3200" b="1" dirty="0" smtClean="0">
                <a:solidFill>
                  <a:srgbClr val="92D050"/>
                </a:solidFill>
              </a:rPr>
              <a:t>války</a:t>
            </a:r>
            <a:endParaRPr lang="cs-CZ" dirty="0">
              <a:solidFill>
                <a:srgbClr val="92D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>
              <a:buFont typeface="Wingdings" pitchFamily="2" charset="2"/>
              <a:buNone/>
              <a:defRPr/>
            </a:pPr>
            <a:r>
              <a:rPr lang="cs-CZ" sz="2800" b="1" u="sng" dirty="0" smtClean="0">
                <a:solidFill>
                  <a:srgbClr val="FF0000"/>
                </a:solidFill>
              </a:rPr>
              <a:t>Kompozice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cs-CZ" sz="2800" b="1" dirty="0" smtClean="0"/>
              <a:t>Kompozice románu připomíná pikareskní román, kde je hlavním hrdinou tzv. </a:t>
            </a:r>
            <a:r>
              <a:rPr lang="cs-CZ" sz="2800" b="1" dirty="0" err="1" smtClean="0"/>
              <a:t>píkaro</a:t>
            </a:r>
            <a:r>
              <a:rPr lang="cs-CZ" sz="2800" b="1" dirty="0" smtClean="0"/>
              <a:t> (šibal), který zosobňuje ideál lidové podnikavosti a chytrosti, prochází celou řadou více či méně napínavých příhod a snaží se za každou cenu přežít.</a:t>
            </a:r>
            <a:endParaRPr lang="cs-CZ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sz="3200" b="1" dirty="0">
                <a:solidFill>
                  <a:srgbClr val="92D050"/>
                </a:solidFill>
              </a:rPr>
              <a:t>Jaroslav Hašek – </a:t>
            </a:r>
            <a:r>
              <a:rPr lang="cs-CZ" sz="3200" b="1" dirty="0" smtClean="0">
                <a:solidFill>
                  <a:srgbClr val="92D050"/>
                </a:solidFill>
              </a:rPr>
              <a:t>Osudy </a:t>
            </a:r>
            <a:r>
              <a:rPr lang="cs-CZ" sz="3200" b="1" dirty="0">
                <a:solidFill>
                  <a:srgbClr val="92D050"/>
                </a:solidFill>
              </a:rPr>
              <a:t>dobrého vojáka Švejka za světové </a:t>
            </a:r>
            <a:r>
              <a:rPr lang="cs-CZ" sz="3200" b="1" dirty="0" smtClean="0">
                <a:solidFill>
                  <a:srgbClr val="92D050"/>
                </a:solidFill>
              </a:rPr>
              <a:t>války</a:t>
            </a:r>
            <a:endParaRPr lang="cs-CZ" dirty="0">
              <a:solidFill>
                <a:srgbClr val="92D050"/>
              </a:solidFill>
            </a:endParaRPr>
          </a:p>
        </p:txBody>
      </p:sp>
      <p:sp>
        <p:nvSpPr>
          <p:cNvPr id="36867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cs-CZ" sz="2800" b="1" dirty="0" smtClean="0"/>
          </a:p>
          <a:p>
            <a:pPr marL="68263" indent="0">
              <a:buFont typeface="Wingdings" pitchFamily="2" charset="2"/>
              <a:buNone/>
              <a:defRPr/>
            </a:pPr>
            <a:r>
              <a:rPr lang="cs-CZ" sz="2800" b="1" dirty="0" smtClean="0">
                <a:solidFill>
                  <a:srgbClr val="FF0000"/>
                </a:solidFill>
              </a:rPr>
              <a:t>   </a:t>
            </a:r>
            <a:r>
              <a:rPr lang="cs-CZ" sz="2800" b="1" u="sng" dirty="0" smtClean="0">
                <a:solidFill>
                  <a:srgbClr val="FF0000"/>
                </a:solidFill>
              </a:rPr>
              <a:t>Vliv díla</a:t>
            </a:r>
          </a:p>
          <a:p>
            <a:pPr>
              <a:defRPr/>
            </a:pPr>
            <a:endParaRPr lang="cs-CZ" sz="2800" b="1" dirty="0" smtClean="0"/>
          </a:p>
          <a:p>
            <a:pPr>
              <a:buClr>
                <a:srgbClr val="FF0000"/>
              </a:buClr>
              <a:buFont typeface="Wingdings" pitchFamily="2" charset="2"/>
              <a:buChar char="v"/>
              <a:defRPr/>
            </a:pPr>
            <a:endParaRPr lang="cs-CZ" sz="2800" b="1" dirty="0" smtClean="0"/>
          </a:p>
          <a:p>
            <a:pPr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cs-CZ" sz="2800" b="1" dirty="0" smtClean="0"/>
              <a:t>Na Haškovo pojetí humoru  s vojenským prostředím navázali </a:t>
            </a:r>
            <a:r>
              <a:rPr lang="cs-CZ" sz="2800" b="1" dirty="0" err="1" smtClean="0"/>
              <a:t>J.Škvorecký</a:t>
            </a:r>
            <a:r>
              <a:rPr lang="cs-CZ" sz="2800" b="1" dirty="0" smtClean="0"/>
              <a:t> v  </a:t>
            </a:r>
            <a:r>
              <a:rPr lang="cs-CZ" sz="2800" b="1" i="1" dirty="0" smtClean="0"/>
              <a:t>Tankovém praporu</a:t>
            </a:r>
            <a:r>
              <a:rPr lang="cs-CZ" sz="2800" b="1" dirty="0" smtClean="0"/>
              <a:t> a  M. Švandrlík  v  </a:t>
            </a:r>
            <a:r>
              <a:rPr lang="cs-CZ" sz="2800" b="1" i="1" dirty="0" smtClean="0"/>
              <a:t>Černých baronech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cs-CZ" sz="2800" b="1" dirty="0" smtClean="0"/>
              <a:t>Smrt Haškovi nedovolila toto dílo dokončit, autorem pokračování Haškova díla je Karel Vaněk</a:t>
            </a:r>
          </a:p>
        </p:txBody>
      </p:sp>
      <p:pic>
        <p:nvPicPr>
          <p:cNvPr id="1026" name="Picture 2" descr="C:\Users\Uživatel\AppData\Local\Microsoft\Windows\Temporary Internet Files\Content.IE5\99S023JD\MC900409991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41896"/>
            <a:ext cx="3312367" cy="22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Zástupný symbol pro obsah 5"/>
          <p:cNvSpPr>
            <a:spLocks noGrp="1"/>
          </p:cNvSpPr>
          <p:nvPr>
            <p:ph idx="1"/>
          </p:nvPr>
        </p:nvSpPr>
        <p:spPr>
          <a:xfrm>
            <a:off x="395536" y="404665"/>
            <a:ext cx="8319839" cy="2562670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1400" dirty="0" smtClean="0">
                <a:latin typeface="Calibri" pitchFamily="34" charset="0"/>
                <a:cs typeface="Calibri" pitchFamily="34" charset="0"/>
              </a:rPr>
              <a:t>Zdroj použité literatury: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NEZKUSIL</a:t>
            </a:r>
            <a:r>
              <a:rPr lang="cs-CZ" sz="1400" dirty="0"/>
              <a:t>, Vladimír. </a:t>
            </a:r>
            <a:r>
              <a:rPr lang="cs-CZ" sz="1400" i="1" dirty="0"/>
              <a:t>Literární výchova pro 8. ročník ZŠ: Výpravy do světa literatury</a:t>
            </a:r>
            <a:r>
              <a:rPr lang="cs-CZ" sz="1400" dirty="0"/>
              <a:t>. 2. vyd. Praha: Fortuna, 1997. ISBN 80-7168-453-8.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KOVALČÍK</a:t>
            </a:r>
            <a:r>
              <a:rPr lang="cs-CZ" sz="1400" dirty="0"/>
              <a:t>, Zdeněk. </a:t>
            </a:r>
            <a:r>
              <a:rPr lang="cs-CZ" sz="1400" i="1" dirty="0"/>
              <a:t>Čítanka pro 9. ročník ZŠ a příslušné ročníky VG</a:t>
            </a:r>
            <a:r>
              <a:rPr lang="cs-CZ" sz="1400" dirty="0"/>
              <a:t>. Všeň: Alter, s.r.o., 2006. ISBN 80-7245-017-4. </a:t>
            </a:r>
            <a:endParaRPr lang="cs-CZ" sz="1400" dirty="0">
              <a:latin typeface="Calibri" pitchFamily="34" charset="0"/>
              <a:cs typeface="Calibri" pitchFamily="34" charset="0"/>
            </a:endParaRPr>
          </a:p>
          <a:p>
            <a:pPr marL="171450" indent="-1714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sz="1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395536" y="2459216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Zdroj </a:t>
            </a:r>
            <a:r>
              <a:rPr lang="cs-CZ" sz="1400" dirty="0"/>
              <a:t>obrázků: </a:t>
            </a:r>
          </a:p>
          <a:p>
            <a:r>
              <a:rPr lang="cs-CZ" sz="1400" dirty="0"/>
              <a:t>Galerie Microsoft Office</a:t>
            </a:r>
          </a:p>
        </p:txBody>
      </p:sp>
    </p:spTree>
    <p:extLst>
      <p:ext uri="{BB962C8B-B14F-4D97-AF65-F5344CB8AC3E}">
        <p14:creationId xmlns:p14="http://schemas.microsoft.com/office/powerpoint/2010/main" val="19808660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115888"/>
            <a:ext cx="7772400" cy="1009650"/>
          </a:xfrm>
        </p:spPr>
        <p:txBody>
          <a:bodyPr/>
          <a:lstStyle/>
          <a:p>
            <a:pPr>
              <a:defRPr/>
            </a:pPr>
            <a:r>
              <a:rPr lang="cs-CZ" dirty="0" smtClean="0"/>
              <a:t>          </a:t>
            </a:r>
            <a:r>
              <a:rPr lang="cs-CZ" dirty="0" smtClean="0">
                <a:solidFill>
                  <a:srgbClr val="92D050"/>
                </a:solidFill>
              </a:rPr>
              <a:t>Tajenka</a:t>
            </a:r>
            <a:endParaRPr lang="cs-CZ" dirty="0">
              <a:solidFill>
                <a:srgbClr val="92D050"/>
              </a:solidFill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1042988" y="1125538"/>
          <a:ext cx="7416794" cy="3024185"/>
        </p:xfrm>
        <a:graphic>
          <a:graphicData uri="http://schemas.openxmlformats.org/drawingml/2006/table">
            <a:tbl>
              <a:tblPr firstRow="1" lastCol="1" bandRow="1">
                <a:tableStyleId>{2D5ABB26-0587-4C30-8999-92F81FD0307C}</a:tableStyleId>
              </a:tblPr>
              <a:tblGrid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</a:tblGrid>
              <a:tr h="604837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1.</a:t>
                      </a:r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cs-CZ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837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2.</a:t>
                      </a:r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04837">
                <a:tc gridSpan="2">
                  <a:txBody>
                    <a:bodyPr/>
                    <a:lstStyle/>
                    <a:p>
                      <a:r>
                        <a:rPr lang="cs-CZ" sz="2800" dirty="0" smtClean="0"/>
                        <a:t>3.</a:t>
                      </a:r>
                      <a:endParaRPr lang="cs-CZ" sz="2800" dirty="0"/>
                    </a:p>
                  </a:txBody>
                  <a:tcPr marT="45718" marB="4571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</a:tr>
              <a:tr h="604837">
                <a:tc gridSpan="2">
                  <a:txBody>
                    <a:bodyPr/>
                    <a:lstStyle/>
                    <a:p>
                      <a:r>
                        <a:rPr lang="cs-CZ" sz="2800" dirty="0" smtClean="0"/>
                        <a:t>4.</a:t>
                      </a:r>
                      <a:endParaRPr lang="cs-CZ" sz="2800" dirty="0"/>
                    </a:p>
                  </a:txBody>
                  <a:tcPr marT="45718" marB="4571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</a:tr>
              <a:tr h="604837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5.</a:t>
                      </a:r>
                      <a:endParaRPr lang="cs-CZ" sz="2800" dirty="0"/>
                    </a:p>
                  </a:txBody>
                  <a:tcPr marT="45718" marB="4571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</a:tr>
            </a:tbl>
          </a:graphicData>
        </a:graphic>
      </p:graphicFrame>
      <p:sp>
        <p:nvSpPr>
          <p:cNvPr id="26719" name="TextovéPole 4"/>
          <p:cNvSpPr txBox="1">
            <a:spLocks noChangeArrowheads="1"/>
          </p:cNvSpPr>
          <p:nvPr/>
        </p:nvSpPr>
        <p:spPr bwMode="auto">
          <a:xfrm>
            <a:off x="1403350" y="4508500"/>
            <a:ext cx="69850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cs-CZ" sz="2800" b="1" dirty="0"/>
              <a:t>Příjmení </a:t>
            </a:r>
            <a:r>
              <a:rPr lang="cs-CZ" sz="2800" b="1" dirty="0" smtClean="0"/>
              <a:t>autora  Tankového praporu</a:t>
            </a:r>
            <a:endParaRPr lang="cs-CZ" sz="2800" b="1" dirty="0"/>
          </a:p>
          <a:p>
            <a:pPr eaLnBrk="1" hangingPunct="1">
              <a:buFontTx/>
              <a:buAutoNum type="arabicPeriod"/>
            </a:pPr>
            <a:r>
              <a:rPr lang="cs-CZ" sz="2800" b="1" dirty="0"/>
              <a:t>Jeden řádek básně</a:t>
            </a:r>
          </a:p>
          <a:p>
            <a:pPr eaLnBrk="1" hangingPunct="1">
              <a:buFontTx/>
              <a:buAutoNum type="arabicPeriod"/>
            </a:pPr>
            <a:r>
              <a:rPr lang="cs-CZ" sz="2800" b="1" dirty="0"/>
              <a:t>Jméno spisovatele Tomana</a:t>
            </a:r>
          </a:p>
          <a:p>
            <a:pPr eaLnBrk="1" hangingPunct="1">
              <a:buFontTx/>
              <a:buAutoNum type="arabicPeriod"/>
            </a:pPr>
            <a:r>
              <a:rPr lang="cs-CZ" sz="2800" b="1" dirty="0"/>
              <a:t>Oddaný, věrný člověk (synonymum)</a:t>
            </a:r>
          </a:p>
          <a:p>
            <a:pPr eaLnBrk="1" hangingPunct="1">
              <a:buFontTx/>
              <a:buAutoNum type="arabicPeriod"/>
            </a:pPr>
            <a:r>
              <a:rPr lang="cs-CZ" sz="2800" b="1" dirty="0"/>
              <a:t>Opak epiky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188913"/>
            <a:ext cx="7772400" cy="863600"/>
          </a:xfrm>
        </p:spPr>
        <p:txBody>
          <a:bodyPr/>
          <a:lstStyle/>
          <a:p>
            <a:pPr>
              <a:defRPr/>
            </a:pPr>
            <a:r>
              <a:rPr lang="cs-CZ" dirty="0" smtClean="0"/>
              <a:t>          </a:t>
            </a:r>
            <a:r>
              <a:rPr lang="cs-CZ" b="1" dirty="0" smtClean="0">
                <a:solidFill>
                  <a:srgbClr val="92D050"/>
                </a:solidFill>
              </a:rPr>
              <a:t>Tajenka</a:t>
            </a:r>
            <a:endParaRPr lang="cs-CZ" b="1" dirty="0">
              <a:solidFill>
                <a:srgbClr val="92D050"/>
              </a:solidFill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1042988" y="1125538"/>
          <a:ext cx="7416794" cy="3024185"/>
        </p:xfrm>
        <a:graphic>
          <a:graphicData uri="http://schemas.openxmlformats.org/drawingml/2006/table">
            <a:tbl>
              <a:tblPr firstRow="1" lastCol="1" bandRow="1">
                <a:tableStyleId>{2D5ABB26-0587-4C30-8999-92F81FD0307C}</a:tableStyleId>
              </a:tblPr>
              <a:tblGrid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  <a:gridCol w="529771"/>
              </a:tblGrid>
              <a:tr h="604837"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1.</a:t>
                      </a:r>
                      <a:endParaRPr lang="cs-CZ" sz="2800" b="1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>
                          <a:solidFill>
                            <a:schemeClr val="bg1"/>
                          </a:solidFill>
                        </a:rPr>
                        <a:t>Š</a:t>
                      </a:r>
                      <a:endParaRPr lang="cs-CZ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K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V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O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R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E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C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K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Ý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837"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2.</a:t>
                      </a:r>
                      <a:endParaRPr lang="cs-CZ" sz="2800" b="1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>
                          <a:solidFill>
                            <a:schemeClr val="bg1"/>
                          </a:solidFill>
                        </a:rPr>
                        <a:t>V</a:t>
                      </a:r>
                      <a:endParaRPr lang="cs-CZ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E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R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Š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04837">
                <a:tc gridSpan="2">
                  <a:txBody>
                    <a:bodyPr/>
                    <a:lstStyle/>
                    <a:p>
                      <a:r>
                        <a:rPr lang="cs-CZ" sz="2800" b="1" dirty="0" smtClean="0"/>
                        <a:t>3.</a:t>
                      </a:r>
                      <a:endParaRPr lang="cs-CZ" sz="2800" b="1" dirty="0"/>
                    </a:p>
                  </a:txBody>
                  <a:tcPr marT="45718" marB="4571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K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A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R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cs-CZ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L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</a:tr>
              <a:tr h="604837">
                <a:tc gridSpan="2">
                  <a:txBody>
                    <a:bodyPr/>
                    <a:lstStyle/>
                    <a:p>
                      <a:r>
                        <a:rPr lang="cs-CZ" sz="2800" b="1" dirty="0" smtClean="0"/>
                        <a:t>4.</a:t>
                      </a:r>
                      <a:endParaRPr lang="cs-CZ" sz="2800" b="1" dirty="0"/>
                    </a:p>
                  </a:txBody>
                  <a:tcPr marT="45718" marB="4571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L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O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A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>
                          <a:solidFill>
                            <a:schemeClr val="bg1"/>
                          </a:solidFill>
                        </a:rPr>
                        <a:t>J</a:t>
                      </a:r>
                      <a:endParaRPr lang="cs-CZ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Á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L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N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Í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</a:tr>
              <a:tr h="604837"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5.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L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Y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R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I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>
                          <a:solidFill>
                            <a:schemeClr val="bg1"/>
                          </a:solidFill>
                        </a:rPr>
                        <a:t>K</a:t>
                      </a:r>
                      <a:endParaRPr lang="cs-CZ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A</a:t>
                      </a:r>
                      <a:endParaRPr lang="cs-CZ" sz="2800" b="1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 marT="45718" marB="45718"/>
                </a:tc>
              </a:tr>
            </a:tbl>
          </a:graphicData>
        </a:graphic>
      </p:graphicFrame>
      <p:sp>
        <p:nvSpPr>
          <p:cNvPr id="27743" name="TextovéPole 4"/>
          <p:cNvSpPr txBox="1">
            <a:spLocks noChangeArrowheads="1"/>
          </p:cNvSpPr>
          <p:nvPr/>
        </p:nvSpPr>
        <p:spPr bwMode="auto">
          <a:xfrm>
            <a:off x="1403350" y="4508500"/>
            <a:ext cx="69850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cs-CZ" sz="2800" b="1" dirty="0"/>
              <a:t>Příjmení autora </a:t>
            </a:r>
            <a:r>
              <a:rPr lang="cs-CZ" sz="2800" b="1" dirty="0" smtClean="0"/>
              <a:t>Tankového </a:t>
            </a:r>
            <a:r>
              <a:rPr lang="cs-CZ" sz="2800" b="1" dirty="0"/>
              <a:t>praporu</a:t>
            </a:r>
          </a:p>
          <a:p>
            <a:pPr eaLnBrk="1" hangingPunct="1">
              <a:buFontTx/>
              <a:buAutoNum type="arabicPeriod"/>
            </a:pPr>
            <a:r>
              <a:rPr lang="cs-CZ" sz="2800" b="1" dirty="0"/>
              <a:t>Jeden řádek básně</a:t>
            </a:r>
          </a:p>
          <a:p>
            <a:pPr eaLnBrk="1" hangingPunct="1">
              <a:buFontTx/>
              <a:buAutoNum type="arabicPeriod"/>
            </a:pPr>
            <a:r>
              <a:rPr lang="cs-CZ" sz="2800" b="1" dirty="0"/>
              <a:t>Jméno spisovatele Tomana</a:t>
            </a:r>
          </a:p>
          <a:p>
            <a:pPr eaLnBrk="1" hangingPunct="1">
              <a:buFontTx/>
              <a:buAutoNum type="arabicPeriod"/>
            </a:pPr>
            <a:r>
              <a:rPr lang="cs-CZ" sz="2800" b="1" dirty="0"/>
              <a:t>Oddaný, věrný člověk (synonymum)</a:t>
            </a:r>
          </a:p>
          <a:p>
            <a:pPr eaLnBrk="1" hangingPunct="1">
              <a:buFontTx/>
              <a:buAutoNum type="arabicPeriod"/>
            </a:pPr>
            <a:r>
              <a:rPr lang="cs-CZ" sz="2800" b="1" dirty="0"/>
              <a:t>Opak epiky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3684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solidFill>
                  <a:srgbClr val="92D050"/>
                </a:solidFill>
              </a:rPr>
              <a:t>Jaroslav Hašek – Osudy dobrého vojáka Švejka za světové války</a:t>
            </a:r>
            <a:endParaRPr lang="cs-CZ" sz="3200" b="1" dirty="0">
              <a:solidFill>
                <a:srgbClr val="92D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388" y="1700213"/>
            <a:ext cx="7993062" cy="50419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600"/>
              </a:spcAft>
              <a:defRPr/>
            </a:pPr>
            <a:r>
              <a:rPr lang="cs-CZ" sz="3600" b="1" dirty="0" smtClean="0">
                <a:solidFill>
                  <a:srgbClr val="FF0000"/>
                </a:solidFill>
              </a:rPr>
              <a:t>Práce s textem</a:t>
            </a:r>
          </a:p>
          <a:p>
            <a:pPr marL="811213" indent="-74295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AutoNum type="arabicPeriod"/>
              <a:defRPr/>
            </a:pPr>
            <a:endParaRPr lang="cs-CZ" sz="3600" b="1" dirty="0" smtClean="0"/>
          </a:p>
          <a:p>
            <a:pPr marL="811213" indent="-74295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AutoNum type="arabicPeriod"/>
              <a:defRPr/>
            </a:pPr>
            <a:r>
              <a:rPr lang="cs-CZ" sz="3600" b="1" dirty="0" smtClean="0"/>
              <a:t>Jaké dějinné události se text týká?</a:t>
            </a:r>
          </a:p>
          <a:p>
            <a:pPr marL="811213" indent="-74295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AutoNum type="arabicPeriod"/>
              <a:defRPr/>
            </a:pPr>
            <a:endParaRPr lang="cs-CZ" sz="3600" b="1" dirty="0" smtClean="0"/>
          </a:p>
          <a:p>
            <a:pPr marL="811213" indent="-74295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AutoNum type="arabicPeriod"/>
              <a:defRPr/>
            </a:pPr>
            <a:r>
              <a:rPr lang="cs-CZ" sz="3600" b="1" dirty="0" smtClean="0"/>
              <a:t>Charakterizuj dílo z hlediska literárního druhu a žánru.</a:t>
            </a:r>
          </a:p>
          <a:p>
            <a:pPr marL="68263" indent="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  <a:defRPr/>
            </a:pPr>
            <a:endParaRPr lang="cs-CZ" sz="3600" b="1" dirty="0" smtClean="0"/>
          </a:p>
          <a:p>
            <a:pPr marL="811213" indent="-74295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AutoNum type="arabicPeriod" startAt="3"/>
              <a:defRPr/>
            </a:pPr>
            <a:r>
              <a:rPr lang="cs-CZ" sz="3600" b="1" dirty="0" smtClean="0"/>
              <a:t>Vysvětli, co je román. Jaký druh</a:t>
            </a:r>
          </a:p>
          <a:p>
            <a:pPr marL="68263" indent="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cs-CZ" sz="3600" b="1" dirty="0"/>
              <a:t> </a:t>
            </a:r>
            <a:r>
              <a:rPr lang="cs-CZ" sz="3600" b="1" dirty="0" smtClean="0"/>
              <a:t>        románů znáš?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087" y="3832640"/>
            <a:ext cx="9144000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" y="3824286"/>
            <a:ext cx="9144000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14" y="3514724"/>
            <a:ext cx="9144000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14" y="3523078"/>
            <a:ext cx="9144000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36" y="3523078"/>
            <a:ext cx="9144000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Uživatel\AppData\Local\Microsoft\Windows\Temporary Internet Files\Content.IE5\8ULNU0F9\MC90041518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36712"/>
            <a:ext cx="2448272" cy="215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5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5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8229600" cy="13684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solidFill>
                  <a:srgbClr val="92D050"/>
                </a:solidFill>
              </a:rPr>
              <a:t>Jaroslav Hašek – Osudy dobrého vojáka Švejka za světové války</a:t>
            </a:r>
            <a:endParaRPr lang="cs-CZ" sz="3200" b="1" dirty="0">
              <a:solidFill>
                <a:srgbClr val="92D050"/>
              </a:solidFill>
            </a:endParaRP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9291"/>
            <a:ext cx="9144000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8229600" cy="13684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solidFill>
                  <a:srgbClr val="92D050"/>
                </a:solidFill>
              </a:rPr>
              <a:t>Jaroslav Hašek – Osudy dobrého vojáka Švejka za světové války</a:t>
            </a:r>
            <a:endParaRPr lang="cs-CZ" sz="3200" b="1" dirty="0">
              <a:solidFill>
                <a:srgbClr val="92D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1700213"/>
            <a:ext cx="7993063" cy="5041900"/>
          </a:xfrm>
        </p:spPr>
        <p:txBody>
          <a:bodyPr/>
          <a:lstStyle/>
          <a:p>
            <a:pPr marL="68263" indent="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cs-CZ" sz="3600" b="1" dirty="0" smtClean="0">
                <a:solidFill>
                  <a:srgbClr val="FF0000"/>
                </a:solidFill>
              </a:rPr>
              <a:t>    </a:t>
            </a:r>
          </a:p>
          <a:p>
            <a:pPr marL="68263" indent="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endParaRPr lang="cs-CZ" sz="3600" b="1" dirty="0" smtClean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1" y="2420888"/>
            <a:ext cx="9144001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596187" cy="1512887"/>
          </a:xfrm>
        </p:spPr>
        <p:txBody>
          <a:bodyPr/>
          <a:lstStyle/>
          <a:p>
            <a:pPr>
              <a:defRPr/>
            </a:pPr>
            <a:r>
              <a:rPr lang="cs-CZ" sz="3600" b="1" dirty="0" smtClean="0">
                <a:solidFill>
                  <a:srgbClr val="92D050"/>
                </a:solidFill>
              </a:rPr>
              <a:t>Jaroslav Hašek  </a:t>
            </a:r>
            <a:br>
              <a:rPr lang="cs-CZ" sz="3600" b="1" dirty="0" smtClean="0">
                <a:solidFill>
                  <a:srgbClr val="92D050"/>
                </a:solidFill>
              </a:rPr>
            </a:br>
            <a:r>
              <a:rPr lang="cs-CZ" sz="3600" b="1" dirty="0" smtClean="0">
                <a:solidFill>
                  <a:srgbClr val="92D050"/>
                </a:solidFill>
              </a:rPr>
              <a:t>Osudy dobrého vojáka Švejka</a:t>
            </a:r>
            <a:endParaRPr lang="cs-CZ" sz="3600" b="1" dirty="0">
              <a:solidFill>
                <a:srgbClr val="92D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 algn="just">
              <a:buFont typeface="Wingdings" pitchFamily="2" charset="2"/>
              <a:buNone/>
            </a:pPr>
            <a:r>
              <a:rPr lang="cs-CZ" b="1" smtClean="0"/>
              <a:t>Nejznámější  (dvoudílnou)  filmovou verzi Švejka natočil r. 1957  K. Steklý s Rudolfem Hrušínským v hlavní roli. Švejk je zde zobrazen jako lidový hrdina. Blíže k původní  literární předloze má loutkový film J. Trnky z r. 1954 (ve spolupráci s J. Ladou), v němž Haškův text čte Jan Werich.</a:t>
            </a:r>
          </a:p>
        </p:txBody>
      </p:sp>
      <p:pic>
        <p:nvPicPr>
          <p:cNvPr id="3074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797152"/>
            <a:ext cx="1100023" cy="18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sz="3200" b="1" dirty="0">
                <a:solidFill>
                  <a:srgbClr val="92D050"/>
                </a:solidFill>
              </a:rPr>
              <a:t>Jaroslav Hašek – </a:t>
            </a:r>
            <a:r>
              <a:rPr lang="cs-CZ" sz="3200" b="1" dirty="0" smtClean="0">
                <a:solidFill>
                  <a:srgbClr val="92D050"/>
                </a:solidFill>
              </a:rPr>
              <a:t>Osudy </a:t>
            </a:r>
            <a:r>
              <a:rPr lang="cs-CZ" sz="3200" b="1" dirty="0">
                <a:solidFill>
                  <a:srgbClr val="92D050"/>
                </a:solidFill>
              </a:rPr>
              <a:t>dobrého vojáka Švejka za světové </a:t>
            </a:r>
            <a:r>
              <a:rPr lang="cs-CZ" sz="3200" b="1" dirty="0" smtClean="0">
                <a:solidFill>
                  <a:srgbClr val="92D050"/>
                </a:solidFill>
              </a:rPr>
              <a:t>války</a:t>
            </a:r>
            <a:endParaRPr lang="cs-CZ" dirty="0">
              <a:solidFill>
                <a:srgbClr val="92D050"/>
              </a:solidFill>
            </a:endParaRPr>
          </a:p>
        </p:txBody>
      </p:sp>
      <p:sp>
        <p:nvSpPr>
          <p:cNvPr id="33795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>
              <a:buFont typeface="Wingdings" pitchFamily="2" charset="2"/>
              <a:buNone/>
              <a:defRPr/>
            </a:pPr>
            <a:r>
              <a:rPr lang="cs-CZ" sz="2800" b="1" u="sng" dirty="0" smtClean="0">
                <a:solidFill>
                  <a:srgbClr val="FF0000"/>
                </a:solidFill>
              </a:rPr>
              <a:t>Celková charakteristika románu</a:t>
            </a:r>
          </a:p>
          <a:p>
            <a:pPr marL="68263" indent="0">
              <a:buFont typeface="Wingdings" pitchFamily="2" charset="2"/>
              <a:buNone/>
              <a:defRPr/>
            </a:pPr>
            <a:endParaRPr lang="cs-CZ" sz="2800" b="1" dirty="0" smtClean="0"/>
          </a:p>
          <a:p>
            <a:pPr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cs-CZ" sz="2800" b="1" dirty="0" smtClean="0"/>
              <a:t>Nedokončený  čtyřdílný román významného českého humoristy ( 1921-1923),  přeložený do 54 jazyků,  ilustrován Josefem Ladou, několikrát zfilmovaný i zdramatizovaný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  <a:defRPr/>
            </a:pPr>
            <a:endParaRPr lang="cs-CZ" sz="2800" b="1" dirty="0" smtClean="0"/>
          </a:p>
          <a:p>
            <a:pPr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cs-CZ" sz="2800" b="1" dirty="0" smtClean="0"/>
              <a:t>Líčí velice přesvědčivě s pomocí podivných figurek a neobvyklých situací žalostné poměry panující v rozkládajícím se Rakousku-Uhersku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  <a:defRPr/>
            </a:pPr>
            <a:endParaRPr lang="cs-CZ" sz="2800" b="1" dirty="0" smtClean="0"/>
          </a:p>
          <a:p>
            <a:pPr>
              <a:defRPr/>
            </a:pPr>
            <a:endParaRPr lang="cs-CZ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sz="3200" b="1" dirty="0">
                <a:solidFill>
                  <a:srgbClr val="92D050"/>
                </a:solidFill>
              </a:rPr>
              <a:t>Jaroslav Hašek – </a:t>
            </a:r>
            <a:r>
              <a:rPr lang="cs-CZ" sz="3200" b="1" dirty="0" smtClean="0">
                <a:solidFill>
                  <a:srgbClr val="92D050"/>
                </a:solidFill>
              </a:rPr>
              <a:t>Osudy </a:t>
            </a:r>
            <a:r>
              <a:rPr lang="cs-CZ" sz="3200" b="1" dirty="0">
                <a:solidFill>
                  <a:srgbClr val="92D050"/>
                </a:solidFill>
              </a:rPr>
              <a:t>dobrého vojáka Švejka za světové </a:t>
            </a:r>
            <a:r>
              <a:rPr lang="cs-CZ" sz="3200" b="1" dirty="0" smtClean="0">
                <a:solidFill>
                  <a:srgbClr val="92D050"/>
                </a:solidFill>
              </a:rPr>
              <a:t>války</a:t>
            </a:r>
            <a:endParaRPr lang="cs-CZ" dirty="0">
              <a:solidFill>
                <a:srgbClr val="92D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>
              <a:buFont typeface="Wingdings" pitchFamily="2" charset="2"/>
              <a:buNone/>
              <a:defRPr/>
            </a:pPr>
            <a:r>
              <a:rPr lang="cs-CZ" sz="2800" b="1" u="sng" dirty="0" smtClean="0">
                <a:solidFill>
                  <a:srgbClr val="FF0000"/>
                </a:solidFill>
              </a:rPr>
              <a:t>Jazyk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cs-CZ" sz="2800" b="1" dirty="0" smtClean="0"/>
              <a:t> Vyznačuje se přítomností  hovorových obratů a slov,  archaismů, volí jednoduché a srozumitelné výrazové prostředky, píše přehledně a jazykem obyčejného člověka, vše směřuje k zesměšnění nesmyslného válčení a starého řádu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  <a:defRPr/>
            </a:pPr>
            <a:endParaRPr lang="cs-CZ" sz="2800" b="1" dirty="0"/>
          </a:p>
          <a:p>
            <a:pPr marL="68263" indent="0">
              <a:buFont typeface="Wingdings" pitchFamily="2" charset="2"/>
              <a:buNone/>
              <a:defRPr/>
            </a:pPr>
            <a:endParaRPr lang="cs-CZ" sz="2800" b="1" dirty="0" smtClean="0"/>
          </a:p>
          <a:p>
            <a:pPr>
              <a:defRPr/>
            </a:pPr>
            <a:endParaRPr lang="cs-CZ" sz="2800" b="1" dirty="0" smtClean="0"/>
          </a:p>
          <a:p>
            <a:pPr>
              <a:defRPr/>
            </a:pPr>
            <a:endParaRPr lang="cs-CZ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1593</TotalTime>
  <Words>552</Words>
  <Application>Microsoft Office PowerPoint</Application>
  <PresentationFormat>Předvádění na obrazovce (4:3)</PresentationFormat>
  <Paragraphs>103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12</vt:i4>
      </vt:variant>
    </vt:vector>
  </HeadingPairs>
  <TitlesOfParts>
    <vt:vector size="14" baseType="lpstr">
      <vt:lpstr>Metro</vt:lpstr>
      <vt:lpstr>Horizont</vt:lpstr>
      <vt:lpstr>Jaroslav Hašek Osudy dobrého vojáka Švejka</vt:lpstr>
      <vt:lpstr>          Tajenka</vt:lpstr>
      <vt:lpstr>          Tajenka</vt:lpstr>
      <vt:lpstr>Jaroslav Hašek – Osudy dobrého vojáka Švejka za světové války</vt:lpstr>
      <vt:lpstr>Jaroslav Hašek – Osudy dobrého vojáka Švejka za světové války</vt:lpstr>
      <vt:lpstr>Jaroslav Hašek – Osudy dobrého vojáka Švejka za světové války</vt:lpstr>
      <vt:lpstr>Jaroslav Hašek   Osudy dobrého vojáka Švejka</vt:lpstr>
      <vt:lpstr>Jaroslav Hašek – Osudy dobrého vojáka Švejka za světové války</vt:lpstr>
      <vt:lpstr>Jaroslav Hašek – Osudy dobrého vojáka Švejka za světové války</vt:lpstr>
      <vt:lpstr>Jaroslav Hašek – Osudy dobrého vojáka Švejka za světové války</vt:lpstr>
      <vt:lpstr>Jaroslav Hašek – Osudy dobrého vojáka Švejka za světové války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J. Hašek-Osudy dobrého vojáka Švejka</dc:title>
  <dc:creator>Loumová</dc:creator>
  <cp:lastModifiedBy>Uživatel</cp:lastModifiedBy>
  <cp:revision>243</cp:revision>
  <dcterms:created xsi:type="dcterms:W3CDTF">2010-08-23T12:40:30Z</dcterms:created>
  <dcterms:modified xsi:type="dcterms:W3CDTF">2012-11-25T07:22:16Z</dcterms:modified>
</cp:coreProperties>
</file>