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1"/>
    <p:sldMasterId id="2147483944" r:id="rId2"/>
  </p:sldMasterIdLst>
  <p:notesMasterIdLst>
    <p:notesMasterId r:id="rId10"/>
  </p:notesMasterIdLst>
  <p:sldIdLst>
    <p:sldId id="312" r:id="rId3"/>
    <p:sldId id="299" r:id="rId4"/>
    <p:sldId id="301" r:id="rId5"/>
    <p:sldId id="302" r:id="rId6"/>
    <p:sldId id="303" r:id="rId7"/>
    <p:sldId id="309" r:id="rId8"/>
    <p:sldId id="31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FAF67F2-8D75-4E4E-9372-2FAD1D909EAE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C5777C4-815F-48AC-8571-EE5D32C29B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3469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4" name="Obdélník 13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C410556-D02E-498F-ADBB-2F4F79F24D0F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10D3518-DF70-4DDF-9BB0-F15FCFDC96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668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834E11B-568F-4BDE-BEBD-5416B6B5CF07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CBD7B9C-5707-47F7-A0C3-B127729D2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27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17"/>
          <p:cNvSpPr>
            <a:spLocks/>
          </p:cNvSpPr>
          <p:nvPr/>
        </p:nvSpPr>
        <p:spPr bwMode="auto">
          <a:xfrm>
            <a:off x="4829175" y="1073150"/>
            <a:ext cx="4321175" cy="5791200"/>
          </a:xfrm>
          <a:custGeom>
            <a:avLst/>
            <a:gdLst>
              <a:gd name="T0" fmla="*/ 0 w 2736"/>
              <a:gd name="T1" fmla="*/ 2147483647 h 3648"/>
              <a:gd name="T2" fmla="*/ 2147483647 w 2736"/>
              <a:gd name="T3" fmla="*/ 2147483647 h 3648"/>
              <a:gd name="T4" fmla="*/ 2147483647 w 2736"/>
              <a:gd name="T5" fmla="*/ 0 h 3648"/>
              <a:gd name="T6" fmla="*/ 2147483647 w 2736"/>
              <a:gd name="T7" fmla="*/ 2147483647 h 3648"/>
              <a:gd name="T8" fmla="*/ 2147483647 w 2736"/>
              <a:gd name="T9" fmla="*/ 2147483647 h 3648"/>
              <a:gd name="T10" fmla="*/ 2147483647 w 2736"/>
              <a:gd name="T11" fmla="*/ 2147483647 h 3648"/>
              <a:gd name="T12" fmla="*/ 0 w 2736"/>
              <a:gd name="T13" fmla="*/ 2147483647 h 364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2736"/>
              <a:gd name="T22" fmla="*/ 0 h 3648"/>
              <a:gd name="T23" fmla="*/ 2736 w 2736"/>
              <a:gd name="T24" fmla="*/ 3648 h 364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0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2940"/>
              </a:schemeClr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" name="Volný tvar 18"/>
          <p:cNvSpPr>
            <a:spLocks/>
          </p:cNvSpPr>
          <p:nvPr/>
        </p:nvSpPr>
        <p:spPr bwMode="auto">
          <a:xfrm>
            <a:off x="374650" y="0"/>
            <a:ext cx="5513388" cy="6615113"/>
          </a:xfrm>
          <a:custGeom>
            <a:avLst/>
            <a:gdLst>
              <a:gd name="T0" fmla="*/ 0 w 3504"/>
              <a:gd name="T1" fmla="*/ 2147483647 h 4128"/>
              <a:gd name="T2" fmla="*/ 0 w 3504"/>
              <a:gd name="T3" fmla="*/ 2147483647 h 4128"/>
              <a:gd name="T4" fmla="*/ 2147483647 w 3504"/>
              <a:gd name="T5" fmla="*/ 2147483647 h 4128"/>
              <a:gd name="T6" fmla="*/ 2147483647 w 3504"/>
              <a:gd name="T7" fmla="*/ 0 h 4128"/>
              <a:gd name="T8" fmla="*/ 2147483647 w 3504"/>
              <a:gd name="T9" fmla="*/ 0 h 4128"/>
              <a:gd name="T10" fmla="*/ 2147483647 w 3504"/>
              <a:gd name="T11" fmla="*/ 2147483647 h 4128"/>
              <a:gd name="T12" fmla="*/ 0 w 3504"/>
              <a:gd name="T13" fmla="*/ 2147483647 h 412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3504"/>
              <a:gd name="T22" fmla="*/ 0 h 4128"/>
              <a:gd name="T23" fmla="*/ 3504 w 3504"/>
              <a:gd name="T24" fmla="*/ 4128 h 412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2940"/>
              </a:schemeClr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" name="Volný tvar 5"/>
          <p:cNvSpPr>
            <a:spLocks/>
          </p:cNvSpPr>
          <p:nvPr/>
        </p:nvSpPr>
        <p:spPr bwMode="auto">
          <a:xfrm rot="5236414">
            <a:off x="4461669" y="1483519"/>
            <a:ext cx="4114800" cy="118903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4" name="Volný tvar 13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366713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366713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9" name="Obdélník 18"/>
          <p:cNvSpPr/>
          <p:nvPr/>
        </p:nvSpPr>
        <p:spPr>
          <a:xfrm>
            <a:off x="363538" y="401638"/>
            <a:ext cx="8504237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0" name="Obdélník 19"/>
          <p:cNvSpPr/>
          <p:nvPr/>
        </p:nvSpPr>
        <p:spPr>
          <a:xfrm flipH="1">
            <a:off x="371475" y="681038"/>
            <a:ext cx="2698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411163" y="681038"/>
            <a:ext cx="2698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447675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3" name="Obdélník 22"/>
          <p:cNvSpPr/>
          <p:nvPr/>
        </p:nvSpPr>
        <p:spPr>
          <a:xfrm flipH="1">
            <a:off x="476250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4" name="Obdélník 23"/>
          <p:cNvSpPr/>
          <p:nvPr/>
        </p:nvSpPr>
        <p:spPr>
          <a:xfrm>
            <a:off x="500063" y="681038"/>
            <a:ext cx="36512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bIns="0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612BEA7-E1CD-4A70-A281-CA5ED128874F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81B4BF5-AB7F-4329-907F-627FD647E5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813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4237659-DDAD-4422-802B-5DE1EFAC631C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2088B67-AF0B-4DE3-8402-8F761DBB1A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408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401638"/>
            <a:ext cx="8867775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87313" y="681038"/>
            <a:ext cx="460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47625" y="681038"/>
            <a:ext cx="26988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28575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0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 flipH="1">
            <a:off x="149225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3" name="Obdélník 12"/>
          <p:cNvSpPr/>
          <p:nvPr/>
        </p:nvSpPr>
        <p:spPr>
          <a:xfrm flipH="1">
            <a:off x="188913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4" name="Obdélník 13"/>
          <p:cNvSpPr/>
          <p:nvPr/>
        </p:nvSpPr>
        <p:spPr>
          <a:xfrm flipH="1">
            <a:off x="227013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/>
          <p:nvPr/>
        </p:nvSpPr>
        <p:spPr>
          <a:xfrm flipH="1">
            <a:off x="255588" y="681038"/>
            <a:ext cx="79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79400" y="681038"/>
            <a:ext cx="36513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/>
          <a:lstStyle>
            <a:lvl1pPr>
              <a:defRPr sz="40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E810D82-BF13-4E5E-89CD-14071A496B04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1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C2CA50E-F172-439E-A200-0BC9124FF5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322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3AC864C-19BA-4E2E-99A3-A50E3F200D0E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2ED2E9B-1938-4DC7-8205-A5BDA1D00E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729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58E17CA-FCD1-49E7-9E91-310034E69DAA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000BAD3-F9D4-400A-AE95-D3E86CA99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496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A6247EC-0AB8-4DE7-8D4E-67B100E23D9E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6C57B57-283E-4A94-860D-337BC2C3D3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658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68300" y="0"/>
            <a:ext cx="8777288" cy="1878013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6" name="Přímá spojovací čára 18"/>
          <p:cNvCxnSpPr/>
          <p:nvPr/>
        </p:nvCxnSpPr>
        <p:spPr>
          <a:xfrm flipV="1">
            <a:off x="363538" y="1884363"/>
            <a:ext cx="8782050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Skupina 19"/>
          <p:cNvGrpSpPr>
            <a:grpSpLocks/>
          </p:cNvGrpSpPr>
          <p:nvPr/>
        </p:nvGrpSpPr>
        <p:grpSpPr bwMode="auto">
          <a:xfrm rot="5400000">
            <a:off x="8515351" y="1219200"/>
            <a:ext cx="131762" cy="128587"/>
            <a:chOff x="6668087" y="1297746"/>
            <a:chExt cx="161840" cy="156602"/>
          </a:xfrm>
        </p:grpSpPr>
        <p:cxnSp>
          <p:nvCxnSpPr>
            <p:cNvPr id="8" name="Přímá spojovací čára 20"/>
            <p:cNvCxnSpPr/>
            <p:nvPr/>
          </p:nvCxnSpPr>
          <p:spPr>
            <a:xfrm rot="16200000">
              <a:off x="6663593" y="1197840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23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24"/>
            <p:cNvCxnSpPr/>
            <p:nvPr/>
          </p:nvCxnSpPr>
          <p:spPr>
            <a:xfrm rot="5400000" flipH="1">
              <a:off x="6744513" y="1196865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25"/>
          <p:cNvGrpSpPr>
            <a:grpSpLocks/>
          </p:cNvGrpSpPr>
          <p:nvPr/>
        </p:nvGrpSpPr>
        <p:grpSpPr bwMode="auto">
          <a:xfrm rot="5400000">
            <a:off x="8667751" y="1371600"/>
            <a:ext cx="131762" cy="128587"/>
            <a:chOff x="6668087" y="1297746"/>
            <a:chExt cx="161840" cy="156602"/>
          </a:xfrm>
        </p:grpSpPr>
        <p:cxnSp>
          <p:nvCxnSpPr>
            <p:cNvPr id="12" name="Přímá spojovací čára 26"/>
            <p:cNvCxnSpPr/>
            <p:nvPr/>
          </p:nvCxnSpPr>
          <p:spPr>
            <a:xfrm rot="16200000">
              <a:off x="6663593" y="1197840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27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28"/>
            <p:cNvCxnSpPr/>
            <p:nvPr/>
          </p:nvCxnSpPr>
          <p:spPr>
            <a:xfrm rot="5400000" flipH="1">
              <a:off x="6744513" y="1196865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29"/>
          <p:cNvGrpSpPr>
            <a:grpSpLocks/>
          </p:cNvGrpSpPr>
          <p:nvPr/>
        </p:nvGrpSpPr>
        <p:grpSpPr bwMode="auto">
          <a:xfrm rot="5400000">
            <a:off x="8320087" y="1474788"/>
            <a:ext cx="131763" cy="128588"/>
            <a:chOff x="6668087" y="1297746"/>
            <a:chExt cx="161840" cy="156602"/>
          </a:xfrm>
        </p:grpSpPr>
        <p:cxnSp>
          <p:nvCxnSpPr>
            <p:cNvPr id="16" name="Přímá spojovací čára 30"/>
            <p:cNvCxnSpPr/>
            <p:nvPr/>
          </p:nvCxnSpPr>
          <p:spPr>
            <a:xfrm rot="16200000">
              <a:off x="6663592" y="1197839"/>
              <a:ext cx="88934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31"/>
            <p:cNvCxnSpPr/>
            <p:nvPr/>
          </p:nvCxnSpPr>
          <p:spPr>
            <a:xfrm rot="16200000" flipV="1">
              <a:off x="6685198" y="1391513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32"/>
            <p:cNvCxnSpPr/>
            <p:nvPr/>
          </p:nvCxnSpPr>
          <p:spPr>
            <a:xfrm rot="5400000" flipH="1">
              <a:off x="6744512" y="1196864"/>
              <a:ext cx="88934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563"/>
            <a:ext cx="2133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0CEFF14-F8AC-434B-B3F4-C330ECC0FCCA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2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563"/>
            <a:ext cx="5562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563"/>
            <a:ext cx="4572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A97D5DD-AA9B-4614-9FF1-CBAD6BA151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741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E367D05-6404-4840-9651-4E710537D58A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255D13C-9C1F-4DF4-8974-4749B197D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793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0649960-F68F-49A5-ACB2-B33D80779B40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6B34A76-3309-4D47-B187-B3F5C9DD1E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566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178AB225-F055-48A9-8402-E20EAFAEA186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79EADF36-BD13-4024-AFA9-2BFA67C856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4285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E9BFA32C-F444-4AB2-868F-7164A9ACB4D1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D3C9D22-B7AC-4E4F-9B90-3C33D094DB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4767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6506AA34-8B1D-4181-929D-EB3D6D697B88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F0FD0F72-E311-4513-B4C5-46972E3E89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8589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2A4E8980-E4E6-4C3D-B04D-022BD2EC17F2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FB46AEB0-A1A9-422D-B2B2-D63D62020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4992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15D9B363-DFF4-4750-AE07-575A3B029B44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7BE94FB-066A-4F6E-8FF2-29C4B1BF30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9351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22ECAEB9-92F0-4CD4-8680-EEF86007E4F6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FBC06C30-D6AB-4633-A7D8-BB24A393E0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3693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32578807-61DC-4D3D-A501-B7560E76976C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DEEF0A19-201A-4E6D-B4A7-2DA7EAA61F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27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D9E106C-6270-4F50-889F-3E99A3B089BB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DA6494EB-FB8B-41C5-9761-EA6FA51B56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83115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9120A97F-CFEA-4218-B161-C2516EE6ECF6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347F630A-A94B-4E1D-840E-41FFB9F7DA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5758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64DACEF9-75CD-4434-BC8C-0328952426EA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EA1AE655-239A-4597-B38E-AFA683E2C2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1814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C62D494B-0ED2-43D6-8DF5-5F8FF511AC8E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8764C98D-705B-41BB-AC70-2D0D232500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467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7" name="Obdélník 16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784350"/>
            <a:ext cx="77724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5C6DF4A-9AC6-4221-BC71-53DB18F13DBB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552252C7-64FF-49DD-AACF-A79FE59943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6090" r:id="rId1"/>
    <p:sldLayoutId id="2147486091" r:id="rId2"/>
    <p:sldLayoutId id="2147486092" r:id="rId3"/>
    <p:sldLayoutId id="2147486093" r:id="rId4"/>
    <p:sldLayoutId id="2147486094" r:id="rId5"/>
    <p:sldLayoutId id="2147486095" r:id="rId6"/>
    <p:sldLayoutId id="2147486096" r:id="rId7"/>
    <p:sldLayoutId id="2147486097" r:id="rId8"/>
    <p:sldLayoutId id="2147486098" r:id="rId9"/>
    <p:sldLayoutId id="2147486099" r:id="rId10"/>
    <p:sldLayoutId id="214748610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 spc="-100">
          <a:solidFill>
            <a:srgbClr val="C1EEFF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9pPr>
      <a:extLst/>
    </p:titleStyle>
    <p:bodyStyle>
      <a:lvl1pPr marL="411163" indent="-342900" algn="l" rtl="0" eaLnBrk="0" fontAlgn="base" hangingPunct="0">
        <a:spcBef>
          <a:spcPts val="700"/>
        </a:spcBef>
        <a:spcAft>
          <a:spcPct val="0"/>
        </a:spcAft>
        <a:buClr>
          <a:schemeClr val="tx2"/>
        </a:buClr>
        <a:buSzPct val="95000"/>
        <a:buFont typeface="Wingdings" pitchFamily="2" charset="2"/>
        <a:buChar char="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0475" indent="-228600" algn="l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Font typeface="Wingdings 3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138" indent="-209550" algn="l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AC69455-910D-4307-8171-3BA4137CC719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CF8A1FC-B3EB-4D35-9DC1-000B9F34A5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6101" r:id="rId1"/>
    <p:sldLayoutId id="2147486102" r:id="rId2"/>
    <p:sldLayoutId id="2147486103" r:id="rId3"/>
    <p:sldLayoutId id="2147486104" r:id="rId4"/>
    <p:sldLayoutId id="2147486105" r:id="rId5"/>
    <p:sldLayoutId id="2147486106" r:id="rId6"/>
    <p:sldLayoutId id="2147486107" r:id="rId7"/>
    <p:sldLayoutId id="2147486108" r:id="rId8"/>
    <p:sldLayoutId id="2147486109" r:id="rId9"/>
    <p:sldLayoutId id="2147486110" r:id="rId10"/>
    <p:sldLayoutId id="214748611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cap="none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</a:rPr>
              <a:t>Karel Čapek – 1. část</a:t>
            </a:r>
            <a:endParaRPr lang="cs-CZ" sz="4800" b="1" cap="none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Základní škola a Mateřská škola, Liberec, Barvířská 38/6, příspěvková organizace</a:t>
            </a:r>
            <a:endParaRPr lang="cs-CZ" sz="1600" dirty="0">
              <a:solidFill>
                <a:srgbClr val="FFC000"/>
              </a:solidFill>
              <a:latin typeface="Calibri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Název :      </a:t>
            </a:r>
            <a:r>
              <a:rPr lang="cs-CZ" sz="1600" b="1" dirty="0" smtClean="0">
                <a:solidFill>
                  <a:srgbClr val="FFC000"/>
                </a:solidFill>
                <a:latin typeface="Calibri"/>
              </a:rPr>
              <a:t>VY_32_inovace_10 Český jazyk a literatura – Příběh, který nikdy neskončí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Autor:        Iveta </a:t>
            </a:r>
            <a:r>
              <a:rPr lang="cs-CZ" sz="1600" dirty="0" err="1" smtClean="0">
                <a:solidFill>
                  <a:srgbClr val="FFC000"/>
                </a:solidFill>
                <a:latin typeface="Calibri"/>
              </a:rPr>
              <a:t>Loumová</a:t>
            </a:r>
            <a:endParaRPr lang="cs-CZ" sz="1600" dirty="0" smtClean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Období</a:t>
            </a:r>
            <a:r>
              <a:rPr lang="cs-CZ" sz="1600" smtClean="0">
                <a:solidFill>
                  <a:srgbClr val="FFC000"/>
                </a:solidFill>
                <a:latin typeface="Calibri"/>
              </a:rPr>
              <a:t>:     Leden  2012</a:t>
            </a:r>
            <a:endParaRPr lang="cs-CZ" sz="1600" dirty="0" smtClean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Věková skupina:      9. ročník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Tematická oblast:  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Č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eský jazyk a literatura –  česká literatura 1. poloviny 20. století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Anotace:  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Představení  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problematiky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života 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  K.  Čapka.</a:t>
            </a:r>
            <a:endParaRPr lang="cs-CZ" sz="1600" dirty="0">
              <a:solidFill>
                <a:srgbClr val="FFC000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3863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1427163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Karel Čapek</a:t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>
          <a:xfrm>
            <a:off x="261938" y="620713"/>
            <a:ext cx="8507412" cy="5708650"/>
          </a:xfrm>
        </p:spPr>
        <p:txBody>
          <a:bodyPr/>
          <a:lstStyle/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9.1.1890 v Malých Svatoňovicích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 – 25. prosince 1938 v Praze)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byl český spisovatel, intelektuál, novinář,     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dramatik, překladatel a fotograf, 1. předseda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československého PEN klubu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roku 1915 ukončil studium na Filosofické fakultě 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UK v Praze (PhDr.)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pro svou nemoc nebyl odveden do armády a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nemusel se účastnit bojů v první světové válce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po ukončení studia krátce působil jako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vychovatel, brzy však přešel k novinařině</a:t>
            </a:r>
          </a:p>
        </p:txBody>
      </p:sp>
      <p:pic>
        <p:nvPicPr>
          <p:cNvPr id="266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863725"/>
            <a:ext cx="6164262" cy="397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6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863725"/>
            <a:ext cx="6164262" cy="397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6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2362200"/>
            <a:ext cx="6164262" cy="3228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8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8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8" dur="5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66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66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66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836613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Karel Čapek</a:t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>
          <a:xfrm>
            <a:off x="261938" y="908050"/>
            <a:ext cx="8507412" cy="5421313"/>
          </a:xfrm>
        </p:spPr>
        <p:txBody>
          <a:bodyPr/>
          <a:lstStyle/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 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p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ůsobil jako redaktor  </a:t>
            </a: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v  Národních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</a:t>
            </a: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listech, Lidových novinách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a v </a:t>
            </a: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časopise Nebojsa 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 byl dramaturgem i režisérem </a:t>
            </a: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Vinohradského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</a:t>
            </a: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divadla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  ke konci života se oženil se svou dlouholetou   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přítelkyní herečkou a spisovatelkou </a:t>
            </a: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Olgou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</a:t>
            </a: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Scheinpflugovou 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  Mnichovská dohoda a po ní následující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kapitulace znamenaly pro Karla Čapka zhroucení  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jeho dosavadního světa a osobní tragédii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66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66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66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1427163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Karel Čapek</a:t>
            </a:r>
            <a:br>
              <a:rPr lang="cs-CZ" b="1" dirty="0" smtClean="0">
                <a:solidFill>
                  <a:srgbClr val="92D050"/>
                </a:solidFill>
              </a:rPr>
            </a:br>
            <a:r>
              <a:rPr lang="cs-CZ" b="1" dirty="0" smtClean="0">
                <a:solidFill>
                  <a:srgbClr val="92D050"/>
                </a:solidFill>
              </a:rPr>
              <a:t>        </a:t>
            </a:r>
            <a:r>
              <a:rPr lang="cs-CZ" b="1" dirty="0" smtClean="0">
                <a:solidFill>
                  <a:srgbClr val="FF0000"/>
                </a:solidFill>
              </a:rPr>
              <a:t>(Zajímavosti)</a:t>
            </a:r>
            <a:r>
              <a:rPr lang="cs-CZ" b="1" dirty="0" smtClean="0">
                <a:solidFill>
                  <a:srgbClr val="92D050"/>
                </a:solidFill>
              </a:rPr>
              <a:t/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>
          <a:xfrm>
            <a:off x="261938" y="1268413"/>
            <a:ext cx="8507412" cy="5060950"/>
          </a:xfrm>
        </p:spPr>
        <p:txBody>
          <a:bodyPr/>
          <a:lstStyle/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/>
              <a:t>    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p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ocházel z rodiny lékaře jako nejmladší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   ze tří dětí , dětství prožil v Úpicích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bratr </a:t>
            </a: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Josef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vynikl jako malíř a spisovatel, sestra 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 </a:t>
            </a: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Helena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kromě několika próz je autorkou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  vzpomínkové knihy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Moji milí bratři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    roku 1995 mu byl in memoriam propůjčen </a:t>
            </a: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Řád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  </a:t>
            </a: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T. G. Masaryka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( přítel T.G. Masaryka)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   byl mimořádně dobrým </a:t>
            </a: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amatérským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  </a:t>
            </a: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fotografem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1427163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Karel Čapek</a:t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>
          <a:xfrm>
            <a:off x="261938" y="836613"/>
            <a:ext cx="8507412" cy="6021387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  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V roce 1989 byl uveden do kin jeho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   životopisný film </a:t>
            </a:r>
            <a:r>
              <a:rPr lang="cs-CZ" sz="28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Člověk proti zkáze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,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   který režíroval Štěpán Skalský a Jaromír Pleskot.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 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                                                 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Uživatel\AppData\Local\Microsoft\Windows\Temporary Internet Files\Content.IE5\KSR75ABY\MC9000288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140968"/>
            <a:ext cx="3674198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1427163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Karel Čapek</a:t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>
          <a:xfrm>
            <a:off x="261938" y="476250"/>
            <a:ext cx="8507412" cy="6840538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28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Filmové zpracování Čapkova života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z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abývá se posledním obdobím Čapkova života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p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ostavu Karla Čapka ztvárnil Josef Abrhám</a:t>
            </a:r>
          </a:p>
          <a:p>
            <a:pPr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Hana Maciuchová ztvárnila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p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ostavu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Olgy Scheinpflugové </a:t>
            </a: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pl-PL" sz="3600" b="1" dirty="0" smtClean="0">
                <a:latin typeface="Calibri" pitchFamily="34" charset="0"/>
                <a:cs typeface="Calibri" pitchFamily="34" charset="0"/>
              </a:rPr>
              <a:t>Karel Čapek zemřel na </a:t>
            </a:r>
            <a:r>
              <a:rPr lang="pl-PL" sz="3600" b="1" dirty="0">
                <a:latin typeface="Calibri" pitchFamily="34" charset="0"/>
                <a:cs typeface="Calibri" pitchFamily="34" charset="0"/>
              </a:rPr>
              <a:t>z</a:t>
            </a:r>
            <a:r>
              <a:rPr lang="pl-PL" sz="3600" b="1" dirty="0" smtClean="0">
                <a:latin typeface="Calibri" pitchFamily="34" charset="0"/>
                <a:cs typeface="Calibri" pitchFamily="34" charset="0"/>
              </a:rPr>
              <a:t>ápal plic, je pochován na Vyšehradě</a:t>
            </a:r>
            <a:r>
              <a:rPr lang="pl-PL" sz="3600" b="1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                </a:t>
            </a:r>
            <a:endParaRPr lang="pl-PL" sz="3600" b="1" dirty="0">
              <a:solidFill>
                <a:srgbClr val="00B0F0"/>
              </a:solidFill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pl-PL" sz="2800" b="1" dirty="0">
                <a:solidFill>
                  <a:schemeClr val="accent4"/>
                </a:solidFill>
                <a:latin typeface="Calibri" pitchFamily="34" charset="0"/>
                <a:cs typeface="Calibri" pitchFamily="34" charset="0"/>
              </a:rPr>
              <a:t> </a:t>
            </a:r>
            <a:endParaRPr lang="cs-CZ" sz="2800" b="1" dirty="0" smtClean="0">
              <a:solidFill>
                <a:schemeClr val="accent4"/>
              </a:solidFill>
              <a:latin typeface="Calibri" pitchFamily="34" charset="0"/>
              <a:cs typeface="Calibri" pitchFamily="34" charset="0"/>
            </a:endParaRP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Zástupný symbol pro obsah 5"/>
          <p:cNvSpPr>
            <a:spLocks noGrp="1"/>
          </p:cNvSpPr>
          <p:nvPr>
            <p:ph idx="1"/>
          </p:nvPr>
        </p:nvSpPr>
        <p:spPr>
          <a:xfrm>
            <a:off x="395536" y="404665"/>
            <a:ext cx="8319839" cy="2562670"/>
          </a:xfrm>
        </p:spPr>
        <p:txBody>
          <a:bodyPr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Zdroj použité literatury: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NEZKUSIL</a:t>
            </a:r>
            <a:r>
              <a:rPr lang="cs-CZ" sz="1400" dirty="0"/>
              <a:t>, Vladimír. </a:t>
            </a:r>
            <a:r>
              <a:rPr lang="cs-CZ" sz="1400" i="1" dirty="0"/>
              <a:t>Literární výchova pro 8. ročník ZŠ: Výpravy do světa literatury</a:t>
            </a:r>
            <a:r>
              <a:rPr lang="cs-CZ" sz="1400" dirty="0"/>
              <a:t>. 2. vyd. Praha: Fortuna, 1997. ISBN 80-7168-453-8.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KOVALČÍK</a:t>
            </a:r>
            <a:r>
              <a:rPr lang="cs-CZ" sz="1400" dirty="0"/>
              <a:t>, Zdeněk. </a:t>
            </a:r>
            <a:r>
              <a:rPr lang="cs-CZ" sz="1400" i="1" dirty="0"/>
              <a:t>Čítanka pro 9. ročník ZŠ a příslušné ročníky VG</a:t>
            </a:r>
            <a:r>
              <a:rPr lang="cs-CZ" sz="1400" dirty="0"/>
              <a:t>. Všeň: Alter, s.r.o., 2006. ISBN 80-7245-017-4. </a:t>
            </a:r>
            <a:endParaRPr lang="cs-CZ" sz="1400" dirty="0">
              <a:latin typeface="Calibri" pitchFamily="34" charset="0"/>
              <a:cs typeface="Calibri" pitchFamily="34" charset="0"/>
            </a:endParaRPr>
          </a:p>
          <a:p>
            <a:pPr marL="171450" indent="-17145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2459216"/>
            <a:ext cx="6912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Zdroj </a:t>
            </a:r>
            <a:r>
              <a:rPr lang="cs-CZ" sz="1400" dirty="0"/>
              <a:t>obrázků: </a:t>
            </a:r>
          </a:p>
          <a:p>
            <a:r>
              <a:rPr lang="cs-CZ" sz="1400" dirty="0"/>
              <a:t>Galerie Microsoft Office</a:t>
            </a:r>
          </a:p>
        </p:txBody>
      </p:sp>
    </p:spTree>
    <p:extLst>
      <p:ext uri="{BB962C8B-B14F-4D97-AF65-F5344CB8AC3E}">
        <p14:creationId xmlns:p14="http://schemas.microsoft.com/office/powerpoint/2010/main" val="212769667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2322</TotalTime>
  <Words>428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Metro</vt:lpstr>
      <vt:lpstr>Horizont</vt:lpstr>
      <vt:lpstr>Karel Čapek – 1. část</vt:lpstr>
      <vt:lpstr>        Karel Čapek </vt:lpstr>
      <vt:lpstr>        Karel Čapek </vt:lpstr>
      <vt:lpstr>         Karel Čapek         (Zajímavosti) </vt:lpstr>
      <vt:lpstr>         Karel Čapek </vt:lpstr>
      <vt:lpstr>         Karel Čapek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Čapek - 1. část</dc:title>
  <dc:creator>Loumová</dc:creator>
  <cp:lastModifiedBy>Uživatel</cp:lastModifiedBy>
  <cp:revision>356</cp:revision>
  <dcterms:created xsi:type="dcterms:W3CDTF">2010-08-23T12:40:30Z</dcterms:created>
  <dcterms:modified xsi:type="dcterms:W3CDTF">2012-11-24T13:11:41Z</dcterms:modified>
</cp:coreProperties>
</file>