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1"/>
    <p:sldMasterId id="2147483944" r:id="rId2"/>
  </p:sldMasterIdLst>
  <p:notesMasterIdLst>
    <p:notesMasterId r:id="rId12"/>
  </p:notesMasterIdLst>
  <p:sldIdLst>
    <p:sldId id="320" r:id="rId3"/>
    <p:sldId id="318" r:id="rId4"/>
    <p:sldId id="310" r:id="rId5"/>
    <p:sldId id="317" r:id="rId6"/>
    <p:sldId id="312" r:id="rId7"/>
    <p:sldId id="313" r:id="rId8"/>
    <p:sldId id="316" r:id="rId9"/>
    <p:sldId id="306" r:id="rId10"/>
    <p:sldId id="321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3528DCD-1D94-4632-9B16-383CB502A3BE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EE0782E-E6CC-4545-A0D2-4D39DB340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5335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Obdélník 6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Obdélník 13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F03F25-02AC-4608-93D7-4D957F6D57F6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615F0F-4E05-44A7-B686-EDC8F5F417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229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78848-464B-4227-8F02-9013DFBB3243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1BCFC7-33A0-47D7-ADC3-61BBEA071C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709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/>
            <a:gdLst>
              <a:gd name="T0" fmla="*/ 0 w 2736"/>
              <a:gd name="T1" fmla="*/ 2147483647 h 3648"/>
              <a:gd name="T2" fmla="*/ 2147483647 w 2736"/>
              <a:gd name="T3" fmla="*/ 2147483647 h 3648"/>
              <a:gd name="T4" fmla="*/ 2147483647 w 2736"/>
              <a:gd name="T5" fmla="*/ 0 h 3648"/>
              <a:gd name="T6" fmla="*/ 2147483647 w 2736"/>
              <a:gd name="T7" fmla="*/ 2147483647 h 3648"/>
              <a:gd name="T8" fmla="*/ 2147483647 w 2736"/>
              <a:gd name="T9" fmla="*/ 2147483647 h 3648"/>
              <a:gd name="T10" fmla="*/ 2147483647 w 2736"/>
              <a:gd name="T11" fmla="*/ 2147483647 h 3648"/>
              <a:gd name="T12" fmla="*/ 0 w 2736"/>
              <a:gd name="T13" fmla="*/ 2147483647 h 36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736"/>
              <a:gd name="T22" fmla="*/ 0 h 3648"/>
              <a:gd name="T23" fmla="*/ 2736 w 2736"/>
              <a:gd name="T24" fmla="*/ 3648 h 36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0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" name="Volný tvar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/>
            <a:gdLst>
              <a:gd name="T0" fmla="*/ 0 w 3504"/>
              <a:gd name="T1" fmla="*/ 2147483647 h 4128"/>
              <a:gd name="T2" fmla="*/ 0 w 3504"/>
              <a:gd name="T3" fmla="*/ 2147483647 h 4128"/>
              <a:gd name="T4" fmla="*/ 2147483647 w 3504"/>
              <a:gd name="T5" fmla="*/ 2147483647 h 4128"/>
              <a:gd name="T6" fmla="*/ 2147483647 w 3504"/>
              <a:gd name="T7" fmla="*/ 0 h 4128"/>
              <a:gd name="T8" fmla="*/ 2147483647 w 3504"/>
              <a:gd name="T9" fmla="*/ 0 h 4128"/>
              <a:gd name="T10" fmla="*/ 2147483647 w 3504"/>
              <a:gd name="T11" fmla="*/ 2147483647 h 4128"/>
              <a:gd name="T12" fmla="*/ 0 w 3504"/>
              <a:gd name="T13" fmla="*/ 2147483647 h 41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504"/>
              <a:gd name="T22" fmla="*/ 0 h 4128"/>
              <a:gd name="T23" fmla="*/ 3504 w 3504"/>
              <a:gd name="T24" fmla="*/ 4128 h 412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2940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" name="Volný tvar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Volný tvar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Obdélník 18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Obdélník 19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Obdélník 22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Obdélník 23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EAE56D-1C2D-4029-A411-ECEF89A6D06D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2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BF31D3-25A0-494E-807B-125A194B53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334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724F4A-5080-4775-AD72-0597C6EF95B1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B20CCA-DC01-46B9-AD80-C738B4E7AC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459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Obdélník 8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Obdélník 9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Obdélník 12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Obdélník 13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B03C8F-26E2-4648-9CF2-19ACAFA9272A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1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92DA31-4ACE-458A-8979-0B937DF475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954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93EEA8-18D6-43A7-A604-CF47A8A1FC86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E66771-FC5E-4EC7-904F-7B4800B446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057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3DCD24-157F-42C5-A5F8-8847C67A3B71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EBA530-6781-4036-B5B1-741A760BA8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457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F6DA17E-3175-4356-8CFA-B149A03318D4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CBEBB0-BB8B-42D5-B312-CA047B138E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261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Přímá spojovací čára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Skupina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Přímá spojovací čára 20"/>
            <p:cNvCxnSpPr/>
            <p:nvPr/>
          </p:nvCxnSpPr>
          <p:spPr>
            <a:xfrm rot="16200000">
              <a:off x="6663593" y="1190106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24"/>
            <p:cNvCxnSpPr/>
            <p:nvPr/>
          </p:nvCxnSpPr>
          <p:spPr>
            <a:xfrm rot="5400000" flipH="1">
              <a:off x="6744513" y="1189131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Přímá spojovací čára 26"/>
            <p:cNvCxnSpPr/>
            <p:nvPr/>
          </p:nvCxnSpPr>
          <p:spPr>
            <a:xfrm rot="16200000">
              <a:off x="6663593" y="1190106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28"/>
            <p:cNvCxnSpPr/>
            <p:nvPr/>
          </p:nvCxnSpPr>
          <p:spPr>
            <a:xfrm rot="5400000" flipH="1">
              <a:off x="6744513" y="1189131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Přímá spojovací čára 30"/>
            <p:cNvCxnSpPr/>
            <p:nvPr/>
          </p:nvCxnSpPr>
          <p:spPr>
            <a:xfrm rot="16200000">
              <a:off x="6663592" y="1190105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32"/>
            <p:cNvCxnSpPr/>
            <p:nvPr/>
          </p:nvCxnSpPr>
          <p:spPr>
            <a:xfrm rot="5400000" flipH="1">
              <a:off x="6744512" y="1189131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E73113-466D-4D13-BA51-DA3A2C34741B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20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03CABD1-2A5D-4055-ADAD-B0C464392F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778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DBFE42A-4A8E-43DE-8CC4-8BC5B9C5CF6E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33C9BDD-03A4-4693-A174-7DC06894E9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508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36C48C-48B7-4936-B854-D642BF163273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457218E-7FF2-4A75-800C-BD9D57D60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03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69C93B9A-7469-4340-83A4-3731A6817AFF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320140D-A96A-4B41-B0D3-89F66F21F4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6157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E9C99B4-4E3C-4093-8ECA-83359FB427C3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27F9E61-0342-4F26-A6F1-1F6175D9EB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220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68B78AC-AB39-450B-8E3C-25DE654D5CE7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7B4B829-0246-4865-A891-E91422D96B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686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7B155E5-D79D-43DE-B233-75668AA3F94C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104EDF0-B825-4714-9EA5-559AE2AD0E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032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2D9BD980-B577-4F4A-8B9A-2A3B7F69A756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4BFB42F8-9C34-4A54-A6E8-7EEC16001E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8419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1A3B180-E47F-4EDE-9642-31F81EFF4F90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CBD90DF-7F93-4079-AF01-518E0FA143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425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F269845-C820-43F6-9738-DFD5D35FF4D5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E7D3B3C4-9E48-4D97-A2DF-DF48C17595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3374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410774F-DF6D-4C32-AFE7-2607938CD2E5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2AFC0B93-27D5-40C9-A364-F15992A328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585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65236D2-4666-40F0-B344-024444402945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3D3A659A-A6AC-4B16-A16A-CD58C16D9E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236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541CCBA3-C5A6-4696-AFFF-59C79365A1B6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0AD1669-08A3-4CDB-B5C4-F6A08CBFF7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861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98D93F2F-6D0F-41D3-B9B3-547477789A54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4ED01EE-C77F-4365-9CA2-8F5AD20E43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241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Obdélník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6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622ED21A-A9BE-480A-93D0-278C8E9872B3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66E0F979-D020-4539-82FD-307C498E57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266" r:id="rId1"/>
    <p:sldLayoutId id="2147486267" r:id="rId2"/>
    <p:sldLayoutId id="2147486268" r:id="rId3"/>
    <p:sldLayoutId id="2147486269" r:id="rId4"/>
    <p:sldLayoutId id="2147486270" r:id="rId5"/>
    <p:sldLayoutId id="2147486271" r:id="rId6"/>
    <p:sldLayoutId id="2147486272" r:id="rId7"/>
    <p:sldLayoutId id="2147486273" r:id="rId8"/>
    <p:sldLayoutId id="2147486274" r:id="rId9"/>
    <p:sldLayoutId id="2147486275" r:id="rId10"/>
    <p:sldLayoutId id="21474862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F05AEF7-AEB9-4872-B1F6-8C537E894BDA}" type="datetimeFigureOut">
              <a:rPr lang="cs-CZ"/>
              <a:pPr>
                <a:defRPr/>
              </a:pPr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06D615-0E3F-4611-AD3B-1A444C5C68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277" r:id="rId1"/>
    <p:sldLayoutId id="2147486278" r:id="rId2"/>
    <p:sldLayoutId id="2147486279" r:id="rId3"/>
    <p:sldLayoutId id="2147486280" r:id="rId4"/>
    <p:sldLayoutId id="2147486281" r:id="rId5"/>
    <p:sldLayoutId id="2147486282" r:id="rId6"/>
    <p:sldLayoutId id="2147486283" r:id="rId7"/>
    <p:sldLayoutId id="2147486284" r:id="rId8"/>
    <p:sldLayoutId id="2147486285" r:id="rId9"/>
    <p:sldLayoutId id="2147486286" r:id="rId10"/>
    <p:sldLayoutId id="214748628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cap="none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</a:rPr>
              <a:t>Karel Čapek – 3. část</a:t>
            </a:r>
            <a:endParaRPr lang="cs-CZ" sz="4800" b="1" cap="none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Základní škola a Mateřská škola, Liberec, Barvířská 38/6, příspěvková organizace</a:t>
            </a:r>
            <a:endParaRPr lang="cs-CZ" sz="1600" dirty="0">
              <a:solidFill>
                <a:srgbClr val="FFC000"/>
              </a:solidFill>
              <a:latin typeface="Calibri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Název :      </a:t>
            </a:r>
            <a:r>
              <a:rPr lang="cs-CZ" sz="1600" b="1" dirty="0" smtClean="0">
                <a:solidFill>
                  <a:srgbClr val="FFC000"/>
                </a:solidFill>
                <a:latin typeface="Calibri"/>
              </a:rPr>
              <a:t>VY_32_inovace_12 Český jazyk a literatura – Příběh, který nikdy neskončí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Autor:        Iveta </a:t>
            </a:r>
            <a:r>
              <a:rPr lang="cs-CZ" sz="1600" dirty="0" err="1" smtClean="0">
                <a:solidFill>
                  <a:srgbClr val="FFC000"/>
                </a:solidFill>
                <a:latin typeface="Calibri"/>
              </a:rPr>
              <a:t>Loumová</a:t>
            </a:r>
            <a:endParaRPr lang="cs-CZ" sz="1600" dirty="0" smtClean="0">
              <a:solidFill>
                <a:srgbClr val="FFC000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Období</a:t>
            </a:r>
            <a:r>
              <a:rPr lang="cs-CZ" sz="1600" smtClean="0">
                <a:solidFill>
                  <a:srgbClr val="FFC000"/>
                </a:solidFill>
                <a:latin typeface="Calibri"/>
              </a:rPr>
              <a:t>:    </a:t>
            </a:r>
            <a:r>
              <a:rPr lang="cs-CZ" sz="1600">
                <a:solidFill>
                  <a:srgbClr val="FFC000"/>
                </a:solidFill>
                <a:latin typeface="Calibri"/>
              </a:rPr>
              <a:t> </a:t>
            </a:r>
            <a:r>
              <a:rPr lang="cs-CZ" sz="1600" smtClean="0">
                <a:solidFill>
                  <a:srgbClr val="FFC000"/>
                </a:solidFill>
                <a:latin typeface="Calibri"/>
              </a:rPr>
              <a:t>Únor 2012</a:t>
            </a:r>
            <a:endParaRPr lang="cs-CZ" sz="1600" dirty="0" smtClean="0">
              <a:solidFill>
                <a:srgbClr val="FFC000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Věková skupina:      9. ročník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Tematická oblast:    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Č</a:t>
            </a: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eský jazyk a literatura –  česká literatura 1. poloviny 20. století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Anotace:    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Představení  problematiky  </a:t>
            </a: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díla  </a:t>
            </a:r>
            <a:r>
              <a:rPr lang="cs-CZ" sz="1600" dirty="0">
                <a:solidFill>
                  <a:srgbClr val="FFC000"/>
                </a:solidFill>
                <a:latin typeface="Calibri"/>
              </a:rPr>
              <a:t>K. Čapka </a:t>
            </a:r>
            <a:r>
              <a:rPr lang="cs-CZ" sz="1600" dirty="0" smtClean="0">
                <a:solidFill>
                  <a:srgbClr val="FFC000"/>
                </a:solidFill>
                <a:latin typeface="Calibri"/>
              </a:rPr>
              <a:t> R.U.R  (dramatická tvorba).</a:t>
            </a:r>
            <a:endParaRPr lang="cs-CZ" sz="1600" dirty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871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0"/>
            <a:ext cx="8134350" cy="1484313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     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Karel Čapek – R.U.R.</a:t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Rossum´s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 Universal </a:t>
            </a:r>
            <a:r>
              <a:rPr lang="cs-CZ" b="1" dirty="0" err="1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Robots</a:t>
            </a: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 (1920)</a:t>
            </a:r>
            <a:b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</a:br>
            <a:r>
              <a:rPr lang="cs-CZ" b="1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           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627" name="Zástupný symbol pro obsah 2"/>
          <p:cNvSpPr>
            <a:spLocks noGrp="1"/>
          </p:cNvSpPr>
          <p:nvPr>
            <p:ph idx="1"/>
          </p:nvPr>
        </p:nvSpPr>
        <p:spPr>
          <a:xfrm>
            <a:off x="319088" y="1268413"/>
            <a:ext cx="8505825" cy="5329237"/>
          </a:xfrm>
        </p:spPr>
        <p:txBody>
          <a:bodyPr/>
          <a:lstStyle/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</a:pPr>
            <a:r>
              <a:rPr lang="cs-CZ" sz="3200" b="1" smtClean="0">
                <a:latin typeface="Calibri" pitchFamily="34" charset="0"/>
                <a:cs typeface="Calibri" pitchFamily="34" charset="0"/>
              </a:rPr>
              <a:t>Nejznámější Čapkovo </a:t>
            </a:r>
            <a:r>
              <a:rPr lang="cs-CZ" sz="3200" b="1" u="sng" smtClean="0">
                <a:latin typeface="Calibri" pitchFamily="34" charset="0"/>
                <a:cs typeface="Calibri" pitchFamily="34" charset="0"/>
              </a:rPr>
              <a:t>utopické drama</a:t>
            </a:r>
            <a:r>
              <a:rPr lang="cs-CZ" sz="3200" b="1" smtClean="0">
                <a:latin typeface="Calibri" pitchFamily="34" charset="0"/>
                <a:cs typeface="Calibri" pitchFamily="34" charset="0"/>
              </a:rPr>
              <a:t>, </a:t>
            </a: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</a:pPr>
            <a:r>
              <a:rPr lang="cs-CZ" sz="3200" b="1" smtClean="0">
                <a:latin typeface="Calibri" pitchFamily="34" charset="0"/>
                <a:cs typeface="Calibri" pitchFamily="34" charset="0"/>
              </a:rPr>
              <a:t>jímž dosáhl téměř přes noc světové proslulosti.</a:t>
            </a: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</a:pPr>
            <a:endParaRPr lang="cs-CZ" sz="3200" b="1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</a:pPr>
            <a:endParaRPr lang="cs-CZ" sz="3200" b="1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</a:pPr>
            <a:r>
              <a:rPr lang="cs-CZ" sz="3200" b="1" smtClean="0">
                <a:latin typeface="Calibri" pitchFamily="34" charset="0"/>
                <a:cs typeface="Calibri" pitchFamily="34" charset="0"/>
              </a:rPr>
              <a:t>Drama zpracovává atraktivní téma – vynález umělých bytostí (Robotů), které jsou obdařeny prakticky všemi lidskými dovednostmi.</a:t>
            </a:r>
            <a:endParaRPr lang="cs-CZ" sz="320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94" b="-47907"/>
          <a:stretch/>
        </p:blipFill>
        <p:spPr bwMode="auto">
          <a:xfrm>
            <a:off x="0" y="4581689"/>
            <a:ext cx="9144000" cy="4437062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" t="57810" r="-464" b="-41166"/>
          <a:stretch/>
        </p:blipFill>
        <p:spPr bwMode="auto">
          <a:xfrm>
            <a:off x="137252" y="5010233"/>
            <a:ext cx="9059862" cy="3695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30163" y="4689204"/>
            <a:ext cx="9113837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19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5855"/>
            <a:ext cx="7772400" cy="1376921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Karel Čapek – R.U.R.</a:t>
            </a:r>
            <a:br>
              <a:rPr lang="cs-CZ" b="1" dirty="0" smtClean="0">
                <a:solidFill>
                  <a:srgbClr val="92D050"/>
                </a:solidFill>
              </a:rPr>
            </a:br>
            <a:r>
              <a:rPr lang="cs-CZ" b="1" dirty="0" smtClean="0">
                <a:solidFill>
                  <a:srgbClr val="92D050"/>
                </a:solidFill>
              </a:rPr>
              <a:t>      Práce s textem</a:t>
            </a:r>
            <a:br>
              <a:rPr lang="cs-CZ" b="1" dirty="0" smtClean="0">
                <a:solidFill>
                  <a:srgbClr val="92D050"/>
                </a:solidFill>
              </a:rPr>
            </a:b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395536" y="1275340"/>
            <a:ext cx="8505825" cy="5589587"/>
          </a:xfrm>
        </p:spPr>
        <p:txBody>
          <a:bodyPr/>
          <a:lstStyle/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u="sng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u="sng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u="sng" dirty="0" smtClean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Kompozice: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Hra se skládá z předehry a 3 dějství.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Předehra – příjezd Heleny ( jedné 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z postav ) do továrny na výrobu Robotů</a:t>
            </a:r>
          </a:p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1. dějství  - vzpoura Robotů proti lidstvu</a:t>
            </a:r>
          </a:p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2. dějství  - zničení lidstva</a:t>
            </a:r>
          </a:p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3. dějství – snaha o záchranu lidstva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/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b="1" dirty="0" smtClean="0"/>
              <a:t> </a:t>
            </a: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95536" y="1484784"/>
            <a:ext cx="7128792" cy="5373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Čítanka 9, str. 53</a:t>
            </a:r>
            <a:endParaRPr lang="cs-CZ" sz="4000" b="1" dirty="0"/>
          </a:p>
        </p:txBody>
      </p:sp>
      <p:pic>
        <p:nvPicPr>
          <p:cNvPr id="1027" name="Picture 3" descr="C:\Users\Uživatel\AppData\Local\Microsoft\Windows\Temporary Internet Files\Content.IE5\VE8VLRBH\MC900441734[2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080" y="1196752"/>
            <a:ext cx="2307704" cy="230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živatel\AppData\Local\Microsoft\Windows\Temporary Internet Files\Content.IE5\XP98KUCS\MC9002327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4583" y="4971522"/>
            <a:ext cx="1388198" cy="185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71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5855"/>
            <a:ext cx="7772400" cy="1376921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Karel Čapek – R.U.R.</a:t>
            </a:r>
            <a:br>
              <a:rPr lang="cs-CZ" b="1" dirty="0" smtClean="0">
                <a:solidFill>
                  <a:srgbClr val="92D050"/>
                </a:solidFill>
              </a:rPr>
            </a:br>
            <a:r>
              <a:rPr lang="cs-CZ" b="1" dirty="0" smtClean="0">
                <a:solidFill>
                  <a:srgbClr val="92D050"/>
                </a:solidFill>
              </a:rPr>
              <a:t>      Práce s textem</a:t>
            </a:r>
            <a:br>
              <a:rPr lang="cs-CZ" b="1" dirty="0" smtClean="0">
                <a:solidFill>
                  <a:srgbClr val="92D050"/>
                </a:solidFill>
              </a:rPr>
            </a:b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395536" y="1275340"/>
            <a:ext cx="8505825" cy="5589587"/>
          </a:xfrm>
        </p:spPr>
        <p:txBody>
          <a:bodyPr/>
          <a:lstStyle/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Rozdělení do skupin: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Stručně převyprávějte děj ukázky.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Uveďte postavy, které reprezentují lidstvo.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Charakterizujte ústřední postavu ukázky.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Vyjádřete hlavní myšlenku ukázky. Jakou lidskou touhu vyjadřuje poslední část ukázky?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/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b="1" dirty="0" smtClean="0"/>
              <a:t> </a:t>
            </a:r>
            <a:endParaRPr lang="cs-CZ" dirty="0" smtClean="0"/>
          </a:p>
        </p:txBody>
      </p:sp>
      <p:pic>
        <p:nvPicPr>
          <p:cNvPr id="1026" name="Picture 2" descr="C:\Users\Uživatel\AppData\Local\Microsoft\Windows\Temporary Internet Files\Content.IE5\EKI5L4ZD\MC9002327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02" y="0"/>
            <a:ext cx="1388198" cy="185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98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5855"/>
            <a:ext cx="7772400" cy="1376921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Karel Čapek – R.U.R.</a:t>
            </a:r>
            <a:br>
              <a:rPr lang="cs-CZ" b="1" dirty="0" smtClean="0">
                <a:solidFill>
                  <a:srgbClr val="92D050"/>
                </a:solidFill>
              </a:rPr>
            </a:br>
            <a:r>
              <a:rPr lang="cs-CZ" b="1" dirty="0" smtClean="0">
                <a:solidFill>
                  <a:srgbClr val="92D050"/>
                </a:solidFill>
              </a:rPr>
              <a:t>      Práce s textem</a:t>
            </a:r>
            <a:br>
              <a:rPr lang="cs-CZ" b="1" dirty="0" smtClean="0">
                <a:solidFill>
                  <a:srgbClr val="92D050"/>
                </a:solidFill>
              </a:rPr>
            </a:b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395536" y="1275340"/>
            <a:ext cx="8505825" cy="5589587"/>
          </a:xfrm>
        </p:spPr>
        <p:txBody>
          <a:bodyPr/>
          <a:lstStyle/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Uveďte postavy, které reprezentují lidstvo.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Harry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Domin – ředitel továrny              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>
                <a:latin typeface="Calibri" pitchFamily="34" charset="0"/>
                <a:cs typeface="Calibri" pitchFamily="34" charset="0"/>
              </a:rPr>
              <a:t>Ing.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Fabry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– technický ředitel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Dr. Gall – vedoucí výzkumného oddělení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Dr.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Busman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– komerční ředitel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Dr.Hallemeier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– doktor psychologie a výchovy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Stavitel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Alqvist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- vědec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Helena Gloryová – manželka Domina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Vědec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Rossum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– vynálezce Robotů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Nána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 smtClean="0">
                <a:latin typeface="Calibri" pitchFamily="34" charset="0"/>
                <a:cs typeface="Calibri" pitchFamily="34" charset="0"/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b="1" dirty="0">
                <a:latin typeface="Calibri" pitchFamily="34" charset="0"/>
                <a:cs typeface="Calibri" pitchFamily="34" charset="0"/>
              </a:rPr>
              <a:t/>
            </a:r>
            <a:br>
              <a:rPr lang="cs-CZ" b="1" dirty="0">
                <a:latin typeface="Calibri" pitchFamily="34" charset="0"/>
                <a:cs typeface="Calibri" pitchFamily="34" charset="0"/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/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b="1" dirty="0" smtClean="0"/>
              <a:t> </a:t>
            </a:r>
            <a:endParaRPr lang="cs-CZ" dirty="0" smtClean="0"/>
          </a:p>
        </p:txBody>
      </p:sp>
      <p:sp>
        <p:nvSpPr>
          <p:cNvPr id="11" name="Zaoblený obdélník 10"/>
          <p:cNvSpPr/>
          <p:nvPr/>
        </p:nvSpPr>
        <p:spPr>
          <a:xfrm>
            <a:off x="5463084" y="4690833"/>
            <a:ext cx="3680916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lat. „</a:t>
            </a:r>
            <a:r>
              <a:rPr lang="cs-CZ" sz="2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dominus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“</a:t>
            </a:r>
          </a:p>
          <a:p>
            <a:pPr algn="ctr"/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pán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5463084" y="4590172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jméno odvozeno od hrdiny hry „Bílá nemoc“ </a:t>
            </a:r>
            <a:r>
              <a:rPr lang="cs-CZ" sz="2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Dr.Galéna</a:t>
            </a:r>
            <a:endParaRPr lang="cs-CZ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463084" y="4610032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lat. „</a:t>
            </a:r>
            <a:r>
              <a:rPr lang="cs-CZ" sz="2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faber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“-</a:t>
            </a:r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vyrábějící bytost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5463084" y="4614612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v </a:t>
            </a:r>
            <a:r>
              <a:rPr lang="cs-CZ" sz="2800" b="1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minulosti jméno pro chůvu </a:t>
            </a:r>
            <a:endParaRPr lang="cs-CZ" sz="28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463084" y="4583245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„</a:t>
            </a:r>
            <a:r>
              <a:rPr lang="cs-CZ" sz="2800" b="1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Helena trojská“ </a:t>
            </a:r>
            <a:r>
              <a:rPr lang="cs-CZ" sz="2800" b="1" u="sng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symbol </a:t>
            </a:r>
            <a:r>
              <a:rPr lang="cs-CZ" sz="2800" b="1" u="sng" dirty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ženské krásy </a:t>
            </a:r>
            <a:endParaRPr lang="cs-CZ" sz="2800" b="1" u="sng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463084" y="4599835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 španělského </a:t>
            </a:r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slova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„el </a:t>
            </a:r>
            <a:r>
              <a:rPr lang="cs-CZ" sz="2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quisto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„-</a:t>
            </a:r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oblíbený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5463084" y="4618458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 němčiny „</a:t>
            </a:r>
            <a:r>
              <a:rPr lang="cs-CZ" sz="2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helle</a:t>
            </a:r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" znamená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světlo</a:t>
            </a:r>
            <a:r>
              <a:rPr lang="cs-CZ" sz="2800" b="1" u="sng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jas</a:t>
            </a:r>
          </a:p>
          <a:p>
            <a:pPr algn="ctr"/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r. psychologie</a:t>
            </a:r>
          </a:p>
        </p:txBody>
      </p:sp>
      <p:sp>
        <p:nvSpPr>
          <p:cNvPr id="23" name="Zaoblený obdélník 22"/>
          <p:cNvSpPr/>
          <p:nvPr/>
        </p:nvSpPr>
        <p:spPr>
          <a:xfrm>
            <a:off x="5436095" y="4583245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 </a:t>
            </a:r>
            <a:r>
              <a:rPr lang="cs-CZ" sz="28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anglického slova </a:t>
            </a:r>
            <a:r>
              <a:rPr lang="cs-CZ" sz="2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„businessman“</a:t>
            </a:r>
          </a:p>
          <a:p>
            <a:pPr algn="ctr"/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obchodník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5463084" y="4610032"/>
            <a:ext cx="3680916" cy="2267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800" b="1" u="sng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rozum</a:t>
            </a:r>
          </a:p>
        </p:txBody>
      </p:sp>
      <p:pic>
        <p:nvPicPr>
          <p:cNvPr id="2050" name="Picture 2" descr="C:\Users\Uživatel\AppData\Local\Microsoft\Windows\Temporary Internet Files\Content.IE5\EKI5L4ZD\MC9002327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02" y="0"/>
            <a:ext cx="1388198" cy="185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04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3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9" grpId="0" animBg="1"/>
      <p:bldP spid="9" grpId="1" animBg="1"/>
      <p:bldP spid="12" grpId="0" animBg="1"/>
      <p:bldP spid="12" grpId="1" animBg="1"/>
      <p:bldP spid="14" grpId="0" animBg="1"/>
      <p:bldP spid="14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1268759"/>
          </a:xfrm>
        </p:spPr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   Karel </a:t>
            </a:r>
            <a:r>
              <a:rPr lang="cs-CZ" b="1" dirty="0">
                <a:solidFill>
                  <a:srgbClr val="92D050"/>
                </a:solidFill>
              </a:rPr>
              <a:t>Čapek – R.U.R.</a:t>
            </a:r>
            <a:br>
              <a:rPr lang="cs-CZ" b="1" dirty="0">
                <a:solidFill>
                  <a:srgbClr val="92D050"/>
                </a:solidFill>
              </a:rPr>
            </a:br>
            <a:r>
              <a:rPr lang="cs-CZ" b="1" dirty="0">
                <a:solidFill>
                  <a:srgbClr val="92D050"/>
                </a:solidFill>
              </a:rPr>
              <a:t>      Práce s textem</a:t>
            </a:r>
            <a:br>
              <a:rPr lang="cs-CZ" b="1" dirty="0">
                <a:solidFill>
                  <a:srgbClr val="92D05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68760"/>
            <a:ext cx="7772400" cy="5087590"/>
          </a:xfrm>
        </p:spPr>
        <p:txBody>
          <a:bodyPr/>
          <a:lstStyle/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u="sng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Charakteristika ústřední postavy ukázky.</a:t>
            </a: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u="sng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Helena </a:t>
            </a:r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Gloryová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 Manželka Dominova, ztělesnění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ženského,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 </a:t>
            </a: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   citového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, laskavého přístupu k robotům i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   lidem. Touží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po návratu lidstva k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 </a:t>
            </a: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   přirozenému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životu a ničí recept na výrobu 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    Robotů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.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lvl="0"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 smtClean="0">
                <a:latin typeface="Calibri" pitchFamily="34" charset="0"/>
                <a:cs typeface="Calibri" pitchFamily="34" charset="0"/>
              </a:rPr>
              <a:t> Muži jsou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ochotni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pro ni zemřít. Bylo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tomu tak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i u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trojské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Heleny ( ve hře se umírá také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kvůli jejímu nerozvážnému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činu ).</a:t>
            </a:r>
            <a:endParaRPr lang="cs-CZ" b="1" dirty="0"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endParaRPr lang="cs-CZ" b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 descr="C:\Users\Uživatel\AppData\Local\Microsoft\Windows\Temporary Internet Files\Content.IE5\EKI5L4ZD\MC9002327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02" y="0"/>
            <a:ext cx="1388198" cy="185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62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88641"/>
            <a:ext cx="7772400" cy="1224135"/>
          </a:xfrm>
        </p:spPr>
        <p:txBody>
          <a:bodyPr/>
          <a:lstStyle/>
          <a:p>
            <a:r>
              <a:rPr lang="cs-CZ" b="1" dirty="0" smtClean="0">
                <a:solidFill>
                  <a:srgbClr val="92D050"/>
                </a:solidFill>
              </a:rPr>
              <a:t>   Karel </a:t>
            </a:r>
            <a:r>
              <a:rPr lang="cs-CZ" b="1" dirty="0">
                <a:solidFill>
                  <a:srgbClr val="92D050"/>
                </a:solidFill>
              </a:rPr>
              <a:t>Čapek – R.U.R.</a:t>
            </a:r>
            <a:br>
              <a:rPr lang="cs-CZ" b="1" dirty="0">
                <a:solidFill>
                  <a:srgbClr val="92D050"/>
                </a:solidFill>
              </a:rPr>
            </a:br>
            <a:r>
              <a:rPr lang="cs-CZ" b="1" dirty="0">
                <a:solidFill>
                  <a:srgbClr val="92D050"/>
                </a:solidFill>
              </a:rPr>
              <a:t>      Práce s textem</a:t>
            </a:r>
            <a:br>
              <a:rPr lang="cs-CZ" b="1" dirty="0">
                <a:solidFill>
                  <a:srgbClr val="92D05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268760"/>
            <a:ext cx="7772400" cy="5087590"/>
          </a:xfrm>
        </p:spPr>
        <p:txBody>
          <a:bodyPr/>
          <a:lstStyle/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u="sng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Hlavní myšlenka </a:t>
            </a:r>
            <a:r>
              <a:rPr lang="cs-CZ" b="1" u="sng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ukázky. </a:t>
            </a:r>
            <a:endParaRPr lang="cs-CZ" b="1" u="sng" dirty="0" smtClean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Jakou </a:t>
            </a:r>
            <a:r>
              <a:rPr lang="cs-CZ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lidskou touhu vyjadřuje poslední </a:t>
            </a:r>
            <a:endParaRPr lang="cs-CZ" b="1" dirty="0" smtClean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část </a:t>
            </a:r>
            <a:r>
              <a:rPr lang="cs-CZ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ukázky</a:t>
            </a: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 marL="68263" lvl="0" indent="0" algn="just">
              <a:buClr>
                <a:srgbClr val="FF0000"/>
              </a:buClr>
              <a:buNone/>
              <a:defRPr/>
            </a:pP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    </a:t>
            </a:r>
            <a:r>
              <a:rPr lang="cs-CZ" b="1" u="sng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Např.: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ouhu po kráse, obyčejnosti lidského života (např. cítit vůni květin, stavět domy…), navrácení se k přirozenému lidskému životu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ú</a:t>
            </a: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zkost z pokroku, ze stavu lidstva (ztráta plodnosti, neustálé válčení,…)</a:t>
            </a:r>
          </a:p>
          <a:p>
            <a:pPr lvl="0"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t</a:t>
            </a:r>
            <a:r>
              <a:rPr lang="cs-CZ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ouhu po zániku Robotů (nahrazují lidstvo)</a:t>
            </a:r>
          </a:p>
          <a:p>
            <a:pPr marL="68263" lvl="0" indent="0" algn="just">
              <a:buClr>
                <a:srgbClr val="FF0000"/>
              </a:buClr>
              <a:buNone/>
              <a:defRPr/>
            </a:pPr>
            <a:endParaRPr lang="cs-CZ" b="1" dirty="0" smtClean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endParaRPr lang="cs-CZ" b="1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endParaRPr lang="cs-CZ" b="1" u="sng" dirty="0" smtClean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marL="68263" lvl="0" indent="0" algn="just">
              <a:buClr>
                <a:srgbClr val="FF0000"/>
              </a:buClr>
              <a:buNone/>
              <a:defRPr/>
            </a:pPr>
            <a:endParaRPr lang="cs-CZ" b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3813" y="4655296"/>
            <a:ext cx="9120187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Uživatel\AppData\Local\Microsoft\Windows\Temporary Internet Files\Content.IE5\EKI5L4ZD\MC9002327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02" y="0"/>
            <a:ext cx="1388198" cy="185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27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989138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92D050"/>
                </a:solidFill>
              </a:rPr>
              <a:t>   Karel Čapek – R.U.R.</a:t>
            </a:r>
            <a:br>
              <a:rPr lang="cs-CZ" b="1" dirty="0" smtClean="0">
                <a:solidFill>
                  <a:srgbClr val="92D050"/>
                </a:solidFill>
              </a:rPr>
            </a:br>
            <a:r>
              <a:rPr lang="cs-CZ" b="1" dirty="0" smtClean="0">
                <a:solidFill>
                  <a:srgbClr val="92D050"/>
                </a:solidFill>
              </a:rPr>
              <a:t>          Shrnutí</a:t>
            </a:r>
            <a:br>
              <a:rPr lang="cs-CZ" b="1" dirty="0" smtClean="0">
                <a:solidFill>
                  <a:srgbClr val="92D050"/>
                </a:solidFill>
              </a:rPr>
            </a:b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319088" y="1268413"/>
            <a:ext cx="8505825" cy="5589587"/>
          </a:xfrm>
        </p:spPr>
        <p:txBody>
          <a:bodyPr/>
          <a:lstStyle/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R.U.R. se skládá z předehry a tří jednání.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sz="2800" b="1" dirty="0">
                <a:latin typeface="Calibri" pitchFamily="34" charset="0"/>
                <a:cs typeface="Calibri" pitchFamily="34" charset="0"/>
              </a:rPr>
              <a:t>V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předehře se seznamujeme s chodem </a:t>
            </a:r>
          </a:p>
          <a:p>
            <a:pPr marL="68263" indent="0" algn="just">
              <a:buClr>
                <a:srgbClr val="FF0000"/>
              </a:buClr>
              <a:buNone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    továrny  na výrobu Robotů.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sz="2800" b="1" dirty="0">
                <a:latin typeface="Calibri" pitchFamily="34" charset="0"/>
                <a:cs typeface="Calibri" pitchFamily="34" charset="0"/>
              </a:rPr>
              <a:t>Z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jišťujeme, že Roboti jsou od lidí takřka 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    k nerozeznání.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sz="2800" b="1" dirty="0">
                <a:latin typeface="Calibri" pitchFamily="34" charset="0"/>
                <a:cs typeface="Calibri" pitchFamily="34" charset="0"/>
              </a:rPr>
              <a:t>V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následujících dějstvích Roboti přebírají kontrolu nad továrnou a nad celým světem, lidstvo je vyhubeno.</a:t>
            </a:r>
          </a:p>
          <a:p>
            <a:pPr algn="just">
              <a:buClr>
                <a:srgbClr val="FF0000"/>
              </a:buClr>
              <a:buFont typeface="Wingdings" pitchFamily="2" charset="2"/>
              <a:buChar char="q"/>
              <a:defRPr/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U dvou </a:t>
            </a:r>
            <a:r>
              <a:rPr lang="cs-CZ" sz="2800" b="1" dirty="0" err="1" smtClean="0">
                <a:latin typeface="Calibri" pitchFamily="34" charset="0"/>
                <a:cs typeface="Calibri" pitchFamily="34" charset="0"/>
              </a:rPr>
              <a:t>Roborů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- Heleny a Primuse se objevuje  láska, ochota obětovat se za druhého - stávají se lidmi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a lidstvo je zachráněno.</a:t>
            </a:r>
          </a:p>
          <a:p>
            <a:pPr marL="68263" indent="0" algn="just">
              <a:buClr>
                <a:srgbClr val="FF0000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b="1" dirty="0" smtClean="0"/>
          </a:p>
          <a:p>
            <a:pPr marL="68263" indent="0" algn="just"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b="1" dirty="0" smtClean="0"/>
              <a:t> </a:t>
            </a:r>
            <a:endParaRPr lang="cs-CZ" dirty="0" smtClean="0"/>
          </a:p>
        </p:txBody>
      </p:sp>
      <p:pic>
        <p:nvPicPr>
          <p:cNvPr id="28681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66"/>
          <a:stretch/>
        </p:blipFill>
        <p:spPr bwMode="auto">
          <a:xfrm>
            <a:off x="-28831" y="4807527"/>
            <a:ext cx="9144000" cy="2053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2" name="Picture 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36"/>
          <a:stretch/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Uživatel\AppData\Local\Microsoft\Windows\Temporary Internet Files\Content.IE5\EKI5L4ZD\MC90023272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802" y="0"/>
            <a:ext cx="1388198" cy="1858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Zástupný symbol pro obsah 5"/>
          <p:cNvSpPr>
            <a:spLocks noGrp="1"/>
          </p:cNvSpPr>
          <p:nvPr>
            <p:ph idx="1"/>
          </p:nvPr>
        </p:nvSpPr>
        <p:spPr>
          <a:xfrm>
            <a:off x="395536" y="404665"/>
            <a:ext cx="8319839" cy="256267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400" dirty="0" smtClean="0">
                <a:latin typeface="Calibri" pitchFamily="34" charset="0"/>
                <a:cs typeface="Calibri" pitchFamily="34" charset="0"/>
              </a:rPr>
              <a:t>Zdroj použité literatury: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/>
              <a:t>NEZKUSIL</a:t>
            </a:r>
            <a:r>
              <a:rPr lang="cs-CZ" sz="1400" dirty="0"/>
              <a:t>, Vladimír. </a:t>
            </a:r>
            <a:r>
              <a:rPr lang="cs-CZ" sz="1400" i="1" dirty="0"/>
              <a:t>Literární výchova pro 8. ročník ZŠ: Výpravy do světa literatury</a:t>
            </a:r>
            <a:r>
              <a:rPr lang="cs-CZ" sz="1400" dirty="0"/>
              <a:t>. 2. vyd. Praha: Fortuna, 1997. ISBN 80-7168-453-8.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1400" dirty="0" smtClean="0"/>
              <a:t>KOVALČÍK</a:t>
            </a:r>
            <a:r>
              <a:rPr lang="cs-CZ" sz="1400" dirty="0"/>
              <a:t>, Zdeněk. </a:t>
            </a:r>
            <a:r>
              <a:rPr lang="cs-CZ" sz="1400" i="1" dirty="0"/>
              <a:t>Čítanka pro 9. ročník ZŠ a příslušné ročníky VG</a:t>
            </a:r>
            <a:r>
              <a:rPr lang="cs-CZ" sz="1400" dirty="0"/>
              <a:t>. Všeň: Alter, s.r.o., 2006. ISBN 80-7245-017-4. </a:t>
            </a:r>
            <a:endParaRPr lang="cs-CZ" sz="1400" dirty="0">
              <a:latin typeface="Calibri" pitchFamily="34" charset="0"/>
              <a:cs typeface="Calibri" pitchFamily="34" charset="0"/>
            </a:endParaRPr>
          </a:p>
          <a:p>
            <a:pPr marL="171450" indent="-1714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95536" y="2459216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Zdroj </a:t>
            </a:r>
            <a:r>
              <a:rPr lang="cs-CZ" sz="1400" dirty="0"/>
              <a:t>obrázků: </a:t>
            </a:r>
          </a:p>
          <a:p>
            <a:r>
              <a:rPr lang="cs-CZ" sz="1400" dirty="0"/>
              <a:t>Galerie Microsoft Office</a:t>
            </a:r>
          </a:p>
        </p:txBody>
      </p:sp>
    </p:spTree>
    <p:extLst>
      <p:ext uri="{BB962C8B-B14F-4D97-AF65-F5344CB8AC3E}">
        <p14:creationId xmlns:p14="http://schemas.microsoft.com/office/powerpoint/2010/main" val="5975076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3121</TotalTime>
  <Words>630</Words>
  <Application>Microsoft Office PowerPoint</Application>
  <PresentationFormat>Předvádění na obrazovce (4:3)</PresentationFormat>
  <Paragraphs>116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Metro</vt:lpstr>
      <vt:lpstr>Horizont</vt:lpstr>
      <vt:lpstr>Karel Čapek – 3. část</vt:lpstr>
      <vt:lpstr>        Karel Čapek – R.U.R.  Rossum´s Universal Robots (1920)            </vt:lpstr>
      <vt:lpstr>   Karel Čapek – R.U.R.       Práce s textem </vt:lpstr>
      <vt:lpstr>   Karel Čapek – R.U.R.       Práce s textem </vt:lpstr>
      <vt:lpstr>   Karel Čapek – R.U.R.       Práce s textem </vt:lpstr>
      <vt:lpstr>   Karel Čapek – R.U.R.       Práce s textem </vt:lpstr>
      <vt:lpstr>   Karel Čapek – R.U.R.       Práce s textem </vt:lpstr>
      <vt:lpstr>   Karel Čapek – R.U.R.           Shrnutí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K. Čapek - R.U.R.</dc:title>
  <dc:creator>Loumová</dc:creator>
  <cp:lastModifiedBy>Uživatel</cp:lastModifiedBy>
  <cp:revision>440</cp:revision>
  <dcterms:created xsi:type="dcterms:W3CDTF">2010-08-23T12:40:30Z</dcterms:created>
  <dcterms:modified xsi:type="dcterms:W3CDTF">2012-11-24T13:42:37Z</dcterms:modified>
</cp:coreProperties>
</file>