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19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2863-FA4A-408B-821C-F1A6C5C3B8F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C1BBC-65D4-4EA1-9C31-84431BAA8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2863-FA4A-408B-821C-F1A6C5C3B8F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C1BBC-65D4-4EA1-9C31-84431BAA8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2863-FA4A-408B-821C-F1A6C5C3B8F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C1BBC-65D4-4EA1-9C31-84431BAA8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2863-FA4A-408B-821C-F1A6C5C3B8F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C1BBC-65D4-4EA1-9C31-84431BAA8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2863-FA4A-408B-821C-F1A6C5C3B8F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C1BBC-65D4-4EA1-9C31-84431BAA8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2863-FA4A-408B-821C-F1A6C5C3B8F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C1BBC-65D4-4EA1-9C31-84431BAA8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2863-FA4A-408B-821C-F1A6C5C3B8F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C1BBC-65D4-4EA1-9C31-84431BAA8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2863-FA4A-408B-821C-F1A6C5C3B8F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C1BBC-65D4-4EA1-9C31-84431BAA8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2863-FA4A-408B-821C-F1A6C5C3B8F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C1BBC-65D4-4EA1-9C31-84431BAA8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2863-FA4A-408B-821C-F1A6C5C3B8F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C1BBC-65D4-4EA1-9C31-84431BAA8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2863-FA4A-408B-821C-F1A6C5C3B8F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C1BBC-65D4-4EA1-9C31-84431BAA8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832863-FA4A-408B-821C-F1A6C5C3B8F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9C1BBC-65D4-4EA1-9C31-84431BAA84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83264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Násobilka v oboru do 100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</a:t>
            </a:r>
            <a:r>
              <a:rPr lang="cs-CZ" dirty="0" smtClean="0"/>
              <a:t>VY_32_INOVACE_11_DĚLENÍ </a:t>
            </a:r>
            <a:r>
              <a:rPr lang="cs-CZ" dirty="0" smtClean="0"/>
              <a:t>4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25.5.2012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pro 3. ročník</a:t>
            </a:r>
            <a:endParaRPr lang="cs-CZ" b="1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</a:t>
            </a:r>
            <a:r>
              <a:rPr lang="cs-CZ" dirty="0" smtClean="0"/>
              <a:t>Výukový materiál slouží k procvičování násobilky pomocí interaktivní tabule. </a:t>
            </a:r>
            <a:r>
              <a:rPr lang="cs-CZ" smtClean="0"/>
              <a:t>Materiál lze použít k samostatné, nebo skupinové práci žáků, nebo jako pracovní listy.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Tatínek má </a:t>
            </a:r>
            <a:r>
              <a:rPr lang="cs-CZ" b="1" u="sng" dirty="0" smtClean="0">
                <a:solidFill>
                  <a:srgbClr val="FF0000"/>
                </a:solidFill>
              </a:rPr>
              <a:t>4 děti </a:t>
            </a:r>
            <a:r>
              <a:rPr lang="cs-CZ" u="sng" dirty="0" smtClean="0"/>
              <a:t>rozdělí jim </a:t>
            </a:r>
            <a:r>
              <a:rPr lang="cs-CZ" b="1" u="sng" dirty="0" smtClean="0">
                <a:solidFill>
                  <a:srgbClr val="0070C0"/>
                </a:solidFill>
              </a:rPr>
              <a:t>20 nanuků</a:t>
            </a:r>
            <a:r>
              <a:rPr lang="cs-CZ" u="sng" dirty="0" smtClean="0"/>
              <a:t>. Kolik bude mít každé dítě nanuků?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</a:t>
            </a:r>
            <a:r>
              <a:rPr lang="cs-CZ" sz="4800" b="1" dirty="0" smtClean="0">
                <a:solidFill>
                  <a:srgbClr val="0070C0"/>
                </a:solidFill>
              </a:rPr>
              <a:t>20 : 4 =</a:t>
            </a:r>
          </a:p>
          <a:p>
            <a:pPr>
              <a:buNone/>
            </a:pPr>
            <a:endParaRPr lang="cs-CZ" sz="4800" b="1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4000" b="1" dirty="0" smtClean="0"/>
              <a:t>Každé dítě bude mít </a:t>
            </a:r>
            <a:r>
              <a:rPr lang="cs-CZ" sz="4000" b="1" dirty="0" smtClean="0">
                <a:solidFill>
                  <a:srgbClr val="FF0000"/>
                </a:solidFill>
              </a:rPr>
              <a:t>___ nanuků</a:t>
            </a:r>
            <a:r>
              <a:rPr lang="cs-CZ" sz="4000" b="1" dirty="0" smtClean="0"/>
              <a:t>.</a:t>
            </a:r>
            <a:r>
              <a:rPr lang="cs-CZ" sz="4800" b="1" dirty="0" smtClean="0"/>
              <a:t> </a:t>
            </a:r>
            <a:endParaRPr lang="cs-CZ" sz="4800" b="1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72816"/>
            <a:ext cx="1152128" cy="11521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932040" y="3356992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5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844824"/>
            <a:ext cx="1080120" cy="1080120"/>
          </a:xfrm>
          <a:prstGeom prst="rect">
            <a:avLst/>
          </a:prstGeom>
          <a:noFill/>
        </p:spPr>
      </p:pic>
      <p:pic>
        <p:nvPicPr>
          <p:cNvPr id="7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700808"/>
            <a:ext cx="1296144" cy="1296144"/>
          </a:xfrm>
          <a:prstGeom prst="rect">
            <a:avLst/>
          </a:prstGeom>
          <a:noFill/>
        </p:spPr>
      </p:pic>
      <p:pic>
        <p:nvPicPr>
          <p:cNvPr id="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916832"/>
            <a:ext cx="1008112" cy="1008112"/>
          </a:xfrm>
          <a:prstGeom prst="rect">
            <a:avLst/>
          </a:prstGeom>
          <a:noFill/>
        </p:spPr>
      </p:pic>
      <p:pic>
        <p:nvPicPr>
          <p:cNvPr id="9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772816"/>
            <a:ext cx="1296144" cy="1296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V jedné krabičce </a:t>
            </a:r>
            <a:r>
              <a:rPr lang="cs-CZ" u="sng" dirty="0" smtClean="0"/>
              <a:t>jsou </a:t>
            </a:r>
            <a:r>
              <a:rPr lang="cs-CZ" b="1" u="sng" dirty="0" smtClean="0">
                <a:solidFill>
                  <a:srgbClr val="0070C0"/>
                </a:solidFill>
              </a:rPr>
              <a:t>4 lízátka</a:t>
            </a:r>
            <a:r>
              <a:rPr lang="cs-CZ" u="sng" dirty="0" smtClean="0"/>
              <a:t>. Kolik lízátek je ve </a:t>
            </a:r>
            <a:r>
              <a:rPr lang="cs-CZ" b="1" u="sng" dirty="0" smtClean="0">
                <a:solidFill>
                  <a:srgbClr val="C00000"/>
                </a:solidFill>
              </a:rPr>
              <a:t>2,4,5,7,8,9 krabičkách</a:t>
            </a:r>
            <a:r>
              <a:rPr lang="cs-CZ" u="sng" dirty="0" smtClean="0"/>
              <a:t>?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640960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Počet krabiček </a:t>
            </a:r>
          </a:p>
          <a:p>
            <a:pPr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Počet lízátek </a:t>
            </a:r>
            <a:endParaRPr lang="cs-CZ" b="1" dirty="0">
              <a:solidFill>
                <a:srgbClr val="0070C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43808" y="3284984"/>
          <a:ext cx="6096000" cy="180020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90010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4</a:t>
                      </a:r>
                      <a:endParaRPr lang="cs-CZ" sz="4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536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1484784"/>
            <a:ext cx="1440160" cy="1440160"/>
          </a:xfrm>
          <a:prstGeom prst="rect">
            <a:avLst/>
          </a:prstGeom>
          <a:noFill/>
        </p:spPr>
      </p:pic>
      <p:pic>
        <p:nvPicPr>
          <p:cNvPr id="15364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556792"/>
            <a:ext cx="1368152" cy="1368152"/>
          </a:xfrm>
          <a:prstGeom prst="rect">
            <a:avLst/>
          </a:prstGeom>
          <a:noFill/>
        </p:spPr>
      </p:pic>
      <p:pic>
        <p:nvPicPr>
          <p:cNvPr id="15366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628800"/>
            <a:ext cx="1152128" cy="1152128"/>
          </a:xfrm>
          <a:prstGeom prst="rect">
            <a:avLst/>
          </a:prstGeom>
          <a:noFill/>
        </p:spPr>
      </p:pic>
      <p:pic>
        <p:nvPicPr>
          <p:cNvPr id="15368" name="Picture 8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916832"/>
            <a:ext cx="1008112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</a:rPr>
              <a:t>Přiřazuj čísla k výsledkům:</a:t>
            </a:r>
            <a:endParaRPr lang="cs-CZ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484784"/>
            <a:ext cx="4680520" cy="511256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600" b="1" dirty="0">
                <a:solidFill>
                  <a:srgbClr val="00B050"/>
                </a:solidFill>
              </a:rPr>
              <a:t>28 : 4 =                12 : 4 =</a:t>
            </a:r>
          </a:p>
          <a:p>
            <a:pPr>
              <a:buNone/>
            </a:pPr>
            <a:r>
              <a:rPr lang="cs-CZ" sz="3600" b="1" dirty="0">
                <a:solidFill>
                  <a:srgbClr val="00B050"/>
                </a:solidFill>
              </a:rPr>
              <a:t> 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00B050"/>
                </a:solidFill>
              </a:rPr>
              <a:t>16 </a:t>
            </a:r>
            <a:r>
              <a:rPr lang="cs-CZ" sz="3600" b="1" dirty="0">
                <a:solidFill>
                  <a:srgbClr val="00B050"/>
                </a:solidFill>
              </a:rPr>
              <a:t>: 4 =                 40 : 4 =</a:t>
            </a:r>
          </a:p>
          <a:p>
            <a:pPr>
              <a:buNone/>
            </a:pPr>
            <a:r>
              <a:rPr lang="cs-CZ" sz="3600" b="1" dirty="0">
                <a:solidFill>
                  <a:srgbClr val="00B050"/>
                </a:solidFill>
              </a:rPr>
              <a:t> </a:t>
            </a:r>
          </a:p>
          <a:p>
            <a:pPr>
              <a:buNone/>
            </a:pPr>
            <a:r>
              <a:rPr lang="cs-CZ" sz="3600" b="1" dirty="0">
                <a:solidFill>
                  <a:srgbClr val="00B050"/>
                </a:solidFill>
              </a:rPr>
              <a:t> 4 : </a:t>
            </a:r>
            <a:r>
              <a:rPr lang="cs-CZ" sz="3600" b="1" dirty="0" err="1">
                <a:solidFill>
                  <a:srgbClr val="00B050"/>
                </a:solidFill>
              </a:rPr>
              <a:t>4</a:t>
            </a:r>
            <a:r>
              <a:rPr lang="cs-CZ" sz="3600" b="1" dirty="0">
                <a:solidFill>
                  <a:srgbClr val="00B050"/>
                </a:solidFill>
              </a:rPr>
              <a:t> =                  20 : 4 =</a:t>
            </a:r>
          </a:p>
          <a:p>
            <a:pPr>
              <a:buNone/>
            </a:pPr>
            <a:r>
              <a:rPr lang="cs-CZ" sz="3600" b="1" dirty="0">
                <a:solidFill>
                  <a:srgbClr val="00B050"/>
                </a:solidFill>
              </a:rPr>
              <a:t> </a:t>
            </a:r>
          </a:p>
          <a:p>
            <a:pPr>
              <a:buNone/>
            </a:pPr>
            <a:r>
              <a:rPr lang="cs-CZ" sz="3600" b="1" dirty="0">
                <a:solidFill>
                  <a:srgbClr val="00B050"/>
                </a:solidFill>
              </a:rPr>
              <a:t>24 : 4 =                  8 : 4 =</a:t>
            </a:r>
          </a:p>
          <a:p>
            <a:pPr>
              <a:buNone/>
            </a:pPr>
            <a:r>
              <a:rPr lang="cs-CZ" sz="3600" b="1" dirty="0">
                <a:solidFill>
                  <a:srgbClr val="00B050"/>
                </a:solidFill>
              </a:rPr>
              <a:t> </a:t>
            </a:r>
          </a:p>
          <a:p>
            <a:pPr>
              <a:buNone/>
            </a:pPr>
            <a:r>
              <a:rPr lang="cs-CZ" sz="3600" b="1" dirty="0">
                <a:solidFill>
                  <a:srgbClr val="00B050"/>
                </a:solidFill>
              </a:rPr>
              <a:t>32 : 4 =                  36 : 4 </a:t>
            </a:r>
            <a:r>
              <a:rPr lang="cs-CZ" sz="3600" b="1" dirty="0" smtClean="0">
                <a:solidFill>
                  <a:srgbClr val="00B050"/>
                </a:solidFill>
              </a:rPr>
              <a:t>=</a:t>
            </a:r>
            <a:endParaRPr lang="cs-CZ" sz="3600" b="1" dirty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292080" y="1412776"/>
          <a:ext cx="2736306" cy="5056338"/>
        </p:xfrm>
        <a:graphic>
          <a:graphicData uri="http://schemas.openxmlformats.org/drawingml/2006/table">
            <a:tbl>
              <a:tblPr firstRow="1" bandRow="1">
                <a:tableStyleId>{638B1855-1B75-4FBE-930C-398BA8C253C6}</a:tableStyleId>
              </a:tblPr>
              <a:tblGrid>
                <a:gridCol w="912102"/>
                <a:gridCol w="912102"/>
                <a:gridCol w="912102"/>
              </a:tblGrid>
              <a:tr h="7223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14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11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18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23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16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23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17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23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12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23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7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13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20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23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15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19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233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10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obrázku: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smtClean="0"/>
              <a:t>Pokud není uveden zdroj, byly použity výhradně zdroje autora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166</Words>
  <Application>Microsoft Office PowerPoint</Application>
  <PresentationFormat>Předvádění na obrazovce (4:3)</PresentationFormat>
  <Paragraphs>60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Tatínek má 4 děti rozdělí jim 20 nanuků. Kolik bude mít každé dítě nanuků?</vt:lpstr>
      <vt:lpstr>V jedné krabičce jsou 4 lízátka. Kolik lízátek je ve 2,4,5,7,8,9 krabičkách?</vt:lpstr>
      <vt:lpstr>Přiřazuj čísla k výsledkům:</vt:lpstr>
      <vt:lpstr>Zdroj obrázku: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Verunka</dc:creator>
  <cp:lastModifiedBy>Verunka</cp:lastModifiedBy>
  <cp:revision>6</cp:revision>
  <dcterms:created xsi:type="dcterms:W3CDTF">2012-09-17T16:02:00Z</dcterms:created>
  <dcterms:modified xsi:type="dcterms:W3CDTF">2013-03-25T12:15:06Z</dcterms:modified>
</cp:coreProperties>
</file>