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bg1"/>
              </a:solidFill>
            </a:rPr>
            <a:t>: 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bg1"/>
              </a:solidFill>
            </a:rPr>
            <a:t>– 3.A – člen určitý a neurčitý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03CCF00-94EC-48D3-936E-EBFAAA28B059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VY_32_INOVACE_04_AJ_06</a:t>
          </a:r>
          <a:endParaRPr lang="cs-CZ" sz="2000" dirty="0">
            <a:solidFill>
              <a:schemeClr val="bg1"/>
            </a:solidFill>
          </a:endParaRPr>
        </a:p>
      </dgm:t>
    </dgm:pt>
    <dgm:pt modelId="{9D695905-AB3F-4D7A-ACE7-22DA7A322066}" type="parTrans" cxnId="{8A449AAB-251A-43C9-B787-42FFFD917B0F}">
      <dgm:prSet/>
      <dgm:spPr/>
    </dgm:pt>
    <dgm:pt modelId="{DD9FE67D-CCE3-4C01-8A30-A1847DD1DA05}" type="sibTrans" cxnId="{8A449AAB-251A-43C9-B787-42FFFD917B0F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C7D6818-823C-48C9-9493-3E17C4081D60}" type="pres">
      <dgm:prSet presAssocID="{E03CCF00-94EC-48D3-936E-EBFAAA28B059}" presName="vertSpace3" presStyleLbl="node1" presStyleIdx="1" presStyleCnt="5"/>
      <dgm:spPr/>
    </dgm:pt>
    <dgm:pt modelId="{5BEC65BD-8E1A-4BEF-A6AC-192325833824}" type="pres">
      <dgm:prSet presAssocID="{E03CCF00-94EC-48D3-936E-EBFAAA28B059}" presName="circle3" presStyleLbl="node1" presStyleIdx="2" presStyleCnt="5"/>
      <dgm:spPr/>
    </dgm:pt>
    <dgm:pt modelId="{39AEAE38-7731-4C89-83EE-BA4EDEF0EAA6}" type="pres">
      <dgm:prSet presAssocID="{E03CCF00-94EC-48D3-936E-EBFAAA28B059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A76239-8678-4B6C-9871-1226BCAD6D46}" type="pres">
      <dgm:prSet presAssocID="{E03CCF00-94EC-48D3-936E-EBFAAA28B05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E273FD-B513-4351-BFEA-C96725D6677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C3DFA1-823D-4B20-A8EF-E2C6AD4BFC5A}" type="presOf" srcId="{D8197B8C-B260-4A16-BDF4-0947B075E274}" destId="{5A5FFA88-C948-4069-8E93-59FA12366E83}" srcOrd="1" destOrd="0" presId="urn:microsoft.com/office/officeart/2005/8/layout/target3"/>
    <dgm:cxn modelId="{F4134E16-98EC-4571-8291-F7FC310A548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EF8D37D-2A2E-4268-B829-7C00417C2B7F}" type="presOf" srcId="{D1D4F407-5343-4D3F-B5B9-D407B03CAEB4}" destId="{AED2198E-93D5-4001-81B4-73124B309672}" srcOrd="1" destOrd="0" presId="urn:microsoft.com/office/officeart/2005/8/layout/target3"/>
    <dgm:cxn modelId="{11E65CB2-7D63-4C4E-8137-0E7ECDB37135}" type="presOf" srcId="{E03CCF00-94EC-48D3-936E-EBFAAA28B059}" destId="{AFA76239-8678-4B6C-9871-1226BCAD6D46}" srcOrd="1" destOrd="0" presId="urn:microsoft.com/office/officeart/2005/8/layout/target3"/>
    <dgm:cxn modelId="{8A449AAB-251A-43C9-B787-42FFFD917B0F}" srcId="{757F3AB3-0718-4624-B441-E567A8F0AB56}" destId="{E03CCF00-94EC-48D3-936E-EBFAAA28B059}" srcOrd="2" destOrd="0" parTransId="{9D695905-AB3F-4D7A-ACE7-22DA7A322066}" sibTransId="{DD9FE67D-CCE3-4C01-8A30-A1847DD1DA05}"/>
    <dgm:cxn modelId="{502E06BB-486F-4348-9549-9D1F430DC2C3}" type="presOf" srcId="{E03CCF00-94EC-48D3-936E-EBFAAA28B059}" destId="{39AEAE38-7731-4C89-83EE-BA4EDEF0EAA6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4106F8B-C90A-42F8-9D0E-225DA317CB6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AF1BDAC-4A1D-4603-A2CF-3FF26CC7EEB3}" type="presOf" srcId="{4C35D32F-0EAB-4CD7-82EE-45574DC2A586}" destId="{890E4F0B-2866-4A3F-A3C7-2A14B1797930}" srcOrd="1" destOrd="0" presId="urn:microsoft.com/office/officeart/2005/8/layout/target3"/>
    <dgm:cxn modelId="{1EADADC8-294F-4AC2-8D61-C4AEFC72B624}" type="presOf" srcId="{4C35D32F-0EAB-4CD7-82EE-45574DC2A586}" destId="{8BEBB6EC-1DAA-4CAC-8A25-BC0FCBD5DBD5}" srcOrd="0" destOrd="0" presId="urn:microsoft.com/office/officeart/2005/8/layout/target3"/>
    <dgm:cxn modelId="{DC8BCE96-4310-4BCF-8F41-D9FA0C8E7C29}" type="presOf" srcId="{D1B46980-6531-4606-95E6-44980827E919}" destId="{6140AFEC-043D-4C43-A2F9-D0F5331DF3A3}" srcOrd="0" destOrd="0" presId="urn:microsoft.com/office/officeart/2005/8/layout/target3"/>
    <dgm:cxn modelId="{301A9844-C0AB-4BC9-9201-649EF80573C0}" type="presOf" srcId="{D8197B8C-B260-4A16-BDF4-0947B075E274}" destId="{25B08C86-7E15-44DC-BE7F-FFB55DD49D12}" srcOrd="0" destOrd="0" presId="urn:microsoft.com/office/officeart/2005/8/layout/target3"/>
    <dgm:cxn modelId="{46D31F5E-6312-4E5A-9E5B-FF4848ECA514}" type="presParOf" srcId="{333A1088-737F-45CB-B68E-254E46348037}" destId="{F5ABB229-8D3B-4694-996A-96F23CF14429}" srcOrd="0" destOrd="0" presId="urn:microsoft.com/office/officeart/2005/8/layout/target3"/>
    <dgm:cxn modelId="{FEEC1E2C-7E6D-4A9F-ADE9-4A160EB84882}" type="presParOf" srcId="{333A1088-737F-45CB-B68E-254E46348037}" destId="{F41139FD-01EE-4571-8B17-4FB00FC51163}" srcOrd="1" destOrd="0" presId="urn:microsoft.com/office/officeart/2005/8/layout/target3"/>
    <dgm:cxn modelId="{8120A94F-CB90-47EF-96FD-5FC7F693E7AD}" type="presParOf" srcId="{333A1088-737F-45CB-B68E-254E46348037}" destId="{D005CE8C-CC26-4C3E-AC11-E15060ECD759}" srcOrd="2" destOrd="0" presId="urn:microsoft.com/office/officeart/2005/8/layout/target3"/>
    <dgm:cxn modelId="{AE993298-638C-4A64-B15A-6E4510BE85B5}" type="presParOf" srcId="{333A1088-737F-45CB-B68E-254E46348037}" destId="{2C702D82-9B77-49B7-9568-BB8EB47C3372}" srcOrd="3" destOrd="0" presId="urn:microsoft.com/office/officeart/2005/8/layout/target3"/>
    <dgm:cxn modelId="{BE8F7FB0-F579-4F0E-AECB-38FAAF562446}" type="presParOf" srcId="{333A1088-737F-45CB-B68E-254E46348037}" destId="{A52A0455-90FF-4808-ABD0-F02540D31D5A}" srcOrd="4" destOrd="0" presId="urn:microsoft.com/office/officeart/2005/8/layout/target3"/>
    <dgm:cxn modelId="{FA5BF3EC-31A8-432E-8043-DDD8B0E3DFA3}" type="presParOf" srcId="{333A1088-737F-45CB-B68E-254E46348037}" destId="{6140AFEC-043D-4C43-A2F9-D0F5331DF3A3}" srcOrd="5" destOrd="0" presId="urn:microsoft.com/office/officeart/2005/8/layout/target3"/>
    <dgm:cxn modelId="{8DE705B6-266A-4081-B605-44C8B216032D}" type="presParOf" srcId="{333A1088-737F-45CB-B68E-254E46348037}" destId="{7C7D6818-823C-48C9-9493-3E17C4081D60}" srcOrd="6" destOrd="0" presId="urn:microsoft.com/office/officeart/2005/8/layout/target3"/>
    <dgm:cxn modelId="{45D68BEE-DFBE-4D32-9C4E-2CF9478B5E49}" type="presParOf" srcId="{333A1088-737F-45CB-B68E-254E46348037}" destId="{5BEC65BD-8E1A-4BEF-A6AC-192325833824}" srcOrd="7" destOrd="0" presId="urn:microsoft.com/office/officeart/2005/8/layout/target3"/>
    <dgm:cxn modelId="{C65E7BBD-432B-43C6-81A2-8B76F1047226}" type="presParOf" srcId="{333A1088-737F-45CB-B68E-254E46348037}" destId="{39AEAE38-7731-4C89-83EE-BA4EDEF0EAA6}" srcOrd="8" destOrd="0" presId="urn:microsoft.com/office/officeart/2005/8/layout/target3"/>
    <dgm:cxn modelId="{02D4C57D-40E7-40C6-BED4-7C32788F09B5}" type="presParOf" srcId="{333A1088-737F-45CB-B68E-254E46348037}" destId="{322283A8-4A27-4CDA-BAE3-F381106A9174}" srcOrd="9" destOrd="0" presId="urn:microsoft.com/office/officeart/2005/8/layout/target3"/>
    <dgm:cxn modelId="{4FB6B48C-FA42-43AE-8D1E-4A018616C564}" type="presParOf" srcId="{333A1088-737F-45CB-B68E-254E46348037}" destId="{FFC9F71D-1B4F-4AD9-A4A6-86ADEFC8AF5C}" srcOrd="10" destOrd="0" presId="urn:microsoft.com/office/officeart/2005/8/layout/target3"/>
    <dgm:cxn modelId="{0D3C8CE8-1A9E-4E59-8B26-CAF86EF41816}" type="presParOf" srcId="{333A1088-737F-45CB-B68E-254E46348037}" destId="{25B08C86-7E15-44DC-BE7F-FFB55DD49D12}" srcOrd="11" destOrd="0" presId="urn:microsoft.com/office/officeart/2005/8/layout/target3"/>
    <dgm:cxn modelId="{17F74472-BD13-4500-96BE-2352C0D8A222}" type="presParOf" srcId="{333A1088-737F-45CB-B68E-254E46348037}" destId="{76644BE8-9D7C-4C09-B250-3D10AF48CBB7}" srcOrd="12" destOrd="0" presId="urn:microsoft.com/office/officeart/2005/8/layout/target3"/>
    <dgm:cxn modelId="{99F5636F-425A-416B-A444-0CBD26246236}" type="presParOf" srcId="{333A1088-737F-45CB-B68E-254E46348037}" destId="{EE85B701-7295-41C0-BA7A-34D3756A2AE6}" srcOrd="13" destOrd="0" presId="urn:microsoft.com/office/officeart/2005/8/layout/target3"/>
    <dgm:cxn modelId="{9C5D0DDE-CDFF-4281-9489-6C5E6325EE9B}" type="presParOf" srcId="{333A1088-737F-45CB-B68E-254E46348037}" destId="{8BEBB6EC-1DAA-4CAC-8A25-BC0FCBD5DBD5}" srcOrd="14" destOrd="0" presId="urn:microsoft.com/office/officeart/2005/8/layout/target3"/>
    <dgm:cxn modelId="{65A41D9C-6B6B-4000-9B98-87E7B4541CD7}" type="presParOf" srcId="{333A1088-737F-45CB-B68E-254E46348037}" destId="{AED2198E-93D5-4001-81B4-73124B309672}" srcOrd="15" destOrd="0" presId="urn:microsoft.com/office/officeart/2005/8/layout/target3"/>
    <dgm:cxn modelId="{3DDB0AF6-A0A2-4844-A0E3-52E053AFC2E9}" type="presParOf" srcId="{333A1088-737F-45CB-B68E-254E46348037}" destId="{2BE915AB-18AA-4053-B92C-3BFC9ED204BB}" srcOrd="16" destOrd="0" presId="urn:microsoft.com/office/officeart/2005/8/layout/target3"/>
    <dgm:cxn modelId="{421B3C2A-89FE-480A-9381-26EC9E94F130}" type="presParOf" srcId="{333A1088-737F-45CB-B68E-254E46348037}" destId="{AFA76239-8678-4B6C-9871-1226BCAD6D46}" srcOrd="17" destOrd="0" presId="urn:microsoft.com/office/officeart/2005/8/layout/target3"/>
    <dgm:cxn modelId="{D07FE75E-EE34-4CCC-A534-6AA2BDE2C107}" type="presParOf" srcId="{333A1088-737F-45CB-B68E-254E46348037}" destId="{5A5FFA88-C948-4069-8E93-59FA12366E83}" srcOrd="18" destOrd="0" presId="urn:microsoft.com/office/officeart/2005/8/layout/target3"/>
    <dgm:cxn modelId="{E8566E59-C3E0-4DB2-A661-0CED114F851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FF0B83-E491-4CDE-8E15-99E934E12056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3C3CC-8E19-4E0B-A2E5-45305512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C4C4FA2-6BA7-4EB9-8403-B1F9B3A6ECFF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9D4BF49-C546-4059-981A-1162AB58F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00034" y="908720"/>
          <a:ext cx="781191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786190"/>
            <a:ext cx="5407152" cy="85725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 je určen pro žáky 3. ročníku ZŠ k navození  nového učiva. Žáci porovnávají význam vět s členem určitým „a“ </a:t>
            </a:r>
            <a:r>
              <a:rPr lang="cs-CZ" dirty="0" err="1" smtClean="0"/>
              <a:t>a</a:t>
            </a:r>
            <a:r>
              <a:rPr lang="cs-CZ" dirty="0" smtClean="0"/>
              <a:t>  plynule přecházejí  k  větám s členem určitým „</a:t>
            </a:r>
            <a:r>
              <a:rPr lang="cs-CZ" dirty="0" err="1" smtClean="0"/>
              <a:t>the</a:t>
            </a:r>
            <a:r>
              <a:rPr lang="cs-CZ" dirty="0" smtClean="0"/>
              <a:t>“.</a:t>
            </a:r>
          </a:p>
          <a:p>
            <a:endParaRPr lang="cs-CZ" dirty="0" smtClean="0"/>
          </a:p>
          <a:p>
            <a:r>
              <a:rPr lang="cs-CZ" dirty="0" smtClean="0"/>
              <a:t>Učivo bylo pro žáky nové,  správné používání členů v angličtině považuji  z hlediska prvotního pochopení pro žáky 3. ročníků ZŠ jako učivo těžší.  Slabší žáci  tudíž úkoly splnili </a:t>
            </a:r>
            <a:r>
              <a:rPr lang="cs-CZ" smtClean="0"/>
              <a:t>s dopomocí učitele.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r>
              <a:rPr lang="cs-CZ" sz="6600" dirty="0" smtClean="0"/>
              <a:t>určitý   člen    „ </a:t>
            </a:r>
            <a:r>
              <a:rPr lang="cs-CZ" sz="6600" dirty="0" err="1" smtClean="0"/>
              <a:t>the</a:t>
            </a:r>
            <a:r>
              <a:rPr lang="cs-CZ" sz="6600" dirty="0" smtClean="0"/>
              <a:t>“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 </a:t>
            </a:r>
            <a:r>
              <a:rPr lang="cs-CZ" sz="6600" dirty="0" smtClean="0"/>
              <a:t>neurčitý   člen  „ a „</a:t>
            </a:r>
            <a:endParaRPr lang="cs-CZ" sz="6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   I  </a:t>
            </a:r>
            <a:r>
              <a:rPr lang="cs-CZ" sz="4400" dirty="0" err="1" smtClean="0"/>
              <a:t>like</a:t>
            </a:r>
            <a:r>
              <a:rPr lang="cs-CZ" sz="4400" dirty="0" smtClean="0"/>
              <a:t>  </a:t>
            </a:r>
            <a:r>
              <a:rPr lang="cs-CZ" sz="4400" dirty="0" err="1" smtClean="0"/>
              <a:t>toys</a:t>
            </a:r>
            <a:r>
              <a:rPr lang="cs-CZ" sz="4400" dirty="0" smtClean="0"/>
              <a:t>. Mám rád(a) hračky. (myslím všeobecně, neurčitě).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I  </a:t>
            </a:r>
            <a:r>
              <a:rPr lang="cs-CZ" sz="4800" dirty="0" err="1" smtClean="0"/>
              <a:t>have</a:t>
            </a:r>
            <a:r>
              <a:rPr lang="cs-CZ" sz="4800" dirty="0" smtClean="0"/>
              <a:t> a  </a:t>
            </a:r>
            <a:r>
              <a:rPr lang="cs-CZ" sz="4800" dirty="0" err="1" smtClean="0"/>
              <a:t>big</a:t>
            </a:r>
            <a:r>
              <a:rPr lang="cs-CZ" sz="4800" dirty="0" smtClean="0"/>
              <a:t> </a:t>
            </a:r>
            <a:r>
              <a:rPr lang="cs-CZ" sz="4800" dirty="0" err="1" smtClean="0"/>
              <a:t>doll</a:t>
            </a:r>
            <a:r>
              <a:rPr lang="cs-CZ" sz="4800" dirty="0" smtClean="0"/>
              <a:t>.   I </a:t>
            </a:r>
            <a:r>
              <a:rPr lang="cs-CZ" sz="4800" dirty="0" err="1" smtClean="0"/>
              <a:t>have</a:t>
            </a:r>
            <a:r>
              <a:rPr lang="cs-CZ" sz="4800" dirty="0" smtClean="0"/>
              <a:t> a </a:t>
            </a:r>
            <a:r>
              <a:rPr lang="cs-CZ" sz="4800" dirty="0" err="1" smtClean="0"/>
              <a:t>little</a:t>
            </a:r>
            <a:r>
              <a:rPr lang="cs-CZ" sz="4800" dirty="0" smtClean="0"/>
              <a:t> car.  I  </a:t>
            </a:r>
            <a:r>
              <a:rPr lang="cs-CZ" sz="4800" dirty="0" err="1" smtClean="0"/>
              <a:t>have</a:t>
            </a:r>
            <a:r>
              <a:rPr lang="cs-CZ" sz="4800" dirty="0" smtClean="0"/>
              <a:t>  a  </a:t>
            </a:r>
            <a:r>
              <a:rPr lang="cs-CZ" sz="4800" dirty="0" err="1" smtClean="0"/>
              <a:t>train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I  </a:t>
            </a:r>
            <a:r>
              <a:rPr lang="cs-CZ" sz="4800" dirty="0" err="1" smtClean="0"/>
              <a:t>like</a:t>
            </a:r>
            <a:r>
              <a:rPr lang="cs-CZ" sz="4800" dirty="0" smtClean="0"/>
              <a:t>  </a:t>
            </a:r>
            <a:r>
              <a:rPr lang="cs-CZ" sz="4800" dirty="0" smtClean="0">
                <a:solidFill>
                  <a:srgbClr val="FF0000"/>
                </a:solidFill>
              </a:rPr>
              <a:t>MY</a:t>
            </a:r>
            <a:r>
              <a:rPr lang="cs-CZ" sz="4800" dirty="0" smtClean="0"/>
              <a:t>  </a:t>
            </a:r>
            <a:r>
              <a:rPr lang="cs-CZ" sz="4800" dirty="0" err="1" smtClean="0"/>
              <a:t>toys</a:t>
            </a:r>
            <a:r>
              <a:rPr lang="cs-CZ" sz="4800" dirty="0" smtClean="0"/>
              <a:t>.  Mám ráda  MOJE hračky.</a:t>
            </a:r>
          </a:p>
          <a:p>
            <a:r>
              <a:rPr lang="cs-CZ" sz="4800" dirty="0" smtClean="0"/>
              <a:t>I  </a:t>
            </a:r>
            <a:r>
              <a:rPr lang="cs-CZ" sz="4800" dirty="0" err="1" smtClean="0"/>
              <a:t>like</a:t>
            </a:r>
            <a:r>
              <a:rPr lang="cs-CZ" sz="4800" dirty="0" smtClean="0"/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/>
              <a:t>  </a:t>
            </a:r>
            <a:r>
              <a:rPr lang="cs-CZ" sz="4800" dirty="0" err="1" smtClean="0"/>
              <a:t>toys</a:t>
            </a:r>
            <a:r>
              <a:rPr lang="cs-CZ" sz="4800" dirty="0" smtClean="0"/>
              <a:t>.  Mám rád(a) svoje  hračky.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Klademe si vzájemně otázky:</a:t>
            </a:r>
            <a:br>
              <a:rPr lang="cs-CZ" dirty="0" smtClean="0"/>
            </a:br>
            <a:r>
              <a:rPr lang="cs-CZ" dirty="0" smtClean="0"/>
              <a:t>Jaké hračky </a:t>
            </a:r>
            <a:r>
              <a:rPr lang="cs-CZ" smtClean="0"/>
              <a:t>máš doma?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horses</a:t>
            </a:r>
            <a:r>
              <a:rPr lang="cs-CZ" dirty="0" smtClean="0"/>
              <a:t>.  </a:t>
            </a:r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boats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dolls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balls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trains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Všichni  nahlas vyslovují věty:</a:t>
            </a:r>
          </a:p>
          <a:p>
            <a:pPr>
              <a:buNone/>
            </a:pPr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dirty="0" smtClean="0"/>
              <a:t>  my  </a:t>
            </a:r>
            <a:r>
              <a:rPr lang="cs-CZ" dirty="0" err="1" smtClean="0"/>
              <a:t>toys</a:t>
            </a:r>
            <a:r>
              <a:rPr lang="cs-CZ" dirty="0" smtClean="0"/>
              <a:t>.     I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/>
              <a:t>  </a:t>
            </a:r>
            <a:r>
              <a:rPr lang="cs-CZ" dirty="0" err="1" smtClean="0"/>
              <a:t>toys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Kam patří člen neurčitý  a kam ne?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I  </a:t>
            </a:r>
            <a:r>
              <a:rPr lang="cs-CZ" sz="4400" dirty="0" err="1" smtClean="0"/>
              <a:t>have</a:t>
            </a:r>
            <a:r>
              <a:rPr lang="cs-CZ" sz="4400" dirty="0" smtClean="0"/>
              <a:t> ……. </a:t>
            </a:r>
            <a:r>
              <a:rPr lang="cs-CZ" sz="4400" dirty="0" err="1" smtClean="0"/>
              <a:t>toy</a:t>
            </a:r>
            <a:r>
              <a:rPr lang="cs-CZ" sz="4400" dirty="0" smtClean="0"/>
              <a:t>.   I   </a:t>
            </a:r>
            <a:r>
              <a:rPr lang="cs-CZ" sz="4400" dirty="0" err="1" smtClean="0"/>
              <a:t>have</a:t>
            </a:r>
            <a:r>
              <a:rPr lang="cs-CZ" sz="4400" dirty="0" smtClean="0"/>
              <a:t> ….. </a:t>
            </a:r>
            <a:r>
              <a:rPr lang="cs-CZ" sz="4400" dirty="0" err="1" smtClean="0"/>
              <a:t>horse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I  </a:t>
            </a:r>
            <a:r>
              <a:rPr lang="cs-CZ" sz="4400" dirty="0" err="1" smtClean="0"/>
              <a:t>like</a:t>
            </a:r>
            <a:r>
              <a:rPr lang="cs-CZ" sz="4400" dirty="0" smtClean="0"/>
              <a:t>……</a:t>
            </a:r>
            <a:r>
              <a:rPr lang="cs-CZ" sz="4400" dirty="0" err="1" smtClean="0"/>
              <a:t>horses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You</a:t>
            </a:r>
            <a:r>
              <a:rPr lang="cs-CZ" sz="4400" dirty="0" smtClean="0"/>
              <a:t>  </a:t>
            </a:r>
            <a:r>
              <a:rPr lang="cs-CZ" sz="4400" dirty="0" err="1" smtClean="0"/>
              <a:t>have</a:t>
            </a:r>
            <a:r>
              <a:rPr lang="cs-CZ" sz="4400" dirty="0" smtClean="0"/>
              <a:t>  …. car.  </a:t>
            </a:r>
            <a:r>
              <a:rPr lang="cs-CZ" sz="4400" dirty="0" err="1" smtClean="0"/>
              <a:t>We</a:t>
            </a:r>
            <a:r>
              <a:rPr lang="cs-CZ" sz="4400" dirty="0" smtClean="0"/>
              <a:t>  </a:t>
            </a:r>
            <a:r>
              <a:rPr lang="cs-CZ" sz="4400" dirty="0" err="1" smtClean="0"/>
              <a:t>have</a:t>
            </a:r>
            <a:r>
              <a:rPr lang="cs-CZ" sz="4400" dirty="0" smtClean="0"/>
              <a:t>  …. car.</a:t>
            </a:r>
          </a:p>
          <a:p>
            <a:r>
              <a:rPr lang="cs-CZ" sz="4400" dirty="0" smtClean="0"/>
              <a:t>I  </a:t>
            </a:r>
            <a:r>
              <a:rPr lang="cs-CZ" sz="4400" dirty="0" err="1" smtClean="0"/>
              <a:t>like</a:t>
            </a:r>
            <a:r>
              <a:rPr lang="cs-CZ" sz="4400" dirty="0" smtClean="0"/>
              <a:t> …….</a:t>
            </a:r>
            <a:r>
              <a:rPr lang="cs-CZ" sz="4400" dirty="0" err="1" smtClean="0"/>
              <a:t>cars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smtClean="0"/>
              <a:t> </a:t>
            </a:r>
            <a:r>
              <a:rPr lang="cs-CZ" dirty="0" err="1" smtClean="0"/>
              <a:t>toy</a:t>
            </a:r>
            <a:r>
              <a:rPr lang="cs-CZ" dirty="0" smtClean="0"/>
              <a:t>.   I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err="1" smtClean="0"/>
              <a:t>horses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car.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car.</a:t>
            </a:r>
          </a:p>
          <a:p>
            <a:r>
              <a:rPr lang="cs-CZ" dirty="0" smtClean="0"/>
              <a:t>I 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 Vlastní autorské dílo.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51</TotalTime>
  <Words>296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Snímek 1</vt:lpstr>
      <vt:lpstr>  ANOTACE</vt:lpstr>
      <vt:lpstr>   určitý   člen    „ the“</vt:lpstr>
      <vt:lpstr>   I  like  toys. Mám rád(a) hračky. (myslím všeobecně, neurčitě).</vt:lpstr>
      <vt:lpstr>Klademe si vzájemně otázky: Jaké hračky máš doma?</vt:lpstr>
      <vt:lpstr>Kam patří člen neurčitý  a kam ne?</vt:lpstr>
      <vt:lpstr> Řešení: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určitý   člen    „ the“</dc:title>
  <dc:creator>Radek</dc:creator>
  <cp:lastModifiedBy>ZŠ Uh.Ostroh</cp:lastModifiedBy>
  <cp:revision>8</cp:revision>
  <dcterms:created xsi:type="dcterms:W3CDTF">2011-11-09T19:48:22Z</dcterms:created>
  <dcterms:modified xsi:type="dcterms:W3CDTF">2011-11-11T12:42:02Z</dcterms:modified>
</cp:coreProperties>
</file>