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2" r:id="rId1"/>
    <p:sldMasterId id="2147483944" r:id="rId2"/>
  </p:sldMasterIdLst>
  <p:notesMasterIdLst>
    <p:notesMasterId r:id="rId16"/>
  </p:notesMasterIdLst>
  <p:sldIdLst>
    <p:sldId id="312" r:id="rId3"/>
    <p:sldId id="310" r:id="rId4"/>
    <p:sldId id="301" r:id="rId5"/>
    <p:sldId id="300" r:id="rId6"/>
    <p:sldId id="302" r:id="rId7"/>
    <p:sldId id="303" r:id="rId8"/>
    <p:sldId id="304" r:id="rId9"/>
    <p:sldId id="305" r:id="rId10"/>
    <p:sldId id="308" r:id="rId11"/>
    <p:sldId id="306" r:id="rId12"/>
    <p:sldId id="307" r:id="rId13"/>
    <p:sldId id="309" r:id="rId14"/>
    <p:sldId id="313" r:id="rId15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FCA0308-9E89-45B3-9E5E-536F41620802}" type="datetimeFigureOut">
              <a:rPr lang="cs-CZ"/>
              <a:pPr>
                <a:defRPr/>
              </a:pPr>
              <a:t>24.11.2012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C35645CF-2004-4316-B80C-80F766DC68D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933525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0" y="0"/>
            <a:ext cx="365125" cy="6854825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5" name="Obdélník 4"/>
          <p:cNvSpPr/>
          <p:nvPr/>
        </p:nvSpPr>
        <p:spPr>
          <a:xfrm>
            <a:off x="309563" y="681038"/>
            <a:ext cx="46037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6" name="Obdélník 5"/>
          <p:cNvSpPr/>
          <p:nvPr/>
        </p:nvSpPr>
        <p:spPr>
          <a:xfrm>
            <a:off x="268288" y="681038"/>
            <a:ext cx="2857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7" name="Obdélník 6"/>
          <p:cNvSpPr/>
          <p:nvPr/>
        </p:nvSpPr>
        <p:spPr>
          <a:xfrm>
            <a:off x="249238" y="681038"/>
            <a:ext cx="952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0" name="Obdélník 9"/>
          <p:cNvSpPr/>
          <p:nvPr/>
        </p:nvSpPr>
        <p:spPr>
          <a:xfrm>
            <a:off x="222250" y="681038"/>
            <a:ext cx="7938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11" name="Obdélník 10"/>
          <p:cNvSpPr/>
          <p:nvPr/>
        </p:nvSpPr>
        <p:spPr>
          <a:xfrm>
            <a:off x="255588" y="5046663"/>
            <a:ext cx="73025" cy="169227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2" name="Obdélník 11"/>
          <p:cNvSpPr/>
          <p:nvPr/>
        </p:nvSpPr>
        <p:spPr>
          <a:xfrm>
            <a:off x="255588" y="4797425"/>
            <a:ext cx="73025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3" name="Obdélník 12"/>
          <p:cNvSpPr/>
          <p:nvPr/>
        </p:nvSpPr>
        <p:spPr>
          <a:xfrm>
            <a:off x="255588" y="4637088"/>
            <a:ext cx="73025" cy="138112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4" name="Obdélník 13"/>
          <p:cNvSpPr/>
          <p:nvPr/>
        </p:nvSpPr>
        <p:spPr>
          <a:xfrm>
            <a:off x="255588" y="4541838"/>
            <a:ext cx="73025" cy="7461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15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433326E-9617-47C3-A301-8B7FEE912FD7}" type="datetimeFigureOut">
              <a:rPr lang="cs-CZ"/>
              <a:pPr>
                <a:defRPr/>
              </a:pPr>
              <a:t>24.11.2012</a:t>
            </a:fld>
            <a:endParaRPr lang="cs-CZ"/>
          </a:p>
        </p:txBody>
      </p:sp>
      <p:sp>
        <p:nvSpPr>
          <p:cNvPr id="16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7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C31F4DA-8BB4-4EED-B937-BBA574942B0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17558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C9361DE-6ED8-458B-BE88-6CFD945EF049}" type="datetimeFigureOut">
              <a:rPr lang="cs-CZ"/>
              <a:pPr>
                <a:defRPr/>
              </a:pPr>
              <a:t>24.11.2012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4F71F2C-F424-4513-9C7A-7ABE4D60974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01300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Volný tvar 17"/>
          <p:cNvSpPr>
            <a:spLocks/>
          </p:cNvSpPr>
          <p:nvPr/>
        </p:nvSpPr>
        <p:spPr bwMode="auto">
          <a:xfrm>
            <a:off x="4829175" y="1073150"/>
            <a:ext cx="4321175" cy="5791200"/>
          </a:xfrm>
          <a:custGeom>
            <a:avLst/>
            <a:gdLst>
              <a:gd name="T0" fmla="*/ 0 w 2736"/>
              <a:gd name="T1" fmla="*/ 2147483647 h 3648"/>
              <a:gd name="T2" fmla="*/ 2147483647 w 2736"/>
              <a:gd name="T3" fmla="*/ 2147483647 h 3648"/>
              <a:gd name="T4" fmla="*/ 2147483647 w 2736"/>
              <a:gd name="T5" fmla="*/ 0 h 3648"/>
              <a:gd name="T6" fmla="*/ 2147483647 w 2736"/>
              <a:gd name="T7" fmla="*/ 2147483647 h 3648"/>
              <a:gd name="T8" fmla="*/ 2147483647 w 2736"/>
              <a:gd name="T9" fmla="*/ 2147483647 h 3648"/>
              <a:gd name="T10" fmla="*/ 2147483647 w 2736"/>
              <a:gd name="T11" fmla="*/ 2147483647 h 3648"/>
              <a:gd name="T12" fmla="*/ 0 w 2736"/>
              <a:gd name="T13" fmla="*/ 2147483647 h 3648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2736"/>
              <a:gd name="T22" fmla="*/ 0 h 3648"/>
              <a:gd name="T23" fmla="*/ 2736 w 2736"/>
              <a:gd name="T24" fmla="*/ 3648 h 3648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0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2940"/>
              </a:schemeClr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5" name="Volný tvar 18"/>
          <p:cNvSpPr>
            <a:spLocks/>
          </p:cNvSpPr>
          <p:nvPr/>
        </p:nvSpPr>
        <p:spPr bwMode="auto">
          <a:xfrm>
            <a:off x="374650" y="0"/>
            <a:ext cx="5513388" cy="6615113"/>
          </a:xfrm>
          <a:custGeom>
            <a:avLst/>
            <a:gdLst>
              <a:gd name="T0" fmla="*/ 0 w 3504"/>
              <a:gd name="T1" fmla="*/ 2147483647 h 4128"/>
              <a:gd name="T2" fmla="*/ 0 w 3504"/>
              <a:gd name="T3" fmla="*/ 2147483647 h 4128"/>
              <a:gd name="T4" fmla="*/ 2147483647 w 3504"/>
              <a:gd name="T5" fmla="*/ 2147483647 h 4128"/>
              <a:gd name="T6" fmla="*/ 2147483647 w 3504"/>
              <a:gd name="T7" fmla="*/ 0 h 4128"/>
              <a:gd name="T8" fmla="*/ 2147483647 w 3504"/>
              <a:gd name="T9" fmla="*/ 0 h 4128"/>
              <a:gd name="T10" fmla="*/ 2147483647 w 3504"/>
              <a:gd name="T11" fmla="*/ 2147483647 h 4128"/>
              <a:gd name="T12" fmla="*/ 0 w 3504"/>
              <a:gd name="T13" fmla="*/ 2147483647 h 4128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3504"/>
              <a:gd name="T22" fmla="*/ 0 h 4128"/>
              <a:gd name="T23" fmla="*/ 3504 w 3504"/>
              <a:gd name="T24" fmla="*/ 4128 h 4128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2940"/>
              </a:schemeClr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6" name="Volný tvar 5"/>
          <p:cNvSpPr>
            <a:spLocks/>
          </p:cNvSpPr>
          <p:nvPr/>
        </p:nvSpPr>
        <p:spPr bwMode="auto">
          <a:xfrm rot="5236414">
            <a:off x="4461669" y="1483519"/>
            <a:ext cx="4114800" cy="1189038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Volný tvar 6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3" name="Volný tvar 12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4" name="Volný tvar 13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5" name="Volný tvar 14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366713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7" name="Volný tvar 16"/>
          <p:cNvSpPr>
            <a:spLocks/>
          </p:cNvSpPr>
          <p:nvPr/>
        </p:nvSpPr>
        <p:spPr bwMode="auto">
          <a:xfrm>
            <a:off x="366713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8" name="Volný tvar 17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9" name="Obdélník 18"/>
          <p:cNvSpPr/>
          <p:nvPr/>
        </p:nvSpPr>
        <p:spPr>
          <a:xfrm>
            <a:off x="363538" y="401638"/>
            <a:ext cx="8504237" cy="887412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20" name="Obdélník 19"/>
          <p:cNvSpPr/>
          <p:nvPr/>
        </p:nvSpPr>
        <p:spPr>
          <a:xfrm flipH="1">
            <a:off x="371475" y="681038"/>
            <a:ext cx="26988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21" name="Obdélník 20"/>
          <p:cNvSpPr/>
          <p:nvPr/>
        </p:nvSpPr>
        <p:spPr>
          <a:xfrm flipH="1">
            <a:off x="411163" y="681038"/>
            <a:ext cx="26987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22" name="Obdélník 21"/>
          <p:cNvSpPr/>
          <p:nvPr/>
        </p:nvSpPr>
        <p:spPr>
          <a:xfrm flipH="1">
            <a:off x="447675" y="681038"/>
            <a:ext cx="952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23" name="Obdélník 22"/>
          <p:cNvSpPr/>
          <p:nvPr/>
        </p:nvSpPr>
        <p:spPr>
          <a:xfrm flipH="1">
            <a:off x="476250" y="681038"/>
            <a:ext cx="952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24" name="Obdélník 23"/>
          <p:cNvSpPr/>
          <p:nvPr/>
        </p:nvSpPr>
        <p:spPr>
          <a:xfrm>
            <a:off x="500063" y="681038"/>
            <a:ext cx="36512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bIns="0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B681956-3A7A-4E0F-BF2C-88890AFE9B2B}" type="datetimeFigureOut">
              <a:rPr lang="cs-CZ"/>
              <a:pPr>
                <a:defRPr/>
              </a:pPr>
              <a:t>24.11.2012</a:t>
            </a:fld>
            <a:endParaRPr lang="cs-CZ"/>
          </a:p>
        </p:txBody>
      </p:sp>
      <p:sp>
        <p:nvSpPr>
          <p:cNvPr id="2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2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0AA3131-3893-4DB2-A67D-3F524CF9AD0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96445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B22FBCD-E847-479A-8490-5758509D835F}" type="datetimeFigureOut">
              <a:rPr lang="cs-CZ"/>
              <a:pPr>
                <a:defRPr/>
              </a:pPr>
              <a:t>24.11.2012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7199247-A80C-4672-BACC-EC6E7CBF0FF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70834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0" y="401638"/>
            <a:ext cx="8867775" cy="887412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8" name="Obdélník 7"/>
          <p:cNvSpPr/>
          <p:nvPr/>
        </p:nvSpPr>
        <p:spPr>
          <a:xfrm>
            <a:off x="87313" y="681038"/>
            <a:ext cx="46037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9" name="Obdélník 8"/>
          <p:cNvSpPr/>
          <p:nvPr/>
        </p:nvSpPr>
        <p:spPr>
          <a:xfrm>
            <a:off x="47625" y="681038"/>
            <a:ext cx="26988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10" name="Obdélník 9"/>
          <p:cNvSpPr/>
          <p:nvPr/>
        </p:nvSpPr>
        <p:spPr>
          <a:xfrm>
            <a:off x="28575" y="681038"/>
            <a:ext cx="952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1" name="Obdélník 10"/>
          <p:cNvSpPr/>
          <p:nvPr/>
        </p:nvSpPr>
        <p:spPr>
          <a:xfrm>
            <a:off x="0" y="681038"/>
            <a:ext cx="952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12" name="Obdélník 11"/>
          <p:cNvSpPr/>
          <p:nvPr/>
        </p:nvSpPr>
        <p:spPr>
          <a:xfrm flipH="1">
            <a:off x="149225" y="681038"/>
            <a:ext cx="2857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13" name="Obdélník 12"/>
          <p:cNvSpPr/>
          <p:nvPr/>
        </p:nvSpPr>
        <p:spPr>
          <a:xfrm flipH="1">
            <a:off x="188913" y="681038"/>
            <a:ext cx="2857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14" name="Obdélník 13"/>
          <p:cNvSpPr/>
          <p:nvPr/>
        </p:nvSpPr>
        <p:spPr>
          <a:xfrm flipH="1">
            <a:off x="227013" y="681038"/>
            <a:ext cx="952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5" name="Obdélník 14"/>
          <p:cNvSpPr/>
          <p:nvPr/>
        </p:nvSpPr>
        <p:spPr>
          <a:xfrm flipH="1">
            <a:off x="255588" y="681038"/>
            <a:ext cx="7937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16" name="Obdélník 15"/>
          <p:cNvSpPr/>
          <p:nvPr/>
        </p:nvSpPr>
        <p:spPr>
          <a:xfrm>
            <a:off x="279400" y="681038"/>
            <a:ext cx="36513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/>
          <a:lstStyle>
            <a:lvl1pPr>
              <a:defRPr sz="4000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7FEE23D-AC3D-4C25-88C5-13671F337790}" type="datetimeFigureOut">
              <a:rPr lang="cs-CZ"/>
              <a:pPr>
                <a:defRPr/>
              </a:pPr>
              <a:t>24.11.2012</a:t>
            </a:fld>
            <a:endParaRPr lang="cs-CZ"/>
          </a:p>
        </p:txBody>
      </p:sp>
      <p:sp>
        <p:nvSpPr>
          <p:cNvPr id="1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01A8886-5345-42D0-8057-AAB75EB820A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434742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94FA9C6-26A6-4E01-B2AF-A65A1B7ADEB7}" type="datetimeFigureOut">
              <a:rPr lang="cs-CZ"/>
              <a:pPr>
                <a:defRPr/>
              </a:pPr>
              <a:t>24.11.2012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3CDD163-2E34-414D-82AA-F4282367EBB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10054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A4EA701-39FC-45D5-A3BF-909709D764BA}" type="datetimeFigureOut">
              <a:rPr lang="cs-CZ"/>
              <a:pPr>
                <a:defRPr/>
              </a:pPr>
              <a:t>24.11.2012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11F86F5-0F46-48D2-8D03-7F926D05CC1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566821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A889F08-F0FF-4DC5-BEB0-8359285F3D1C}" type="datetimeFigureOut">
              <a:rPr lang="cs-CZ"/>
              <a:pPr>
                <a:defRPr/>
              </a:pPr>
              <a:t>24.11.2012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43FD869-214B-4892-B460-28361BBD07D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14488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368300" y="0"/>
            <a:ext cx="8777288" cy="1878013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cxnSp>
        <p:nvCxnSpPr>
          <p:cNvPr id="6" name="Přímá spojovací čára 18"/>
          <p:cNvCxnSpPr/>
          <p:nvPr/>
        </p:nvCxnSpPr>
        <p:spPr>
          <a:xfrm flipV="1">
            <a:off x="363538" y="1884363"/>
            <a:ext cx="8782050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7" name="Skupina 19"/>
          <p:cNvGrpSpPr>
            <a:grpSpLocks/>
          </p:cNvGrpSpPr>
          <p:nvPr/>
        </p:nvGrpSpPr>
        <p:grpSpPr bwMode="auto">
          <a:xfrm rot="5400000">
            <a:off x="8515351" y="1219200"/>
            <a:ext cx="131762" cy="128587"/>
            <a:chOff x="6668087" y="1297746"/>
            <a:chExt cx="161840" cy="156602"/>
          </a:xfrm>
        </p:grpSpPr>
        <p:cxnSp>
          <p:nvCxnSpPr>
            <p:cNvPr id="8" name="Přímá spojovací čára 20"/>
            <p:cNvCxnSpPr/>
            <p:nvPr/>
          </p:nvCxnSpPr>
          <p:spPr>
            <a:xfrm rot="16200000">
              <a:off x="6663593" y="1219106"/>
              <a:ext cx="88935" cy="7994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Přímá spojovací čára 23"/>
            <p:cNvCxnSpPr/>
            <p:nvPr/>
          </p:nvCxnSpPr>
          <p:spPr>
            <a:xfrm rot="16200000" flipV="1">
              <a:off x="6685198" y="1391515"/>
              <a:ext cx="125668" cy="0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Přímá spojovací čára 24"/>
            <p:cNvCxnSpPr/>
            <p:nvPr/>
          </p:nvCxnSpPr>
          <p:spPr>
            <a:xfrm rot="5400000" flipH="1">
              <a:off x="6744513" y="1218131"/>
              <a:ext cx="88935" cy="8189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Skupina 25"/>
          <p:cNvGrpSpPr>
            <a:grpSpLocks/>
          </p:cNvGrpSpPr>
          <p:nvPr/>
        </p:nvGrpSpPr>
        <p:grpSpPr bwMode="auto">
          <a:xfrm rot="5400000">
            <a:off x="8667751" y="1371600"/>
            <a:ext cx="131762" cy="128587"/>
            <a:chOff x="6668087" y="1297746"/>
            <a:chExt cx="161840" cy="156602"/>
          </a:xfrm>
        </p:grpSpPr>
        <p:cxnSp>
          <p:nvCxnSpPr>
            <p:cNvPr id="12" name="Přímá spojovací čára 26"/>
            <p:cNvCxnSpPr/>
            <p:nvPr/>
          </p:nvCxnSpPr>
          <p:spPr>
            <a:xfrm rot="16200000">
              <a:off x="6663593" y="1219106"/>
              <a:ext cx="88935" cy="7994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Přímá spojovací čára 27"/>
            <p:cNvCxnSpPr/>
            <p:nvPr/>
          </p:nvCxnSpPr>
          <p:spPr>
            <a:xfrm rot="16200000" flipV="1">
              <a:off x="6685198" y="1391515"/>
              <a:ext cx="125668" cy="0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Přímá spojovací čára 28"/>
            <p:cNvCxnSpPr/>
            <p:nvPr/>
          </p:nvCxnSpPr>
          <p:spPr>
            <a:xfrm rot="5400000" flipH="1">
              <a:off x="6744513" y="1218131"/>
              <a:ext cx="88935" cy="8189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Skupina 29"/>
          <p:cNvGrpSpPr>
            <a:grpSpLocks/>
          </p:cNvGrpSpPr>
          <p:nvPr/>
        </p:nvGrpSpPr>
        <p:grpSpPr bwMode="auto">
          <a:xfrm rot="5400000">
            <a:off x="8320087" y="1474788"/>
            <a:ext cx="131763" cy="128588"/>
            <a:chOff x="6668087" y="1297746"/>
            <a:chExt cx="161840" cy="156602"/>
          </a:xfrm>
        </p:grpSpPr>
        <p:cxnSp>
          <p:nvCxnSpPr>
            <p:cNvPr id="16" name="Přímá spojovací čára 30"/>
            <p:cNvCxnSpPr/>
            <p:nvPr/>
          </p:nvCxnSpPr>
          <p:spPr>
            <a:xfrm rot="16200000">
              <a:off x="6663592" y="1219106"/>
              <a:ext cx="88934" cy="7994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Přímá spojovací čára 31"/>
            <p:cNvCxnSpPr/>
            <p:nvPr/>
          </p:nvCxnSpPr>
          <p:spPr>
            <a:xfrm rot="16200000" flipV="1">
              <a:off x="6685198" y="1391513"/>
              <a:ext cx="125668" cy="0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Přímá spojovací čára 32"/>
            <p:cNvCxnSpPr/>
            <p:nvPr/>
          </p:nvCxnSpPr>
          <p:spPr>
            <a:xfrm rot="5400000" flipH="1">
              <a:off x="6744512" y="1218132"/>
              <a:ext cx="88934" cy="8189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9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477000" y="55563"/>
            <a:ext cx="2133600" cy="365125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52E77F5-9C29-4149-824F-34D0DA9CD574}" type="datetimeFigureOut">
              <a:rPr lang="cs-CZ"/>
              <a:pPr>
                <a:defRPr/>
              </a:pPr>
              <a:t>24.11.2012</a:t>
            </a:fld>
            <a:endParaRPr lang="cs-CZ"/>
          </a:p>
        </p:txBody>
      </p:sp>
      <p:sp>
        <p:nvSpPr>
          <p:cNvPr id="20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55563"/>
            <a:ext cx="5562600" cy="365125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21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10600" y="55563"/>
            <a:ext cx="457200" cy="365125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5CDDD30-4466-4F8A-9701-EF2A3BDA6C4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677705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5E29F92-6EDC-4D74-89A1-470E5BD240CA}" type="datetimeFigureOut">
              <a:rPr lang="cs-CZ"/>
              <a:pPr>
                <a:defRPr/>
              </a:pPr>
              <a:t>24.11.2012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A371F7B-3398-4C92-AC79-8D7C2767FD3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86026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85819FC-E88D-4608-A384-2DDE5C9ED237}" type="datetimeFigureOut">
              <a:rPr lang="cs-CZ"/>
              <a:pPr>
                <a:defRPr/>
              </a:pPr>
              <a:t>24.11.2012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85F95B2-48EA-4CCD-A5EC-74BCFCEB8B6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81686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horizon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333"/>
          <a:stretch>
            <a:fillRect/>
          </a:stretch>
        </p:blipFill>
        <p:spPr bwMode="auto">
          <a:xfrm>
            <a:off x="0" y="0"/>
            <a:ext cx="91440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/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fld id="{C962FC47-1AD7-46AE-97AD-CB7D5015A7EE}" type="datetimeFigureOut">
              <a:rPr lang="cs-CZ"/>
              <a:pPr>
                <a:defRPr/>
              </a:pPr>
              <a:t>24.11.2012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fld id="{BD0D35C8-43F6-4BA7-AA9D-F735FA36713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9486926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fld id="{592091AD-8FEF-4217-9409-7764BC47A5DE}" type="datetimeFigureOut">
              <a:rPr lang="cs-CZ"/>
              <a:pPr>
                <a:defRPr/>
              </a:pPr>
              <a:t>24.11.2012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fld id="{34939316-B9F0-47B3-87DF-36BDA405B35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830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/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fld id="{F2A2D846-1916-4C1F-A98C-60F43F03B787}" type="datetimeFigureOut">
              <a:rPr lang="cs-CZ"/>
              <a:pPr>
                <a:defRPr/>
              </a:pPr>
              <a:t>24.11.2012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fld id="{E402674D-4323-4A7E-A183-88CF34435C6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228524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fld id="{1AF9809E-4E33-4C3D-B7EA-CA103CAC2274}" type="datetimeFigureOut">
              <a:rPr lang="cs-CZ"/>
              <a:pPr>
                <a:defRPr/>
              </a:pPr>
              <a:t>24.11.2012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fld id="{1E821B93-188E-4F78-8729-5D829CA0469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815398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/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/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fld id="{5EE5C911-3ECE-4983-BD1C-124CB2CC5B99}" type="datetimeFigureOut">
              <a:rPr lang="cs-CZ"/>
              <a:pPr>
                <a:defRPr/>
              </a:pPr>
              <a:t>24.11.2012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fld id="{023FF7BF-9EA6-4626-9A68-996F4CD7F30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308226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fld id="{3CD37D8B-485E-455E-A6F4-2ADF27C5237E}" type="datetimeFigureOut">
              <a:rPr lang="cs-CZ"/>
              <a:pPr>
                <a:defRPr/>
              </a:pPr>
              <a:t>24.11.2012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fld id="{BC400FD3-7306-43D0-B098-A5B5790F4B2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771174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fld id="{89D345AD-DE9A-4619-B838-51D5790365D8}" type="datetimeFigureOut">
              <a:rPr lang="cs-CZ"/>
              <a:pPr>
                <a:defRPr/>
              </a:pPr>
              <a:t>24.11.2012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fld id="{5CF95359-0EEF-4377-908C-095C4E57B29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3269337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fld id="{BED94D9B-25D7-40C8-82F9-E45F26ACB93F}" type="datetimeFigureOut">
              <a:rPr lang="cs-CZ"/>
              <a:pPr>
                <a:defRPr/>
              </a:pPr>
              <a:t>24.11.2012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fld id="{4A143538-D107-41CE-A4B7-CC1FC0AC1CA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7020278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0" descr="horizon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/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fld id="{63A246EE-D4FD-462A-9716-210944940050}" type="datetimeFigureOut">
              <a:rPr lang="cs-CZ"/>
              <a:pPr>
                <a:defRPr/>
              </a:pPr>
              <a:t>24.11.2012</a:t>
            </a:fld>
            <a:endParaRPr lang="cs-CZ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fld id="{4C7E5659-0466-4630-B5BC-5159666FE96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164290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fld id="{E2D0F2C0-953B-492D-A917-69CF3D8E3FB4}" type="datetimeFigureOut">
              <a:rPr lang="cs-CZ"/>
              <a:pPr>
                <a:defRPr/>
              </a:pPr>
              <a:t>24.11.2012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fld id="{B064DD38-54DC-4247-8F23-3ABBCC68A01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927400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fld id="{C5F46C28-9301-4E0B-9633-116A6759BC3A}" type="datetimeFigureOut">
              <a:rPr lang="cs-CZ"/>
              <a:pPr>
                <a:defRPr/>
              </a:pPr>
              <a:t>24.11.2012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fld id="{7F4EC41E-3A80-400F-BABA-AB8C5E2526E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91588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0" y="0"/>
            <a:ext cx="365125" cy="6854825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8" name="Obdélník 7"/>
          <p:cNvSpPr/>
          <p:nvPr/>
        </p:nvSpPr>
        <p:spPr>
          <a:xfrm>
            <a:off x="255588" y="5046663"/>
            <a:ext cx="73025" cy="169227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9" name="Obdélník 8"/>
          <p:cNvSpPr/>
          <p:nvPr/>
        </p:nvSpPr>
        <p:spPr>
          <a:xfrm>
            <a:off x="255588" y="4797425"/>
            <a:ext cx="73025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0" name="Obdélník 9"/>
          <p:cNvSpPr/>
          <p:nvPr/>
        </p:nvSpPr>
        <p:spPr>
          <a:xfrm>
            <a:off x="255588" y="4637088"/>
            <a:ext cx="73025" cy="138112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1" name="Obdélník 10"/>
          <p:cNvSpPr/>
          <p:nvPr/>
        </p:nvSpPr>
        <p:spPr>
          <a:xfrm>
            <a:off x="255588" y="4541838"/>
            <a:ext cx="73025" cy="7461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12" name="Obdélník 11"/>
          <p:cNvSpPr/>
          <p:nvPr/>
        </p:nvSpPr>
        <p:spPr>
          <a:xfrm>
            <a:off x="309563" y="681038"/>
            <a:ext cx="46037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15" name="Obdélník 14"/>
          <p:cNvSpPr/>
          <p:nvPr/>
        </p:nvSpPr>
        <p:spPr>
          <a:xfrm>
            <a:off x="268288" y="681038"/>
            <a:ext cx="28575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16" name="Obdélník 15"/>
          <p:cNvSpPr/>
          <p:nvPr/>
        </p:nvSpPr>
        <p:spPr>
          <a:xfrm>
            <a:off x="249238" y="681038"/>
            <a:ext cx="9525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7" name="Obdélník 16"/>
          <p:cNvSpPr/>
          <p:nvPr/>
        </p:nvSpPr>
        <p:spPr>
          <a:xfrm>
            <a:off x="222250" y="681038"/>
            <a:ext cx="7938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512763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036" name="Zástupný symbol pro text 12"/>
          <p:cNvSpPr>
            <a:spLocks noGrp="1"/>
          </p:cNvSpPr>
          <p:nvPr>
            <p:ph type="body" idx="1"/>
          </p:nvPr>
        </p:nvSpPr>
        <p:spPr bwMode="auto">
          <a:xfrm>
            <a:off x="914400" y="1784350"/>
            <a:ext cx="77724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501A2485-B8EE-4F1D-9D00-9EDBC1B26E9B}" type="datetimeFigureOut">
              <a:rPr lang="cs-CZ"/>
              <a:pPr>
                <a:defRPr/>
              </a:pPr>
              <a:t>24.11.2012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281AE87D-6896-4F6C-B794-7BCEA1321FF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5606" r:id="rId1"/>
    <p:sldLayoutId id="2147485607" r:id="rId2"/>
    <p:sldLayoutId id="2147485608" r:id="rId3"/>
    <p:sldLayoutId id="2147485609" r:id="rId4"/>
    <p:sldLayoutId id="2147485610" r:id="rId5"/>
    <p:sldLayoutId id="2147485611" r:id="rId6"/>
    <p:sldLayoutId id="2147485612" r:id="rId7"/>
    <p:sldLayoutId id="2147485613" r:id="rId8"/>
    <p:sldLayoutId id="2147485614" r:id="rId9"/>
    <p:sldLayoutId id="2147485615" r:id="rId10"/>
    <p:sldLayoutId id="2147485616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 spc="-100">
          <a:solidFill>
            <a:srgbClr val="C1EEFF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9pPr>
      <a:extLst/>
    </p:titleStyle>
    <p:bodyStyle>
      <a:lvl1pPr marL="411163" indent="-342900" algn="l" rtl="0" eaLnBrk="0" fontAlgn="base" hangingPunct="0">
        <a:spcBef>
          <a:spcPts val="7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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39775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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5363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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0475" indent="-228600" algn="l" rtl="0" eaLnBrk="0" fontAlgn="base" hangingPunct="0">
        <a:spcBef>
          <a:spcPct val="20000"/>
        </a:spcBef>
        <a:spcAft>
          <a:spcPct val="0"/>
        </a:spcAft>
        <a:buClr>
          <a:srgbClr val="FEB80A"/>
        </a:buClr>
        <a:buFont typeface="Wingdings 3" pitchFamily="18" charset="2"/>
        <a:buChar char="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138" indent="-209550" algn="l" rtl="0" eaLnBrk="0" fontAlgn="base" hangingPunct="0">
        <a:spcBef>
          <a:spcPct val="20000"/>
        </a:spcBef>
        <a:spcAft>
          <a:spcPct val="0"/>
        </a:spcAft>
        <a:buClr>
          <a:srgbClr val="FEB80A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6" descr="horizon.png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3B1E83F5-72BE-49B0-B59B-EF6102BF98E7}" type="datetimeFigureOut">
              <a:rPr lang="cs-CZ"/>
              <a:pPr>
                <a:defRPr/>
              </a:pPr>
              <a:t>24.11.2012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BCC5A5D8-D281-4DC7-A5AF-5073E425AE3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5617" r:id="rId1"/>
    <p:sldLayoutId id="2147485618" r:id="rId2"/>
    <p:sldLayoutId id="2147485619" r:id="rId3"/>
    <p:sldLayoutId id="2147485620" r:id="rId4"/>
    <p:sldLayoutId id="2147485621" r:id="rId5"/>
    <p:sldLayoutId id="2147485622" r:id="rId6"/>
    <p:sldLayoutId id="2147485623" r:id="rId7"/>
    <p:sldLayoutId id="2147485624" r:id="rId8"/>
    <p:sldLayoutId id="2147485625" r:id="rId9"/>
    <p:sldLayoutId id="2147485626" r:id="rId10"/>
    <p:sldLayoutId id="2147485627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 kern="1200" cap="all" spc="5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 Narrow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 Narrow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 Narrow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 Narrow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ts val="600"/>
        </a:spcAft>
        <a:buClr>
          <a:schemeClr val="tx2"/>
        </a:buClr>
        <a:buFont typeface="Arial" charset="0"/>
        <a:buChar char="•"/>
        <a:defRPr sz="1700" kern="1200" spc="3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ts val="600"/>
        </a:spcAft>
        <a:buClr>
          <a:schemeClr val="tx2"/>
        </a:buClr>
        <a:buFont typeface="Arial" charset="0"/>
        <a:buChar char="•"/>
        <a:defRPr sz="1700" kern="1200" spc="3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ts val="600"/>
        </a:spcAft>
        <a:buClr>
          <a:schemeClr val="tx2"/>
        </a:buClr>
        <a:buFont typeface="Arial" charset="0"/>
        <a:buChar char="•"/>
        <a:defRPr sz="1700" kern="1200" spc="3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ts val="600"/>
        </a:spcAft>
        <a:buClr>
          <a:schemeClr val="tx2"/>
        </a:buClr>
        <a:buFont typeface="Arial" charset="0"/>
        <a:buChar char="•"/>
        <a:defRPr sz="1700" kern="1200" spc="3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ts val="600"/>
        </a:spcAft>
        <a:buClr>
          <a:schemeClr val="tx2"/>
        </a:buClr>
        <a:buFont typeface="Arial" charset="0"/>
        <a:buChar char="•"/>
        <a:defRPr sz="1700" kern="1200" spc="3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99592" y="1412776"/>
            <a:ext cx="7772400" cy="792089"/>
          </a:xfrm>
        </p:spPr>
        <p:txBody>
          <a:bodyPr>
            <a:normAutofit fontScale="90000"/>
          </a:bodyPr>
          <a:lstStyle/>
          <a:p>
            <a:r>
              <a:rPr lang="cs-CZ" sz="4800" b="1" cap="none" dirty="0" smtClean="0">
                <a:effectLst>
                  <a:outerShdw sx="1000" sy="1000" algn="tl">
                    <a:schemeClr val="tx1"/>
                  </a:outerShdw>
                  <a:reflection endPos="0" dir="5400000" sy="-100000" algn="bl" rotWithShape="0"/>
                </a:effectLst>
                <a:latin typeface="Calibri" pitchFamily="34" charset="0"/>
              </a:rPr>
              <a:t>Albert </a:t>
            </a:r>
            <a:r>
              <a:rPr lang="cs-CZ" sz="4800" b="1" cap="none" dirty="0" err="1" smtClean="0">
                <a:effectLst>
                  <a:outerShdw sx="1000" sy="1000" algn="tl">
                    <a:schemeClr val="tx1"/>
                  </a:outerShdw>
                  <a:reflection endPos="0" dir="5400000" sy="-100000" algn="bl" rotWithShape="0"/>
                </a:effectLst>
                <a:latin typeface="Calibri" pitchFamily="34" charset="0"/>
              </a:rPr>
              <a:t>Camus</a:t>
            </a:r>
            <a:endParaRPr lang="cs-CZ" sz="4800" b="1" cap="none" dirty="0">
              <a:effectLst>
                <a:outerShdw sx="1000" sy="1000" algn="tl">
                  <a:schemeClr val="tx1">
                    <a:alpha val="51000"/>
                  </a:schemeClr>
                </a:outerShdw>
                <a:reflection endPos="0" dir="5400000" sy="-100000" algn="bl" rotWithShape="0"/>
              </a:effectLst>
              <a:latin typeface="Calibri" pitchFamily="34" charset="0"/>
            </a:endParaRPr>
          </a:p>
        </p:txBody>
      </p:sp>
      <p:pic>
        <p:nvPicPr>
          <p:cNvPr id="1026" name="Picture 2" descr="C:\Users\Uživatel\Pictures\logo.bm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5029" y="5589240"/>
            <a:ext cx="3603242" cy="934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043608" y="620687"/>
            <a:ext cx="71287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cs-CZ" sz="1600" dirty="0" smtClean="0">
                <a:solidFill>
                  <a:srgbClr val="FFC000"/>
                </a:solidFill>
                <a:latin typeface="Calibri"/>
              </a:rPr>
              <a:t>Základní škola a Mateřská škola, Liberec, Barvířská 38/6, příspěvková organizace</a:t>
            </a:r>
            <a:endParaRPr lang="cs-CZ" sz="1600" dirty="0">
              <a:solidFill>
                <a:srgbClr val="FFC000"/>
              </a:solidFill>
              <a:latin typeface="Calibri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77205" y="2750799"/>
            <a:ext cx="784887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cs-CZ" sz="1600" dirty="0" smtClean="0">
                <a:solidFill>
                  <a:srgbClr val="FFC000"/>
                </a:solidFill>
                <a:latin typeface="Calibri"/>
              </a:rPr>
              <a:t>Název :      </a:t>
            </a:r>
            <a:r>
              <a:rPr lang="cs-CZ" sz="1600" b="1" dirty="0" smtClean="0">
                <a:solidFill>
                  <a:srgbClr val="FFC000"/>
                </a:solidFill>
                <a:latin typeface="Calibri"/>
              </a:rPr>
              <a:t>VY_32_inovace_13 Český jazyk a literatura – Příběh, který nikdy neskončí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cs-CZ" sz="1600" dirty="0" smtClean="0">
                <a:solidFill>
                  <a:srgbClr val="FFC000"/>
                </a:solidFill>
                <a:latin typeface="Calibri"/>
              </a:rPr>
              <a:t>Autor:        Iveta </a:t>
            </a:r>
            <a:r>
              <a:rPr lang="cs-CZ" sz="1600" dirty="0" err="1" smtClean="0">
                <a:solidFill>
                  <a:srgbClr val="FFC000"/>
                </a:solidFill>
                <a:latin typeface="Calibri"/>
              </a:rPr>
              <a:t>Loumová</a:t>
            </a:r>
            <a:endParaRPr lang="cs-CZ" sz="1600" dirty="0" smtClean="0">
              <a:solidFill>
                <a:srgbClr val="FFC000"/>
              </a:solidFill>
              <a:latin typeface="Calibri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cs-CZ" sz="1600" dirty="0" smtClean="0">
                <a:solidFill>
                  <a:srgbClr val="FFC000"/>
                </a:solidFill>
                <a:latin typeface="Calibri"/>
              </a:rPr>
              <a:t>Období:     Únor  2012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cs-CZ" sz="1600" dirty="0" smtClean="0">
                <a:solidFill>
                  <a:srgbClr val="FFC000"/>
                </a:solidFill>
                <a:latin typeface="Calibri"/>
              </a:rPr>
              <a:t>Věková skupina:      9. ročník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cs-CZ" sz="1600" dirty="0" smtClean="0">
                <a:solidFill>
                  <a:srgbClr val="FFC000"/>
                </a:solidFill>
                <a:latin typeface="Calibri"/>
              </a:rPr>
              <a:t>Tematická oblast:    </a:t>
            </a:r>
            <a:r>
              <a:rPr lang="cs-CZ" sz="1600" dirty="0">
                <a:solidFill>
                  <a:srgbClr val="FFC000"/>
                </a:solidFill>
                <a:latin typeface="Calibri"/>
              </a:rPr>
              <a:t>Č</a:t>
            </a:r>
            <a:r>
              <a:rPr lang="cs-CZ" sz="1600" dirty="0" smtClean="0">
                <a:solidFill>
                  <a:srgbClr val="FFC000"/>
                </a:solidFill>
                <a:latin typeface="Calibri"/>
              </a:rPr>
              <a:t>eský jazyk a literatura  –  světová literatura 1. poloviny 20. století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cs-CZ" sz="1600" dirty="0" smtClean="0">
                <a:solidFill>
                  <a:srgbClr val="FFC000"/>
                </a:solidFill>
                <a:latin typeface="Calibri"/>
              </a:rPr>
              <a:t>Anotace:    </a:t>
            </a:r>
            <a:r>
              <a:rPr lang="cs-CZ" sz="1600" dirty="0">
                <a:solidFill>
                  <a:srgbClr val="FFC000"/>
                </a:solidFill>
                <a:latin typeface="Calibri"/>
              </a:rPr>
              <a:t>Představení  problematiky </a:t>
            </a:r>
            <a:r>
              <a:rPr lang="cs-CZ" sz="1600" dirty="0" smtClean="0">
                <a:solidFill>
                  <a:srgbClr val="FFC000"/>
                </a:solidFill>
                <a:latin typeface="Calibri"/>
              </a:rPr>
              <a:t> </a:t>
            </a:r>
            <a:r>
              <a:rPr lang="cs-CZ" sz="1600" dirty="0">
                <a:solidFill>
                  <a:srgbClr val="FFC000"/>
                </a:solidFill>
                <a:latin typeface="Calibri"/>
              </a:rPr>
              <a:t>života a díla  Alberta </a:t>
            </a:r>
            <a:r>
              <a:rPr lang="cs-CZ" sz="1600" dirty="0" err="1">
                <a:solidFill>
                  <a:srgbClr val="FFC000"/>
                </a:solidFill>
                <a:latin typeface="Calibri"/>
              </a:rPr>
              <a:t>Camuse</a:t>
            </a:r>
            <a:r>
              <a:rPr lang="cs-CZ" sz="1600" dirty="0">
                <a:solidFill>
                  <a:srgbClr val="FFC000"/>
                </a:solidFill>
                <a:latin typeface="Calibri"/>
              </a:rPr>
              <a:t>, objasnění pojmů existencialismus, </a:t>
            </a:r>
            <a:r>
              <a:rPr lang="cs-CZ" sz="1600" dirty="0" smtClean="0">
                <a:solidFill>
                  <a:srgbClr val="FFC000"/>
                </a:solidFill>
                <a:latin typeface="Calibri"/>
              </a:rPr>
              <a:t>absurdno.</a:t>
            </a:r>
            <a:endParaRPr lang="cs-CZ" sz="1600" dirty="0">
              <a:solidFill>
                <a:srgbClr val="FFC000"/>
              </a:solidFill>
              <a:latin typeface="Calibri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cs-CZ" sz="1600" dirty="0">
              <a:solidFill>
                <a:srgbClr val="FFC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396131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51411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4800" b="1" dirty="0" smtClean="0">
                <a:solidFill>
                  <a:srgbClr val="00FF00"/>
                </a:solidFill>
                <a:latin typeface="Calibri" pitchFamily="34" charset="0"/>
                <a:cs typeface="Calibri" pitchFamily="34" charset="0"/>
              </a:rPr>
              <a:t>O S K Í R L Ž A</a:t>
            </a:r>
          </a:p>
          <a:p>
            <a:pPr marL="0" indent="0">
              <a:buNone/>
            </a:pPr>
            <a:endParaRPr lang="cs-CZ" sz="4800" b="1" dirty="0">
              <a:solidFill>
                <a:srgbClr val="00FF00"/>
              </a:solidFill>
              <a:latin typeface="Calibri" pitchFamily="34" charset="0"/>
              <a:cs typeface="Calibri" pitchFamily="34" charset="0"/>
            </a:endParaRPr>
          </a:p>
          <a:p>
            <a:pPr marL="0" indent="0">
              <a:buNone/>
            </a:pPr>
            <a:r>
              <a:rPr lang="cs-CZ" sz="4800" b="1" dirty="0" smtClean="0">
                <a:solidFill>
                  <a:srgbClr val="00FF00"/>
                </a:solidFill>
                <a:latin typeface="Calibri" pitchFamily="34" charset="0"/>
                <a:cs typeface="Calibri" pitchFamily="34" charset="0"/>
              </a:rPr>
              <a:t>   </a:t>
            </a:r>
            <a:r>
              <a:rPr lang="cs-CZ" sz="4800" b="1" u="sng" dirty="0" smtClean="0">
                <a:solidFill>
                  <a:srgbClr val="00FF00"/>
                </a:solidFill>
                <a:latin typeface="Calibri" pitchFamily="34" charset="0"/>
                <a:cs typeface="Calibri" pitchFamily="34" charset="0"/>
              </a:rPr>
              <a:t>ALŽÍRSKO</a:t>
            </a:r>
          </a:p>
          <a:p>
            <a:pPr marL="0" indent="0">
              <a:buNone/>
            </a:pPr>
            <a:r>
              <a:rPr lang="cs-CZ" sz="4800" b="1" dirty="0" smtClean="0">
                <a:solidFill>
                  <a:srgbClr val="00FF00"/>
                </a:solidFill>
                <a:latin typeface="Calibri" pitchFamily="34" charset="0"/>
                <a:cs typeface="Calibri" pitchFamily="34" charset="0"/>
              </a:rPr>
              <a:t>  HL. MĚSTO</a:t>
            </a:r>
          </a:p>
          <a:p>
            <a:pPr marL="0" indent="0">
              <a:buNone/>
            </a:pPr>
            <a:r>
              <a:rPr lang="cs-CZ" sz="4800" b="1" dirty="0" smtClean="0">
                <a:solidFill>
                  <a:srgbClr val="00FF00"/>
                </a:solidFill>
                <a:latin typeface="Calibri" pitchFamily="34" charset="0"/>
                <a:cs typeface="Calibri" pitchFamily="34" charset="0"/>
              </a:rPr>
              <a:t>      ALŽÍR</a:t>
            </a:r>
            <a:endParaRPr lang="cs-CZ" sz="4800" b="1" dirty="0">
              <a:solidFill>
                <a:srgbClr val="00FF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52578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4800" b="1" dirty="0" smtClean="0">
                <a:latin typeface="Calibri" pitchFamily="34" charset="0"/>
                <a:cs typeface="Calibri" pitchFamily="34" charset="0"/>
              </a:rPr>
              <a:t>  </a:t>
            </a:r>
            <a:r>
              <a:rPr lang="cs-CZ" sz="4800" b="1" dirty="0" smtClean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E C A I N R F</a:t>
            </a:r>
          </a:p>
          <a:p>
            <a:pPr marL="0" indent="0">
              <a:buNone/>
            </a:pPr>
            <a:endParaRPr lang="cs-CZ" sz="4800" b="1" dirty="0">
              <a:solidFill>
                <a:srgbClr val="FFFF00"/>
              </a:solidFill>
              <a:latin typeface="Calibri" pitchFamily="34" charset="0"/>
              <a:cs typeface="Calibri" pitchFamily="34" charset="0"/>
            </a:endParaRPr>
          </a:p>
          <a:p>
            <a:pPr marL="0" indent="0">
              <a:buNone/>
            </a:pPr>
            <a:r>
              <a:rPr lang="cs-CZ" sz="4800" b="1" dirty="0" smtClean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    </a:t>
            </a:r>
            <a:r>
              <a:rPr lang="cs-CZ" sz="4800" b="1" u="sng" dirty="0" smtClean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FRANCIE</a:t>
            </a:r>
          </a:p>
          <a:p>
            <a:pPr marL="0" indent="0">
              <a:buNone/>
            </a:pPr>
            <a:r>
              <a:rPr lang="cs-CZ" sz="4800" b="1" dirty="0" smtClean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   HL. MĚSTO</a:t>
            </a:r>
          </a:p>
          <a:p>
            <a:pPr marL="0" indent="0">
              <a:buNone/>
            </a:pPr>
            <a:r>
              <a:rPr lang="cs-CZ" sz="4800" b="1" dirty="0" smtClean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       PAŘÍŽ</a:t>
            </a:r>
            <a:endParaRPr lang="cs-CZ" sz="4800" b="1" dirty="0">
              <a:solidFill>
                <a:srgbClr val="FFFF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92D05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cs-CZ" b="1" dirty="0" smtClean="0">
                <a:solidFill>
                  <a:srgbClr val="92D050"/>
                </a:solidFill>
                <a:latin typeface="Calibri" pitchFamily="34" charset="0"/>
                <a:cs typeface="Calibri" pitchFamily="34" charset="0"/>
              </a:rPr>
              <a:t>                              </a:t>
            </a:r>
            <a:br>
              <a:rPr lang="cs-CZ" b="1" dirty="0" smtClean="0">
                <a:solidFill>
                  <a:srgbClr val="92D050"/>
                </a:solidFill>
                <a:latin typeface="Calibri" pitchFamily="34" charset="0"/>
                <a:cs typeface="Calibri" pitchFamily="34" charset="0"/>
              </a:rPr>
            </a:br>
            <a:r>
              <a:rPr lang="cs-CZ" b="1" dirty="0">
                <a:solidFill>
                  <a:srgbClr val="92D050"/>
                </a:solidFill>
                <a:latin typeface="Calibri" pitchFamily="34" charset="0"/>
                <a:cs typeface="Calibri" pitchFamily="34" charset="0"/>
              </a:rPr>
              <a:t/>
            </a:r>
            <a:br>
              <a:rPr lang="cs-CZ" b="1" dirty="0">
                <a:solidFill>
                  <a:srgbClr val="92D050"/>
                </a:solidFill>
                <a:latin typeface="Calibri" pitchFamily="34" charset="0"/>
                <a:cs typeface="Calibri" pitchFamily="34" charset="0"/>
              </a:rPr>
            </a:br>
            <a:r>
              <a:rPr lang="cs-CZ" b="1" dirty="0" smtClean="0">
                <a:solidFill>
                  <a:srgbClr val="92D050"/>
                </a:solidFill>
                <a:latin typeface="Calibri" pitchFamily="34" charset="0"/>
                <a:cs typeface="Calibri" pitchFamily="34" charset="0"/>
              </a:rPr>
              <a:t/>
            </a:r>
            <a:br>
              <a:rPr lang="cs-CZ" b="1" dirty="0" smtClean="0">
                <a:solidFill>
                  <a:srgbClr val="92D050"/>
                </a:solidFill>
                <a:latin typeface="Calibri" pitchFamily="34" charset="0"/>
                <a:cs typeface="Calibri" pitchFamily="34" charset="0"/>
              </a:rPr>
            </a:br>
            <a:r>
              <a:rPr lang="cs-CZ" b="1" dirty="0" smtClean="0">
                <a:solidFill>
                  <a:srgbClr val="92D050"/>
                </a:solidFill>
                <a:latin typeface="Calibri" pitchFamily="34" charset="0"/>
                <a:cs typeface="Calibri" pitchFamily="34" charset="0"/>
              </a:rPr>
              <a:t>Tajenka </a:t>
            </a:r>
            <a:br>
              <a:rPr lang="cs-CZ" b="1" dirty="0" smtClean="0">
                <a:solidFill>
                  <a:srgbClr val="92D050"/>
                </a:solidFill>
                <a:latin typeface="Calibri" pitchFamily="34" charset="0"/>
                <a:cs typeface="Calibri" pitchFamily="34" charset="0"/>
              </a:rPr>
            </a:br>
            <a:r>
              <a:rPr lang="cs-CZ" b="1" dirty="0" smtClean="0">
                <a:solidFill>
                  <a:srgbClr val="92D050"/>
                </a:solidFill>
                <a:latin typeface="Calibri" pitchFamily="34" charset="0"/>
                <a:cs typeface="Calibri" pitchFamily="34" charset="0"/>
              </a:rPr>
              <a:t/>
            </a:r>
            <a:br>
              <a:rPr lang="cs-CZ" b="1" dirty="0" smtClean="0">
                <a:solidFill>
                  <a:srgbClr val="92D050"/>
                </a:solidFill>
                <a:latin typeface="Calibri" pitchFamily="34" charset="0"/>
                <a:cs typeface="Calibri" pitchFamily="34" charset="0"/>
              </a:rPr>
            </a:br>
            <a:r>
              <a:rPr lang="cs-CZ" b="1" dirty="0">
                <a:solidFill>
                  <a:srgbClr val="92D050"/>
                </a:solidFill>
                <a:latin typeface="Calibri" pitchFamily="34" charset="0"/>
                <a:cs typeface="Calibri" pitchFamily="34" charset="0"/>
              </a:rPr>
              <a:t/>
            </a:r>
            <a:br>
              <a:rPr lang="cs-CZ" b="1" dirty="0">
                <a:solidFill>
                  <a:srgbClr val="92D050"/>
                </a:solidFill>
                <a:latin typeface="Calibri" pitchFamily="34" charset="0"/>
                <a:cs typeface="Calibri" pitchFamily="34" charset="0"/>
              </a:rPr>
            </a:br>
            <a:r>
              <a:rPr lang="cs-CZ" b="1" u="sng" dirty="0" smtClean="0">
                <a:solidFill>
                  <a:srgbClr val="92D050"/>
                </a:solidFill>
                <a:latin typeface="Calibri" pitchFamily="34" charset="0"/>
                <a:cs typeface="Calibri" pitchFamily="34" charset="0"/>
              </a:rPr>
              <a:t>z písmen poskládejte název dvou států.</a:t>
            </a:r>
            <a:r>
              <a:rPr lang="cs-CZ" b="1" u="sng" dirty="0">
                <a:solidFill>
                  <a:srgbClr val="92D050"/>
                </a:solidFill>
                <a:latin typeface="Calibri" pitchFamily="34" charset="0"/>
                <a:cs typeface="Calibri" pitchFamily="34" charset="0"/>
              </a:rPr>
              <a:t/>
            </a:r>
            <a:br>
              <a:rPr lang="cs-CZ" b="1" u="sng" dirty="0">
                <a:solidFill>
                  <a:srgbClr val="92D050"/>
                </a:solidFill>
                <a:latin typeface="Calibri" pitchFamily="34" charset="0"/>
                <a:cs typeface="Calibri" pitchFamily="34" charset="0"/>
              </a:rPr>
            </a:br>
            <a:endParaRPr lang="cs-CZ" u="sng" dirty="0"/>
          </a:p>
        </p:txBody>
      </p:sp>
      <p:sp>
        <p:nvSpPr>
          <p:cNvPr id="10" name="Zaoblený obdélník 9"/>
          <p:cNvSpPr/>
          <p:nvPr/>
        </p:nvSpPr>
        <p:spPr>
          <a:xfrm>
            <a:off x="755576" y="3356992"/>
            <a:ext cx="3240360" cy="3501008"/>
          </a:xfrm>
          <a:prstGeom prst="roundRect">
            <a:avLst/>
          </a:prstGeom>
          <a:solidFill>
            <a:srgbClr val="00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Zaoblený obdélník 10"/>
          <p:cNvSpPr/>
          <p:nvPr/>
        </p:nvSpPr>
        <p:spPr>
          <a:xfrm>
            <a:off x="5148064" y="3334963"/>
            <a:ext cx="3240360" cy="3501008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68343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2763"/>
            <a:ext cx="7772400" cy="914400"/>
          </a:xfrm>
        </p:spPr>
        <p:txBody>
          <a:bodyPr/>
          <a:lstStyle/>
          <a:p>
            <a:pPr>
              <a:defRPr/>
            </a:pPr>
            <a:r>
              <a:rPr lang="cs-CZ" b="1" dirty="0" smtClean="0">
                <a:solidFill>
                  <a:srgbClr val="92D050"/>
                </a:solidFill>
              </a:rPr>
              <a:t>      </a:t>
            </a:r>
            <a:r>
              <a:rPr lang="cs-CZ" b="1" dirty="0" smtClean="0">
                <a:solidFill>
                  <a:srgbClr val="92D050"/>
                </a:solidFill>
                <a:latin typeface="Calibri" pitchFamily="34" charset="0"/>
                <a:cs typeface="Calibri" pitchFamily="34" charset="0"/>
              </a:rPr>
              <a:t>Albert </a:t>
            </a:r>
            <a:r>
              <a:rPr lang="cs-CZ" b="1" dirty="0" err="1" smtClean="0">
                <a:solidFill>
                  <a:srgbClr val="92D050"/>
                </a:solidFill>
                <a:latin typeface="Calibri" pitchFamily="34" charset="0"/>
                <a:cs typeface="Calibri" pitchFamily="34" charset="0"/>
              </a:rPr>
              <a:t>Camus</a:t>
            </a:r>
            <a:r>
              <a:rPr lang="cs-CZ" b="1" dirty="0" smtClean="0">
                <a:solidFill>
                  <a:srgbClr val="92D050"/>
                </a:solidFill>
                <a:latin typeface="Calibri" pitchFamily="34" charset="0"/>
                <a:cs typeface="Calibri" pitchFamily="34" charset="0"/>
              </a:rPr>
              <a:t/>
            </a:r>
            <a:br>
              <a:rPr lang="cs-CZ" b="1" dirty="0" smtClean="0">
                <a:solidFill>
                  <a:srgbClr val="92D050"/>
                </a:solidFill>
                <a:latin typeface="Calibri" pitchFamily="34" charset="0"/>
                <a:cs typeface="Calibri" pitchFamily="34" charset="0"/>
              </a:rPr>
            </a:br>
            <a:endParaRPr lang="cs-CZ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4313" y="1398588"/>
            <a:ext cx="8507412" cy="5060950"/>
          </a:xfrm>
        </p:spPr>
        <p:txBody>
          <a:bodyPr/>
          <a:lstStyle/>
          <a:p>
            <a:pPr algn="just">
              <a:buClr>
                <a:schemeClr val="accent1"/>
              </a:buClr>
              <a:buFont typeface="Wingdings" pitchFamily="2" charset="2"/>
              <a:buChar char="Ø"/>
              <a:defRPr/>
            </a:pPr>
            <a:endParaRPr lang="cs-CZ" sz="3200" b="1" dirty="0" smtClean="0">
              <a:latin typeface="Calibri" pitchFamily="34" charset="0"/>
              <a:cs typeface="Calibri" pitchFamily="34" charset="0"/>
            </a:endParaRPr>
          </a:p>
          <a:p>
            <a:pPr algn="just">
              <a:buClr>
                <a:schemeClr val="accent1"/>
              </a:buClr>
              <a:buFont typeface="Wingdings" pitchFamily="2" charset="2"/>
              <a:buChar char="Ø"/>
              <a:defRPr/>
            </a:pPr>
            <a:r>
              <a:rPr lang="cs-CZ" sz="3200" b="1" dirty="0" smtClean="0">
                <a:latin typeface="Calibri" pitchFamily="34" charset="0"/>
                <a:cs typeface="Calibri" pitchFamily="34" charset="0"/>
              </a:rPr>
              <a:t>1913 – 1960</a:t>
            </a:r>
          </a:p>
          <a:p>
            <a:pPr>
              <a:buClr>
                <a:schemeClr val="accent1"/>
              </a:buClr>
              <a:buFont typeface="Wingdings" pitchFamily="2" charset="2"/>
              <a:buChar char="Ø"/>
              <a:defRPr/>
            </a:pPr>
            <a:r>
              <a:rPr lang="cs-CZ" sz="3200" b="1" dirty="0" smtClean="0">
                <a:latin typeface="Calibri" pitchFamily="34" charset="0"/>
                <a:cs typeface="Calibri" pitchFamily="34" charset="0"/>
              </a:rPr>
              <a:t>Francouzský spisovatel, dramatik a publicista</a:t>
            </a:r>
          </a:p>
          <a:p>
            <a:pPr>
              <a:buClr>
                <a:schemeClr val="accent1"/>
              </a:buClr>
              <a:buFont typeface="Wingdings" pitchFamily="2" charset="2"/>
              <a:buChar char="Ø"/>
              <a:defRPr/>
            </a:pPr>
            <a:r>
              <a:rPr lang="cs-CZ" sz="3200" b="1" dirty="0" smtClean="0">
                <a:latin typeface="Calibri" pitchFamily="34" charset="0"/>
                <a:cs typeface="Calibri" pitchFamily="34" charset="0"/>
              </a:rPr>
              <a:t>Jeden </a:t>
            </a:r>
            <a:r>
              <a:rPr lang="cs-CZ" sz="3200" b="1" dirty="0">
                <a:latin typeface="Calibri" pitchFamily="34" charset="0"/>
                <a:cs typeface="Calibri" pitchFamily="34" charset="0"/>
              </a:rPr>
              <a:t>z čelných </a:t>
            </a:r>
            <a:r>
              <a:rPr lang="cs-CZ" sz="3200" b="1" dirty="0" smtClean="0">
                <a:latin typeface="Calibri" pitchFamily="34" charset="0"/>
                <a:cs typeface="Calibri" pitchFamily="34" charset="0"/>
              </a:rPr>
              <a:t>představitelů existencialismu</a:t>
            </a:r>
          </a:p>
          <a:p>
            <a:pPr>
              <a:buClr>
                <a:schemeClr val="accent1"/>
              </a:buClr>
              <a:buFont typeface="Wingdings" pitchFamily="2" charset="2"/>
              <a:buChar char="Ø"/>
              <a:defRPr/>
            </a:pPr>
            <a:r>
              <a:rPr lang="cs-CZ" sz="3200" b="1" dirty="0">
                <a:latin typeface="Calibri" pitchFamily="34" charset="0"/>
                <a:cs typeface="Calibri" pitchFamily="34" charset="0"/>
              </a:rPr>
              <a:t>N</a:t>
            </a:r>
            <a:r>
              <a:rPr lang="cs-CZ" sz="3200" b="1" dirty="0" smtClean="0">
                <a:latin typeface="Calibri" pitchFamily="34" charset="0"/>
                <a:cs typeface="Calibri" pitchFamily="34" charset="0"/>
              </a:rPr>
              <a:t>arodil </a:t>
            </a:r>
            <a:r>
              <a:rPr lang="cs-CZ" sz="3200" b="1" dirty="0">
                <a:latin typeface="Calibri" pitchFamily="34" charset="0"/>
                <a:cs typeface="Calibri" pitchFamily="34" charset="0"/>
              </a:rPr>
              <a:t>se v Alžíru, </a:t>
            </a:r>
            <a:r>
              <a:rPr lang="cs-CZ" sz="3200" b="1" dirty="0" smtClean="0">
                <a:latin typeface="Calibri" pitchFamily="34" charset="0"/>
                <a:cs typeface="Calibri" pitchFamily="34" charset="0"/>
              </a:rPr>
              <a:t>pocházel </a:t>
            </a:r>
            <a:r>
              <a:rPr lang="cs-CZ" sz="3200" b="1" dirty="0">
                <a:latin typeface="Calibri" pitchFamily="34" charset="0"/>
                <a:cs typeface="Calibri" pitchFamily="34" charset="0"/>
              </a:rPr>
              <a:t>z francouzsko-španělského </a:t>
            </a:r>
            <a:r>
              <a:rPr lang="cs-CZ" sz="3200" b="1" dirty="0" smtClean="0">
                <a:latin typeface="Calibri" pitchFamily="34" charset="0"/>
                <a:cs typeface="Calibri" pitchFamily="34" charset="0"/>
              </a:rPr>
              <a:t>manželství.</a:t>
            </a:r>
            <a:endParaRPr lang="cs-CZ" sz="3200" b="1" dirty="0">
              <a:latin typeface="Calibri" pitchFamily="34" charset="0"/>
              <a:cs typeface="Calibri" pitchFamily="34" charset="0"/>
            </a:endParaRPr>
          </a:p>
          <a:p>
            <a:pPr>
              <a:buClr>
                <a:schemeClr val="accent1"/>
              </a:buClr>
              <a:buFont typeface="Wingdings" pitchFamily="2" charset="2"/>
              <a:buChar char="Ø"/>
              <a:defRPr/>
            </a:pPr>
            <a:r>
              <a:rPr lang="cs-CZ" sz="3200" b="1" dirty="0">
                <a:latin typeface="Calibri" pitchFamily="34" charset="0"/>
                <a:cs typeface="Calibri" pitchFamily="34" charset="0"/>
              </a:rPr>
              <a:t>V</a:t>
            </a:r>
            <a:r>
              <a:rPr lang="cs-CZ" sz="3200" b="1" dirty="0" smtClean="0">
                <a:latin typeface="Calibri" pitchFamily="34" charset="0"/>
                <a:cs typeface="Calibri" pitchFamily="34" charset="0"/>
              </a:rPr>
              <a:t>ystudoval </a:t>
            </a:r>
            <a:r>
              <a:rPr lang="cs-CZ" sz="3200" b="1" dirty="0">
                <a:latin typeface="Calibri" pitchFamily="34" charset="0"/>
                <a:cs typeface="Calibri" pitchFamily="34" charset="0"/>
              </a:rPr>
              <a:t>filozofii a </a:t>
            </a:r>
            <a:r>
              <a:rPr lang="cs-CZ" sz="3200" b="1" dirty="0" smtClean="0">
                <a:latin typeface="Calibri" pitchFamily="34" charset="0"/>
                <a:cs typeface="Calibri" pitchFamily="34" charset="0"/>
              </a:rPr>
              <a:t>literaturu.</a:t>
            </a:r>
          </a:p>
          <a:p>
            <a:pPr>
              <a:buClr>
                <a:schemeClr val="accent1"/>
              </a:buClr>
              <a:buFont typeface="Wingdings" pitchFamily="2" charset="2"/>
              <a:buChar char="Ø"/>
              <a:defRPr/>
            </a:pPr>
            <a:r>
              <a:rPr lang="cs-CZ" sz="3200" b="1" dirty="0" smtClean="0">
                <a:latin typeface="Calibri" pitchFamily="34" charset="0"/>
                <a:cs typeface="Calibri" pitchFamily="34" charset="0"/>
              </a:rPr>
              <a:t>Od roku </a:t>
            </a:r>
            <a:r>
              <a:rPr lang="cs-CZ" sz="3200" b="1" dirty="0">
                <a:latin typeface="Calibri" pitchFamily="34" charset="0"/>
                <a:cs typeface="Calibri" pitchFamily="34" charset="0"/>
              </a:rPr>
              <a:t>1938 se začal věnovat literatuře </a:t>
            </a:r>
            <a:r>
              <a:rPr lang="cs-CZ" sz="3200" b="1" dirty="0" smtClean="0">
                <a:latin typeface="Calibri" pitchFamily="34" charset="0"/>
                <a:cs typeface="Calibri" pitchFamily="34" charset="0"/>
              </a:rPr>
              <a:t>a publicistice.</a:t>
            </a:r>
          </a:p>
          <a:p>
            <a:pPr marL="68263" indent="0">
              <a:buClr>
                <a:schemeClr val="accent1"/>
              </a:buClr>
              <a:buNone/>
              <a:defRPr/>
            </a:pPr>
            <a:endParaRPr lang="pl-PL" sz="3200" b="1" dirty="0" smtClean="0">
              <a:latin typeface="Calibri" pitchFamily="34" charset="0"/>
              <a:cs typeface="Calibri" pitchFamily="34" charset="0"/>
            </a:endParaRPr>
          </a:p>
          <a:p>
            <a:pPr marL="68263" indent="0">
              <a:buClr>
                <a:schemeClr val="accent1"/>
              </a:buClr>
              <a:buNone/>
              <a:defRPr/>
            </a:pPr>
            <a:endParaRPr lang="cs-CZ" sz="2000" b="1" dirty="0">
              <a:latin typeface="Calibri" pitchFamily="34" charset="0"/>
              <a:cs typeface="Calibri" pitchFamily="34" charset="0"/>
            </a:endParaRPr>
          </a:p>
          <a:p>
            <a:pPr marL="68263" indent="0">
              <a:buClr>
                <a:schemeClr val="accent1"/>
              </a:buClr>
              <a:buNone/>
              <a:defRPr/>
            </a:pPr>
            <a:endParaRPr lang="cs-CZ" sz="3600" b="1" dirty="0" smtClean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545"/>
          <a:stretch/>
        </p:blipFill>
        <p:spPr bwMode="auto">
          <a:xfrm>
            <a:off x="13681" y="4267200"/>
            <a:ext cx="9144000" cy="259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62" y="4146288"/>
            <a:ext cx="9144000" cy="26839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256524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8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8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2763"/>
            <a:ext cx="7772400" cy="914400"/>
          </a:xfrm>
        </p:spPr>
        <p:txBody>
          <a:bodyPr/>
          <a:lstStyle/>
          <a:p>
            <a:pPr>
              <a:defRPr/>
            </a:pPr>
            <a:r>
              <a:rPr lang="cs-CZ" b="1" dirty="0" smtClean="0">
                <a:solidFill>
                  <a:srgbClr val="92D050"/>
                </a:solidFill>
              </a:rPr>
              <a:t>      </a:t>
            </a:r>
            <a:r>
              <a:rPr lang="cs-CZ" b="1" dirty="0" smtClean="0">
                <a:solidFill>
                  <a:srgbClr val="92D050"/>
                </a:solidFill>
                <a:latin typeface="Calibri" pitchFamily="34" charset="0"/>
                <a:cs typeface="Calibri" pitchFamily="34" charset="0"/>
              </a:rPr>
              <a:t>Albert </a:t>
            </a:r>
            <a:r>
              <a:rPr lang="cs-CZ" b="1" dirty="0" err="1" smtClean="0">
                <a:solidFill>
                  <a:srgbClr val="92D050"/>
                </a:solidFill>
                <a:latin typeface="Calibri" pitchFamily="34" charset="0"/>
                <a:cs typeface="Calibri" pitchFamily="34" charset="0"/>
              </a:rPr>
              <a:t>Camus</a:t>
            </a:r>
            <a:r>
              <a:rPr lang="cs-CZ" b="1" dirty="0" smtClean="0">
                <a:solidFill>
                  <a:srgbClr val="92D050"/>
                </a:solidFill>
                <a:latin typeface="Calibri" pitchFamily="34" charset="0"/>
                <a:cs typeface="Calibri" pitchFamily="34" charset="0"/>
              </a:rPr>
              <a:t/>
            </a:r>
            <a:br>
              <a:rPr lang="cs-CZ" b="1" dirty="0" smtClean="0">
                <a:solidFill>
                  <a:srgbClr val="92D050"/>
                </a:solidFill>
                <a:latin typeface="Calibri" pitchFamily="34" charset="0"/>
                <a:cs typeface="Calibri" pitchFamily="34" charset="0"/>
              </a:rPr>
            </a:br>
            <a:endParaRPr lang="cs-CZ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253908"/>
            <a:ext cx="8507412" cy="5060950"/>
          </a:xfrm>
        </p:spPr>
        <p:txBody>
          <a:bodyPr/>
          <a:lstStyle/>
          <a:p>
            <a:pPr>
              <a:buClr>
                <a:schemeClr val="accent1"/>
              </a:buClr>
              <a:buFont typeface="Wingdings" pitchFamily="2" charset="2"/>
              <a:buChar char="Ø"/>
              <a:defRPr/>
            </a:pPr>
            <a:r>
              <a:rPr lang="cs-CZ" sz="3200" b="1" dirty="0" smtClean="0">
                <a:latin typeface="Calibri" pitchFamily="34" charset="0"/>
                <a:cs typeface="Calibri" pitchFamily="34" charset="0"/>
              </a:rPr>
              <a:t>Roku </a:t>
            </a:r>
            <a:r>
              <a:rPr lang="cs-CZ" sz="3200" b="1" dirty="0">
                <a:latin typeface="Calibri" pitchFamily="34" charset="0"/>
                <a:cs typeface="Calibri" pitchFamily="34" charset="0"/>
              </a:rPr>
              <a:t>1940 </a:t>
            </a:r>
            <a:r>
              <a:rPr lang="cs-CZ" sz="3200" b="1" dirty="0" smtClean="0">
                <a:latin typeface="Calibri" pitchFamily="34" charset="0"/>
                <a:cs typeface="Calibri" pitchFamily="34" charset="0"/>
              </a:rPr>
              <a:t>byl  vyhoštěn z Alžíru </a:t>
            </a:r>
          </a:p>
          <a:p>
            <a:pPr marL="68263" indent="0">
              <a:buClr>
                <a:schemeClr val="accent1"/>
              </a:buClr>
              <a:buNone/>
              <a:defRPr/>
            </a:pPr>
            <a:r>
              <a:rPr lang="cs-CZ" sz="3200" b="1" dirty="0">
                <a:latin typeface="Calibri" pitchFamily="34" charset="0"/>
                <a:cs typeface="Calibri" pitchFamily="34" charset="0"/>
              </a:rPr>
              <a:t> </a:t>
            </a:r>
            <a:r>
              <a:rPr lang="cs-CZ" sz="3200" b="1" dirty="0" smtClean="0">
                <a:latin typeface="Calibri" pitchFamily="34" charset="0"/>
                <a:cs typeface="Calibri" pitchFamily="34" charset="0"/>
              </a:rPr>
              <a:t>   ( kritika bídných poměrů muslimského   </a:t>
            </a:r>
          </a:p>
          <a:p>
            <a:pPr marL="68263" indent="0">
              <a:buClr>
                <a:schemeClr val="accent1"/>
              </a:buClr>
              <a:buNone/>
              <a:defRPr/>
            </a:pPr>
            <a:r>
              <a:rPr lang="cs-CZ" sz="3200" b="1" dirty="0">
                <a:latin typeface="Calibri" pitchFamily="34" charset="0"/>
                <a:cs typeface="Calibri" pitchFamily="34" charset="0"/>
              </a:rPr>
              <a:t> </a:t>
            </a:r>
            <a:r>
              <a:rPr lang="cs-CZ" sz="3200" b="1" dirty="0" smtClean="0">
                <a:latin typeface="Calibri" pitchFamily="34" charset="0"/>
                <a:cs typeface="Calibri" pitchFamily="34" charset="0"/>
              </a:rPr>
              <a:t>   obyvatelstva).</a:t>
            </a:r>
          </a:p>
          <a:p>
            <a:pPr>
              <a:buClr>
                <a:schemeClr val="accent1"/>
              </a:buClr>
              <a:buFont typeface="Wingdings" pitchFamily="2" charset="2"/>
              <a:buChar char="Ø"/>
              <a:defRPr/>
            </a:pPr>
            <a:r>
              <a:rPr lang="cs-CZ" sz="3200" b="1" dirty="0" smtClean="0">
                <a:latin typeface="Calibri" pitchFamily="34" charset="0"/>
                <a:cs typeface="Calibri" pitchFamily="34" charset="0"/>
              </a:rPr>
              <a:t>Usadil se v Paříži, kde se věnoval divadlu.</a:t>
            </a:r>
          </a:p>
          <a:p>
            <a:pPr>
              <a:buClr>
                <a:schemeClr val="accent1"/>
              </a:buClr>
              <a:buFont typeface="Wingdings" pitchFamily="2" charset="2"/>
              <a:buChar char="Ø"/>
              <a:defRPr/>
            </a:pPr>
            <a:r>
              <a:rPr lang="cs-CZ" sz="3200" b="1" dirty="0" smtClean="0">
                <a:latin typeface="Calibri" pitchFamily="34" charset="0"/>
                <a:cs typeface="Calibri" pitchFamily="34" charset="0"/>
              </a:rPr>
              <a:t>Angažoval se </a:t>
            </a:r>
            <a:r>
              <a:rPr lang="cs-CZ" sz="3200" b="1" dirty="0">
                <a:latin typeface="Calibri" pitchFamily="34" charset="0"/>
                <a:cs typeface="Calibri" pitchFamily="34" charset="0"/>
              </a:rPr>
              <a:t>proti francouzské koloniální politice v </a:t>
            </a:r>
            <a:r>
              <a:rPr lang="cs-CZ" sz="3200" b="1" dirty="0" smtClean="0">
                <a:latin typeface="Calibri" pitchFamily="34" charset="0"/>
                <a:cs typeface="Calibri" pitchFamily="34" charset="0"/>
              </a:rPr>
              <a:t>Alžírsku.</a:t>
            </a:r>
          </a:p>
          <a:p>
            <a:pPr>
              <a:buClr>
                <a:schemeClr val="accent1"/>
              </a:buClr>
              <a:buFont typeface="Wingdings" pitchFamily="2" charset="2"/>
              <a:buChar char="Ø"/>
              <a:defRPr/>
            </a:pPr>
            <a:r>
              <a:rPr lang="pl-PL" sz="3200" b="1" dirty="0">
                <a:latin typeface="Calibri" pitchFamily="34" charset="0"/>
                <a:cs typeface="Calibri" pitchFamily="34" charset="0"/>
              </a:rPr>
              <a:t>R</a:t>
            </a:r>
            <a:r>
              <a:rPr lang="pl-PL" sz="3200" b="1" dirty="0" smtClean="0">
                <a:latin typeface="Calibri" pitchFamily="34" charset="0"/>
                <a:cs typeface="Calibri" pitchFamily="34" charset="0"/>
              </a:rPr>
              <a:t>oku </a:t>
            </a:r>
            <a:r>
              <a:rPr lang="pl-PL" sz="3200" b="1" dirty="0">
                <a:latin typeface="Calibri" pitchFamily="34" charset="0"/>
                <a:cs typeface="Calibri" pitchFamily="34" charset="0"/>
              </a:rPr>
              <a:t>1957 mu byla udělena Nobelova cena za </a:t>
            </a:r>
            <a:r>
              <a:rPr lang="pl-PL" sz="3200" b="1" dirty="0" smtClean="0">
                <a:latin typeface="Calibri" pitchFamily="34" charset="0"/>
                <a:cs typeface="Calibri" pitchFamily="34" charset="0"/>
              </a:rPr>
              <a:t>literaturu.</a:t>
            </a:r>
          </a:p>
          <a:p>
            <a:pPr>
              <a:buClr>
                <a:schemeClr val="accent1"/>
              </a:buClr>
              <a:buFont typeface="Wingdings" pitchFamily="2" charset="2"/>
              <a:buChar char="Ø"/>
              <a:defRPr/>
            </a:pPr>
            <a:r>
              <a:rPr lang="pl-PL" sz="3200" b="1" dirty="0" smtClean="0">
                <a:latin typeface="Calibri" pitchFamily="34" charset="0"/>
                <a:cs typeface="Calibri" pitchFamily="34" charset="0"/>
              </a:rPr>
              <a:t>Zemřel při autonehodě.</a:t>
            </a:r>
          </a:p>
          <a:p>
            <a:pPr marL="68263" indent="0">
              <a:buClr>
                <a:schemeClr val="accent1"/>
              </a:buClr>
              <a:buNone/>
              <a:defRPr/>
            </a:pPr>
            <a:endParaRPr lang="pl-PL" sz="3200" b="1" dirty="0" smtClean="0">
              <a:latin typeface="Calibri" pitchFamily="34" charset="0"/>
              <a:cs typeface="Calibri" pitchFamily="34" charset="0"/>
            </a:endParaRPr>
          </a:p>
          <a:p>
            <a:pPr marL="68263" indent="0">
              <a:buClr>
                <a:schemeClr val="accent1"/>
              </a:buClr>
              <a:buNone/>
              <a:defRPr/>
            </a:pPr>
            <a:endParaRPr lang="cs-CZ" sz="2000" b="1" dirty="0">
              <a:latin typeface="Calibri" pitchFamily="34" charset="0"/>
              <a:cs typeface="Calibri" pitchFamily="34" charset="0"/>
            </a:endParaRPr>
          </a:p>
          <a:p>
            <a:pPr marL="68263" indent="0">
              <a:buClr>
                <a:schemeClr val="accent1"/>
              </a:buClr>
              <a:buNone/>
              <a:defRPr/>
            </a:pPr>
            <a:endParaRPr lang="cs-CZ" sz="3600" b="1" dirty="0" smtClean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2050" name="Picture 2" descr="C:\Users\Uživatel\AppData\Local\Microsoft\Windows\Temporary Internet Files\Content.IE5\8ULNU0F9\MC90023372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2610" y="5272135"/>
            <a:ext cx="2521390" cy="1585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2763"/>
            <a:ext cx="7772400" cy="914400"/>
          </a:xfrm>
        </p:spPr>
        <p:txBody>
          <a:bodyPr/>
          <a:lstStyle/>
          <a:p>
            <a:pPr>
              <a:defRPr/>
            </a:pPr>
            <a:r>
              <a:rPr lang="cs-CZ" b="1" dirty="0" smtClean="0">
                <a:solidFill>
                  <a:srgbClr val="92D050"/>
                </a:solidFill>
              </a:rPr>
              <a:t>      </a:t>
            </a:r>
            <a:r>
              <a:rPr lang="cs-CZ" b="1" dirty="0" smtClean="0">
                <a:solidFill>
                  <a:srgbClr val="92D050"/>
                </a:solidFill>
                <a:latin typeface="Calibri" pitchFamily="34" charset="0"/>
                <a:cs typeface="Calibri" pitchFamily="34" charset="0"/>
              </a:rPr>
              <a:t>Albert </a:t>
            </a:r>
            <a:r>
              <a:rPr lang="cs-CZ" b="1" dirty="0" err="1" smtClean="0">
                <a:solidFill>
                  <a:srgbClr val="92D050"/>
                </a:solidFill>
                <a:latin typeface="Calibri" pitchFamily="34" charset="0"/>
                <a:cs typeface="Calibri" pitchFamily="34" charset="0"/>
              </a:rPr>
              <a:t>Camus</a:t>
            </a:r>
            <a:r>
              <a:rPr lang="cs-CZ" b="1" dirty="0" smtClean="0">
                <a:solidFill>
                  <a:srgbClr val="92D050"/>
                </a:solidFill>
                <a:latin typeface="Calibri" pitchFamily="34" charset="0"/>
                <a:cs typeface="Calibri" pitchFamily="34" charset="0"/>
              </a:rPr>
              <a:t/>
            </a:r>
            <a:br>
              <a:rPr lang="cs-CZ" b="1" dirty="0" smtClean="0">
                <a:solidFill>
                  <a:srgbClr val="92D050"/>
                </a:solidFill>
                <a:latin typeface="Calibri" pitchFamily="34" charset="0"/>
                <a:cs typeface="Calibri" pitchFamily="34" charset="0"/>
              </a:rPr>
            </a:br>
            <a:endParaRPr lang="cs-CZ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4313" y="1398588"/>
            <a:ext cx="8507412" cy="5459412"/>
          </a:xfrm>
        </p:spPr>
        <p:txBody>
          <a:bodyPr/>
          <a:lstStyle/>
          <a:p>
            <a:pPr marL="68263" indent="0">
              <a:buClr>
                <a:schemeClr val="accent1"/>
              </a:buClr>
              <a:buNone/>
              <a:defRPr/>
            </a:pPr>
            <a:r>
              <a:rPr lang="pl-PL" sz="2800" b="1" u="sng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Tvorba</a:t>
            </a:r>
          </a:p>
          <a:p>
            <a:pPr marL="68263" indent="0">
              <a:buClr>
                <a:schemeClr val="accent1"/>
              </a:buClr>
              <a:buNone/>
              <a:defRPr/>
            </a:pPr>
            <a:r>
              <a:rPr lang="pl-PL" sz="2800" b="1" dirty="0" smtClean="0">
                <a:latin typeface="Calibri" pitchFamily="34" charset="0"/>
                <a:cs typeface="Calibri" pitchFamily="34" charset="0"/>
              </a:rPr>
              <a:t>Ve </a:t>
            </a:r>
            <a:r>
              <a:rPr lang="pl-PL" sz="2800" b="1" dirty="0">
                <a:latin typeface="Calibri" pitchFamily="34" charset="0"/>
                <a:cs typeface="Calibri" pitchFamily="34" charset="0"/>
              </a:rPr>
              <a:t>svých dílech se zabýval hlavně absurdnem lidské situace a vzpourou</a:t>
            </a:r>
            <a:r>
              <a:rPr lang="pl-PL" sz="2800" b="1" dirty="0" smtClean="0">
                <a:latin typeface="Calibri" pitchFamily="34" charset="0"/>
                <a:cs typeface="Calibri" pitchFamily="34" charset="0"/>
              </a:rPr>
              <a:t>.</a:t>
            </a:r>
          </a:p>
          <a:p>
            <a:pPr marL="68263" indent="0">
              <a:buClr>
                <a:schemeClr val="accent1"/>
              </a:buClr>
              <a:buNone/>
              <a:defRPr/>
            </a:pPr>
            <a:r>
              <a:rPr lang="cs-CZ" sz="2800" b="1" u="sng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Cizinec </a:t>
            </a:r>
            <a:r>
              <a:rPr lang="cs-CZ" sz="2800" b="1" dirty="0" smtClean="0">
                <a:latin typeface="Calibri" pitchFamily="34" charset="0"/>
                <a:cs typeface="Calibri" pitchFamily="34" charset="0"/>
              </a:rPr>
              <a:t>- novela</a:t>
            </a:r>
            <a:endParaRPr lang="cs-CZ" sz="2800" b="1" dirty="0">
              <a:latin typeface="Calibri" pitchFamily="34" charset="0"/>
              <a:cs typeface="Calibri" pitchFamily="34" charset="0"/>
            </a:endParaRPr>
          </a:p>
          <a:p>
            <a:pPr marL="68263" indent="0">
              <a:buClr>
                <a:schemeClr val="accent1"/>
              </a:buClr>
              <a:buNone/>
              <a:defRPr/>
            </a:pPr>
            <a:r>
              <a:rPr lang="cs-CZ" sz="2800" b="1" dirty="0">
                <a:latin typeface="Calibri" pitchFamily="34" charset="0"/>
                <a:cs typeface="Calibri" pitchFamily="34" charset="0"/>
              </a:rPr>
              <a:t>D</a:t>
            </a:r>
            <a:r>
              <a:rPr lang="cs-CZ" sz="2800" b="1" dirty="0" smtClean="0">
                <a:latin typeface="Calibri" pitchFamily="34" charset="0"/>
                <a:cs typeface="Calibri" pitchFamily="34" charset="0"/>
              </a:rPr>
              <a:t>ěj </a:t>
            </a:r>
            <a:r>
              <a:rPr lang="cs-CZ" sz="2800" b="1" dirty="0">
                <a:latin typeface="Calibri" pitchFamily="34" charset="0"/>
                <a:cs typeface="Calibri" pitchFamily="34" charset="0"/>
              </a:rPr>
              <a:t>se odehrává v Alžírsku. </a:t>
            </a:r>
            <a:r>
              <a:rPr lang="cs-CZ" sz="2800" b="1" dirty="0" smtClean="0">
                <a:latin typeface="Calibri" pitchFamily="34" charset="0"/>
                <a:cs typeface="Calibri" pitchFamily="34" charset="0"/>
              </a:rPr>
              <a:t>Hl. postava </a:t>
            </a:r>
            <a:r>
              <a:rPr lang="cs-CZ" sz="2800" b="1" u="sng" dirty="0" err="1" smtClean="0">
                <a:latin typeface="Calibri" pitchFamily="34" charset="0"/>
                <a:cs typeface="Calibri" pitchFamily="34" charset="0"/>
              </a:rPr>
              <a:t>Mersault</a:t>
            </a:r>
            <a:r>
              <a:rPr lang="cs-CZ" sz="2800" b="1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cs-CZ" sz="2800" b="1" dirty="0">
                <a:latin typeface="Calibri" pitchFamily="34" charset="0"/>
                <a:cs typeface="Calibri" pitchFamily="34" charset="0"/>
              </a:rPr>
              <a:t>– v první osobě vypráví svůj příběh, pochová matku, která zemřela v útulku, její smrt v něm nevyvolá žádný cit, žádný smutek, necítí </a:t>
            </a:r>
            <a:r>
              <a:rPr lang="cs-CZ" sz="2800" b="1" dirty="0" smtClean="0">
                <a:latin typeface="Calibri" pitchFamily="34" charset="0"/>
                <a:cs typeface="Calibri" pitchFamily="34" charset="0"/>
              </a:rPr>
              <a:t>bolest. Sblíží </a:t>
            </a:r>
            <a:r>
              <a:rPr lang="cs-CZ" sz="2800" b="1" dirty="0">
                <a:latin typeface="Calibri" pitchFamily="34" charset="0"/>
                <a:cs typeface="Calibri" pitchFamily="34" charset="0"/>
              </a:rPr>
              <a:t>se s kolegyní Marií a seznámí se s podivným sousedem </a:t>
            </a:r>
            <a:r>
              <a:rPr lang="cs-CZ" sz="2800" b="1" dirty="0" err="1">
                <a:latin typeface="Calibri" pitchFamily="34" charset="0"/>
                <a:cs typeface="Calibri" pitchFamily="34" charset="0"/>
              </a:rPr>
              <a:t>Reymondem</a:t>
            </a:r>
            <a:r>
              <a:rPr lang="cs-CZ" sz="2800" b="1" dirty="0">
                <a:latin typeface="Calibri" pitchFamily="34" charset="0"/>
                <a:cs typeface="Calibri" pitchFamily="34" charset="0"/>
              </a:rPr>
              <a:t>, který má spor se skupinou </a:t>
            </a:r>
            <a:r>
              <a:rPr lang="cs-CZ" sz="2800" b="1" dirty="0" smtClean="0">
                <a:latin typeface="Calibri" pitchFamily="34" charset="0"/>
                <a:cs typeface="Calibri" pitchFamily="34" charset="0"/>
              </a:rPr>
              <a:t>Arabů. Na konci 1. části </a:t>
            </a:r>
            <a:r>
              <a:rPr lang="cs-CZ" sz="2800" b="1" dirty="0" err="1" smtClean="0">
                <a:latin typeface="Calibri" pitchFamily="34" charset="0"/>
                <a:cs typeface="Calibri" pitchFamily="34" charset="0"/>
              </a:rPr>
              <a:t>Mersault</a:t>
            </a:r>
            <a:r>
              <a:rPr lang="cs-CZ" sz="2800" b="1" dirty="0" smtClean="0">
                <a:latin typeface="Calibri" pitchFamily="34" charset="0"/>
                <a:cs typeface="Calibri" pitchFamily="34" charset="0"/>
              </a:rPr>
              <a:t> vystřelí na jednoho Araba a zastřelí ho. </a:t>
            </a:r>
            <a:endParaRPr lang="cs-CZ" sz="2800" b="1" dirty="0">
              <a:latin typeface="Calibri" pitchFamily="34" charset="0"/>
              <a:cs typeface="Calibri" pitchFamily="34" charset="0"/>
            </a:endParaRPr>
          </a:p>
          <a:p>
            <a:pPr marL="68263" indent="0">
              <a:buClr>
                <a:schemeClr val="accent1"/>
              </a:buClr>
              <a:buNone/>
              <a:defRPr/>
            </a:pPr>
            <a:endParaRPr lang="cs-CZ" sz="3600" b="1" dirty="0" smtClean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1027" name="Picture 3" descr="C:\Users\Uživatel\AppData\Local\Microsoft\Windows\Temporary Internet Files\Content.IE5\EKI5L4ZD\MC90001318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543809">
            <a:off x="7362541" y="5640672"/>
            <a:ext cx="1741018" cy="1151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6608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43839" y="537221"/>
            <a:ext cx="7772400" cy="914400"/>
          </a:xfrm>
        </p:spPr>
        <p:txBody>
          <a:bodyPr/>
          <a:lstStyle/>
          <a:p>
            <a:pPr>
              <a:defRPr/>
            </a:pPr>
            <a:r>
              <a:rPr lang="cs-CZ" b="1" dirty="0" smtClean="0">
                <a:solidFill>
                  <a:srgbClr val="92D050"/>
                </a:solidFill>
              </a:rPr>
              <a:t>      </a:t>
            </a:r>
            <a:r>
              <a:rPr lang="cs-CZ" b="1" dirty="0" smtClean="0">
                <a:solidFill>
                  <a:srgbClr val="92D050"/>
                </a:solidFill>
                <a:latin typeface="Calibri" pitchFamily="34" charset="0"/>
                <a:cs typeface="Calibri" pitchFamily="34" charset="0"/>
              </a:rPr>
              <a:t>Albert </a:t>
            </a:r>
            <a:r>
              <a:rPr lang="cs-CZ" b="1" dirty="0" err="1" smtClean="0">
                <a:solidFill>
                  <a:srgbClr val="92D050"/>
                </a:solidFill>
                <a:latin typeface="Calibri" pitchFamily="34" charset="0"/>
                <a:cs typeface="Calibri" pitchFamily="34" charset="0"/>
              </a:rPr>
              <a:t>Camus</a:t>
            </a:r>
            <a:r>
              <a:rPr lang="cs-CZ" b="1" dirty="0" smtClean="0">
                <a:solidFill>
                  <a:srgbClr val="92D050"/>
                </a:solidFill>
                <a:latin typeface="Calibri" pitchFamily="34" charset="0"/>
                <a:cs typeface="Calibri" pitchFamily="34" charset="0"/>
              </a:rPr>
              <a:t/>
            </a:r>
            <a:br>
              <a:rPr lang="cs-CZ" b="1" dirty="0" smtClean="0">
                <a:solidFill>
                  <a:srgbClr val="92D050"/>
                </a:solidFill>
                <a:latin typeface="Calibri" pitchFamily="34" charset="0"/>
                <a:cs typeface="Calibri" pitchFamily="34" charset="0"/>
              </a:rPr>
            </a:br>
            <a:endParaRPr lang="cs-CZ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4313" y="1398588"/>
            <a:ext cx="8507412" cy="5459412"/>
          </a:xfrm>
        </p:spPr>
        <p:txBody>
          <a:bodyPr/>
          <a:lstStyle/>
          <a:p>
            <a:pPr marL="68263" indent="0">
              <a:buClr>
                <a:schemeClr val="accent1"/>
              </a:buClr>
              <a:buNone/>
              <a:defRPr/>
            </a:pPr>
            <a:r>
              <a:rPr lang="cs-CZ" sz="3200" b="1" u="sng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Cizinec </a:t>
            </a:r>
            <a:r>
              <a:rPr lang="cs-CZ" sz="3200" b="1" dirty="0" smtClean="0">
                <a:latin typeface="Calibri" pitchFamily="34" charset="0"/>
                <a:cs typeface="Calibri" pitchFamily="34" charset="0"/>
              </a:rPr>
              <a:t>-  novela</a:t>
            </a:r>
            <a:endParaRPr lang="cs-CZ" sz="3200" b="1" dirty="0">
              <a:latin typeface="Calibri" pitchFamily="34" charset="0"/>
              <a:cs typeface="Calibri" pitchFamily="34" charset="0"/>
            </a:endParaRPr>
          </a:p>
          <a:p>
            <a:pPr marL="68263" indent="0">
              <a:buClr>
                <a:schemeClr val="accent1"/>
              </a:buClr>
              <a:buNone/>
              <a:defRPr/>
            </a:pPr>
            <a:r>
              <a:rPr lang="cs-CZ" sz="2800" b="1" dirty="0" smtClean="0">
                <a:latin typeface="Calibri" pitchFamily="34" charset="0"/>
                <a:cs typeface="Calibri" pitchFamily="34" charset="0"/>
              </a:rPr>
              <a:t>Ve </a:t>
            </a:r>
            <a:r>
              <a:rPr lang="cs-CZ" sz="2800" b="1" dirty="0">
                <a:latin typeface="Calibri" pitchFamily="34" charset="0"/>
                <a:cs typeface="Calibri" pitchFamily="34" charset="0"/>
              </a:rPr>
              <a:t>druhé části </a:t>
            </a:r>
            <a:r>
              <a:rPr lang="cs-CZ" sz="2800" b="1" dirty="0" err="1">
                <a:latin typeface="Calibri" pitchFamily="34" charset="0"/>
                <a:cs typeface="Calibri" pitchFamily="34" charset="0"/>
              </a:rPr>
              <a:t>Mersault</a:t>
            </a:r>
            <a:r>
              <a:rPr lang="cs-CZ" sz="2800" b="1" dirty="0">
                <a:latin typeface="Calibri" pitchFamily="34" charset="0"/>
                <a:cs typeface="Calibri" pitchFamily="34" charset="0"/>
              </a:rPr>
              <a:t> popisuje vězení, výslech, soudní proces a odsouzení k trestu smrti. </a:t>
            </a:r>
            <a:endParaRPr lang="cs-CZ" sz="2800" b="1" dirty="0" smtClean="0">
              <a:latin typeface="Calibri" pitchFamily="34" charset="0"/>
              <a:cs typeface="Calibri" pitchFamily="34" charset="0"/>
            </a:endParaRPr>
          </a:p>
          <a:p>
            <a:pPr marL="68263" indent="0">
              <a:buClr>
                <a:schemeClr val="accent1"/>
              </a:buClr>
              <a:buNone/>
              <a:defRPr/>
            </a:pPr>
            <a:r>
              <a:rPr lang="cs-CZ" sz="2800" b="1" dirty="0" smtClean="0">
                <a:latin typeface="Calibri" pitchFamily="34" charset="0"/>
                <a:cs typeface="Calibri" pitchFamily="34" charset="0"/>
              </a:rPr>
              <a:t>Ve </a:t>
            </a:r>
            <a:r>
              <a:rPr lang="cs-CZ" sz="2800" b="1" dirty="0">
                <a:latin typeface="Calibri" pitchFamily="34" charset="0"/>
                <a:cs typeface="Calibri" pitchFamily="34" charset="0"/>
              </a:rPr>
              <a:t>společnosti ostatních lidí se cítí být cizincem, není schopen komunikovat, všechno, co přináší život mu připadá náhodné a absurdní, jeho postoje četně odmítnutí duchovní útěchy naznačují osamělý protest, smrt přijímá vyrovnaně a klidně.</a:t>
            </a:r>
          </a:p>
          <a:p>
            <a:pPr marL="68263" indent="0">
              <a:buClr>
                <a:schemeClr val="accent1"/>
              </a:buClr>
              <a:buNone/>
              <a:defRPr/>
            </a:pPr>
            <a:endParaRPr lang="cs-CZ" sz="2000" b="1" dirty="0">
              <a:latin typeface="Calibri" pitchFamily="34" charset="0"/>
              <a:cs typeface="Calibri" pitchFamily="34" charset="0"/>
            </a:endParaRPr>
          </a:p>
          <a:p>
            <a:pPr marL="68263" indent="0">
              <a:buClr>
                <a:schemeClr val="accent1"/>
              </a:buClr>
              <a:buNone/>
              <a:defRPr/>
            </a:pPr>
            <a:endParaRPr lang="cs-CZ" sz="3600" b="1" dirty="0" smtClean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5125" name="Picture 5" descr="C:\Users\Uživatel\AppData\Local\Microsoft\Windows\Temporary Internet Files\Content.IE5\UMSQV6I2\MC900286954[1].wmf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713" r="8709" b="7557"/>
          <a:stretch/>
        </p:blipFill>
        <p:spPr bwMode="auto">
          <a:xfrm>
            <a:off x="5489880" y="4749614"/>
            <a:ext cx="1874766" cy="1981200"/>
          </a:xfrm>
          <a:prstGeom prst="flowChartAlternateProcess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C:\Users\Uživatel\AppData\Local\Microsoft\Windows\Temporary Internet Files\Content.IE5\UMSQV6I2\MC90034664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112" y="4715869"/>
            <a:ext cx="1548079" cy="198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0678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2763"/>
            <a:ext cx="7772400" cy="914400"/>
          </a:xfrm>
        </p:spPr>
        <p:txBody>
          <a:bodyPr/>
          <a:lstStyle/>
          <a:p>
            <a:pPr>
              <a:defRPr/>
            </a:pPr>
            <a:r>
              <a:rPr lang="cs-CZ" b="1" dirty="0" smtClean="0">
                <a:solidFill>
                  <a:srgbClr val="92D050"/>
                </a:solidFill>
              </a:rPr>
              <a:t>      </a:t>
            </a:r>
            <a:r>
              <a:rPr lang="cs-CZ" b="1" dirty="0" smtClean="0">
                <a:solidFill>
                  <a:srgbClr val="92D050"/>
                </a:solidFill>
                <a:latin typeface="Calibri" pitchFamily="34" charset="0"/>
                <a:cs typeface="Calibri" pitchFamily="34" charset="0"/>
              </a:rPr>
              <a:t>Albert </a:t>
            </a:r>
            <a:r>
              <a:rPr lang="cs-CZ" b="1" dirty="0" err="1" smtClean="0">
                <a:solidFill>
                  <a:srgbClr val="92D050"/>
                </a:solidFill>
                <a:latin typeface="Calibri" pitchFamily="34" charset="0"/>
                <a:cs typeface="Calibri" pitchFamily="34" charset="0"/>
              </a:rPr>
              <a:t>Camus</a:t>
            </a:r>
            <a:r>
              <a:rPr lang="cs-CZ" b="1" dirty="0" smtClean="0">
                <a:solidFill>
                  <a:srgbClr val="92D050"/>
                </a:solidFill>
                <a:latin typeface="Calibri" pitchFamily="34" charset="0"/>
                <a:cs typeface="Calibri" pitchFamily="34" charset="0"/>
              </a:rPr>
              <a:t/>
            </a:r>
            <a:br>
              <a:rPr lang="cs-CZ" b="1" dirty="0" smtClean="0">
                <a:solidFill>
                  <a:srgbClr val="92D050"/>
                </a:solidFill>
                <a:latin typeface="Calibri" pitchFamily="34" charset="0"/>
                <a:cs typeface="Calibri" pitchFamily="34" charset="0"/>
              </a:rPr>
            </a:br>
            <a:endParaRPr lang="cs-CZ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4313" y="1398588"/>
            <a:ext cx="8507412" cy="5060950"/>
          </a:xfrm>
        </p:spPr>
        <p:txBody>
          <a:bodyPr/>
          <a:lstStyle/>
          <a:p>
            <a:pPr marL="68263" indent="0">
              <a:buClr>
                <a:schemeClr val="accent1"/>
              </a:buClr>
              <a:buNone/>
              <a:defRPr/>
            </a:pPr>
            <a:r>
              <a:rPr lang="pl-PL" sz="3200" b="1" u="sng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Tvorba</a:t>
            </a:r>
          </a:p>
          <a:p>
            <a:pPr marL="68263" indent="0">
              <a:buClr>
                <a:schemeClr val="accent1"/>
              </a:buClr>
              <a:buNone/>
              <a:defRPr/>
            </a:pPr>
            <a:r>
              <a:rPr lang="pl-PL" sz="3200" b="1" dirty="0" smtClean="0">
                <a:latin typeface="Calibri" pitchFamily="34" charset="0"/>
                <a:cs typeface="Calibri" pitchFamily="34" charset="0"/>
              </a:rPr>
              <a:t>Ve </a:t>
            </a:r>
            <a:r>
              <a:rPr lang="pl-PL" sz="3200" b="1" dirty="0">
                <a:latin typeface="Calibri" pitchFamily="34" charset="0"/>
                <a:cs typeface="Calibri" pitchFamily="34" charset="0"/>
              </a:rPr>
              <a:t>svých dílech se zabýval hlavně absurdnem lidské situace a vzpourou</a:t>
            </a:r>
            <a:r>
              <a:rPr lang="pl-PL" sz="3200" b="1" dirty="0" smtClean="0">
                <a:latin typeface="Calibri" pitchFamily="34" charset="0"/>
                <a:cs typeface="Calibri" pitchFamily="34" charset="0"/>
              </a:rPr>
              <a:t>.</a:t>
            </a:r>
          </a:p>
          <a:p>
            <a:pPr marL="68263" indent="0">
              <a:buClr>
                <a:schemeClr val="accent1"/>
              </a:buClr>
              <a:buNone/>
              <a:defRPr/>
            </a:pPr>
            <a:endParaRPr lang="pl-PL" sz="1400" b="1" dirty="0" smtClean="0">
              <a:latin typeface="Calibri" pitchFamily="34" charset="0"/>
              <a:cs typeface="Calibri" pitchFamily="34" charset="0"/>
            </a:endParaRPr>
          </a:p>
          <a:p>
            <a:pPr marL="68263" indent="0">
              <a:buClr>
                <a:schemeClr val="accent1"/>
              </a:buClr>
              <a:buNone/>
              <a:defRPr/>
            </a:pPr>
            <a:r>
              <a:rPr lang="cs-CZ" sz="2800" b="1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Mor </a:t>
            </a:r>
            <a:r>
              <a:rPr lang="cs-CZ" sz="2800" b="1" dirty="0" smtClean="0">
                <a:latin typeface="Calibri" pitchFamily="34" charset="0"/>
                <a:cs typeface="Calibri" pitchFamily="34" charset="0"/>
              </a:rPr>
              <a:t>(1947)</a:t>
            </a:r>
            <a:r>
              <a:rPr lang="pl-PL" sz="2800" b="1" dirty="0">
                <a:latin typeface="Calibri" pitchFamily="34" charset="0"/>
                <a:cs typeface="Calibri" pitchFamily="34" charset="0"/>
              </a:rPr>
              <a:t> </a:t>
            </a:r>
            <a:r>
              <a:rPr lang="pl-PL" sz="2800" b="1" dirty="0" smtClean="0">
                <a:latin typeface="Calibri" pitchFamily="34" charset="0"/>
                <a:cs typeface="Calibri" pitchFamily="34" charset="0"/>
              </a:rPr>
              <a:t>- dílo </a:t>
            </a:r>
            <a:r>
              <a:rPr lang="pl-PL" sz="2800" b="1" dirty="0">
                <a:latin typeface="Calibri" pitchFamily="34" charset="0"/>
                <a:cs typeface="Calibri" pitchFamily="34" charset="0"/>
              </a:rPr>
              <a:t>je jakousi románovou kronikou.</a:t>
            </a:r>
            <a:endParaRPr lang="cs-CZ" sz="2800" b="1" dirty="0" smtClean="0">
              <a:latin typeface="Calibri" pitchFamily="34" charset="0"/>
              <a:cs typeface="Calibri" pitchFamily="34" charset="0"/>
            </a:endParaRPr>
          </a:p>
          <a:p>
            <a:pPr marL="68263" indent="0">
              <a:buClr>
                <a:schemeClr val="accent1"/>
              </a:buClr>
              <a:buNone/>
              <a:defRPr/>
            </a:pPr>
            <a:r>
              <a:rPr lang="cs-CZ" sz="2800" b="1" dirty="0">
                <a:latin typeface="Calibri" pitchFamily="34" charset="0"/>
                <a:cs typeface="Calibri" pitchFamily="34" charset="0"/>
              </a:rPr>
              <a:t>Zavede nás do alžírského města </a:t>
            </a:r>
            <a:r>
              <a:rPr lang="cs-CZ" sz="2800" b="1" dirty="0" err="1">
                <a:latin typeface="Calibri" pitchFamily="34" charset="0"/>
                <a:cs typeface="Calibri" pitchFamily="34" charset="0"/>
              </a:rPr>
              <a:t>Oranu</a:t>
            </a:r>
            <a:r>
              <a:rPr lang="cs-CZ" sz="2800" b="1" dirty="0">
                <a:latin typeface="Calibri" pitchFamily="34" charset="0"/>
                <a:cs typeface="Calibri" pitchFamily="34" charset="0"/>
              </a:rPr>
              <a:t>, kde poznenáhlu vypukne morová epidemie.</a:t>
            </a:r>
          </a:p>
          <a:p>
            <a:pPr marL="68263" indent="0">
              <a:buClr>
                <a:schemeClr val="accent1"/>
              </a:buClr>
              <a:buNone/>
              <a:defRPr/>
            </a:pPr>
            <a:r>
              <a:rPr lang="cs-CZ" sz="2800" b="1" dirty="0" smtClean="0">
                <a:latin typeface="Calibri" pitchFamily="34" charset="0"/>
                <a:cs typeface="Calibri" pitchFamily="34" charset="0"/>
              </a:rPr>
              <a:t>Tragédie </a:t>
            </a:r>
            <a:r>
              <a:rPr lang="cs-CZ" sz="2800" b="1" dirty="0">
                <a:latin typeface="Calibri" pitchFamily="34" charset="0"/>
                <a:cs typeface="Calibri" pitchFamily="34" charset="0"/>
              </a:rPr>
              <a:t>začne hromadným úhynem krys ve městě, lidské oběti na sebe nenechají dlouho čekat. Začíná boj mezi obyvateli a zhoubnou nákazou. </a:t>
            </a:r>
            <a:r>
              <a:rPr lang="cs-CZ" sz="2800" b="1" dirty="0" err="1">
                <a:latin typeface="Calibri" pitchFamily="34" charset="0"/>
                <a:cs typeface="Calibri" pitchFamily="34" charset="0"/>
              </a:rPr>
              <a:t>Camus</a:t>
            </a:r>
            <a:r>
              <a:rPr lang="cs-CZ" sz="2800" b="1" dirty="0">
                <a:latin typeface="Calibri" pitchFamily="34" charset="0"/>
                <a:cs typeface="Calibri" pitchFamily="34" charset="0"/>
              </a:rPr>
              <a:t> měl údajně tímhle dílem symbolizovat boj proti fašismu.</a:t>
            </a:r>
          </a:p>
          <a:p>
            <a:pPr marL="68263" indent="0">
              <a:buClr>
                <a:schemeClr val="accent1"/>
              </a:buClr>
              <a:buNone/>
              <a:defRPr/>
            </a:pPr>
            <a:endParaRPr lang="cs-CZ" sz="2800" b="1" dirty="0" smtClean="0">
              <a:latin typeface="Calibri" pitchFamily="34" charset="0"/>
              <a:cs typeface="Calibri" pitchFamily="34" charset="0"/>
            </a:endParaRPr>
          </a:p>
          <a:p>
            <a:pPr marL="68263" indent="0">
              <a:buClr>
                <a:schemeClr val="accent1"/>
              </a:buClr>
              <a:buNone/>
              <a:defRPr/>
            </a:pPr>
            <a:endParaRPr lang="cs-CZ" sz="2000" b="1" dirty="0">
              <a:latin typeface="Calibri" pitchFamily="34" charset="0"/>
              <a:cs typeface="Calibri" pitchFamily="34" charset="0"/>
            </a:endParaRPr>
          </a:p>
          <a:p>
            <a:pPr marL="68263" indent="0">
              <a:buClr>
                <a:schemeClr val="accent1"/>
              </a:buClr>
              <a:buNone/>
              <a:defRPr/>
            </a:pPr>
            <a:endParaRPr lang="cs-CZ" sz="3600" b="1" dirty="0" smtClean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2050" name="Picture 2" descr="C:\Users\Uživatel\AppData\Local\Microsoft\Windows\Temporary Internet Files\Content.IE5\EKI5L4ZD\MC90033792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392707"/>
            <a:ext cx="2483768" cy="2495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81042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2763"/>
            <a:ext cx="7772400" cy="914400"/>
          </a:xfrm>
        </p:spPr>
        <p:txBody>
          <a:bodyPr/>
          <a:lstStyle/>
          <a:p>
            <a:pPr>
              <a:defRPr/>
            </a:pPr>
            <a:r>
              <a:rPr lang="cs-CZ" b="1" dirty="0" smtClean="0">
                <a:solidFill>
                  <a:srgbClr val="92D050"/>
                </a:solidFill>
              </a:rPr>
              <a:t>      </a:t>
            </a:r>
            <a:r>
              <a:rPr lang="cs-CZ" b="1" dirty="0" smtClean="0">
                <a:solidFill>
                  <a:srgbClr val="92D050"/>
                </a:solidFill>
                <a:latin typeface="Calibri" pitchFamily="34" charset="0"/>
                <a:cs typeface="Calibri" pitchFamily="34" charset="0"/>
              </a:rPr>
              <a:t>Albert </a:t>
            </a:r>
            <a:r>
              <a:rPr lang="cs-CZ" b="1" dirty="0" err="1" smtClean="0">
                <a:solidFill>
                  <a:srgbClr val="92D050"/>
                </a:solidFill>
                <a:latin typeface="Calibri" pitchFamily="34" charset="0"/>
                <a:cs typeface="Calibri" pitchFamily="34" charset="0"/>
              </a:rPr>
              <a:t>Camus</a:t>
            </a:r>
            <a:r>
              <a:rPr lang="cs-CZ" b="1" dirty="0" smtClean="0">
                <a:solidFill>
                  <a:srgbClr val="92D050"/>
                </a:solidFill>
                <a:latin typeface="Calibri" pitchFamily="34" charset="0"/>
                <a:cs typeface="Calibri" pitchFamily="34" charset="0"/>
              </a:rPr>
              <a:t/>
            </a:r>
            <a:br>
              <a:rPr lang="cs-CZ" b="1" dirty="0" smtClean="0">
                <a:solidFill>
                  <a:srgbClr val="92D050"/>
                </a:solidFill>
                <a:latin typeface="Calibri" pitchFamily="34" charset="0"/>
                <a:cs typeface="Calibri" pitchFamily="34" charset="0"/>
              </a:rPr>
            </a:br>
            <a:endParaRPr lang="cs-CZ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4313" y="1398588"/>
            <a:ext cx="8507412" cy="5060950"/>
          </a:xfrm>
        </p:spPr>
        <p:txBody>
          <a:bodyPr/>
          <a:lstStyle/>
          <a:p>
            <a:pPr marL="68263" indent="0">
              <a:buClr>
                <a:schemeClr val="accent1"/>
              </a:buClr>
              <a:buNone/>
              <a:defRPr/>
            </a:pPr>
            <a:r>
              <a:rPr lang="pl-PL" sz="3200" b="1" u="sng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Tvorba</a:t>
            </a:r>
          </a:p>
          <a:p>
            <a:pPr marL="68263" indent="0">
              <a:buClr>
                <a:schemeClr val="accent1"/>
              </a:buClr>
              <a:buNone/>
              <a:defRPr/>
            </a:pPr>
            <a:r>
              <a:rPr lang="pl-PL" sz="3200" b="1" dirty="0" smtClean="0">
                <a:latin typeface="Calibri" pitchFamily="34" charset="0"/>
                <a:cs typeface="Calibri" pitchFamily="34" charset="0"/>
              </a:rPr>
              <a:t>Ve </a:t>
            </a:r>
            <a:r>
              <a:rPr lang="pl-PL" sz="3200" b="1" dirty="0">
                <a:latin typeface="Calibri" pitchFamily="34" charset="0"/>
                <a:cs typeface="Calibri" pitchFamily="34" charset="0"/>
              </a:rPr>
              <a:t>svých dílech se zabýval hlavně absurdnem lidské situace a vzpourou</a:t>
            </a:r>
            <a:r>
              <a:rPr lang="pl-PL" sz="3200" b="1" dirty="0" smtClean="0">
                <a:latin typeface="Calibri" pitchFamily="34" charset="0"/>
                <a:cs typeface="Calibri" pitchFamily="34" charset="0"/>
              </a:rPr>
              <a:t>.</a:t>
            </a:r>
          </a:p>
          <a:p>
            <a:pPr marL="68263" indent="0">
              <a:buClr>
                <a:schemeClr val="accent1"/>
              </a:buClr>
              <a:buNone/>
              <a:defRPr/>
            </a:pPr>
            <a:endParaRPr lang="cs-CZ" sz="2000" b="1" dirty="0" smtClean="0">
              <a:latin typeface="Calibri" pitchFamily="34" charset="0"/>
              <a:cs typeface="Calibri" pitchFamily="34" charset="0"/>
            </a:endParaRPr>
          </a:p>
          <a:p>
            <a:pPr marL="68263" indent="0">
              <a:buClr>
                <a:schemeClr val="accent1"/>
              </a:buClr>
              <a:buNone/>
              <a:defRPr/>
            </a:pPr>
            <a:r>
              <a:rPr lang="cs-CZ" sz="2800" b="1" u="sng" dirty="0" smtClean="0">
                <a:latin typeface="Calibri" pitchFamily="34" charset="0"/>
                <a:cs typeface="Calibri" pitchFamily="34" charset="0"/>
              </a:rPr>
              <a:t>Práce s textem: V. Nezkusil, LV pro 9. ročník ( Výpravy </a:t>
            </a:r>
          </a:p>
          <a:p>
            <a:pPr marL="68263" indent="0">
              <a:buClr>
                <a:schemeClr val="accent1"/>
              </a:buClr>
              <a:buNone/>
              <a:defRPr/>
            </a:pPr>
            <a:r>
              <a:rPr lang="cs-CZ" sz="2800" b="1" u="sng" dirty="0" smtClean="0">
                <a:latin typeface="Calibri" pitchFamily="34" charset="0"/>
                <a:cs typeface="Calibri" pitchFamily="34" charset="0"/>
              </a:rPr>
              <a:t>do světa literatury II. )</a:t>
            </a:r>
          </a:p>
          <a:p>
            <a:pPr marL="68263" indent="0">
              <a:buClr>
                <a:schemeClr val="accent1"/>
              </a:buClr>
              <a:buNone/>
              <a:defRPr/>
            </a:pPr>
            <a:r>
              <a:rPr lang="cs-CZ" sz="2800" b="1" dirty="0" smtClean="0">
                <a:latin typeface="Calibri" pitchFamily="34" charset="0"/>
                <a:cs typeface="Calibri" pitchFamily="34" charset="0"/>
              </a:rPr>
              <a:t>                           </a:t>
            </a:r>
            <a:r>
              <a:rPr lang="cs-CZ" sz="4000" b="1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Pád</a:t>
            </a:r>
            <a:r>
              <a:rPr lang="cs-CZ" sz="4000" b="1" dirty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cs-CZ" sz="4000" b="1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 (1956) – román</a:t>
            </a:r>
          </a:p>
          <a:p>
            <a:pPr marL="68263" indent="0">
              <a:buClr>
                <a:schemeClr val="accent1"/>
              </a:buClr>
              <a:buNone/>
              <a:defRPr/>
            </a:pPr>
            <a:endParaRPr lang="cs-CZ" sz="2000" b="1" dirty="0">
              <a:latin typeface="Calibri" pitchFamily="34" charset="0"/>
              <a:cs typeface="Calibri" pitchFamily="34" charset="0"/>
            </a:endParaRPr>
          </a:p>
          <a:p>
            <a:pPr marL="68263" indent="0">
              <a:buClr>
                <a:schemeClr val="accent1"/>
              </a:buClr>
              <a:buNone/>
              <a:defRPr/>
            </a:pPr>
            <a:endParaRPr lang="cs-CZ" sz="3600" b="1" dirty="0" smtClean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3074" name="Picture 2" descr="C:\Users\Uživatel\AppData\Local\Microsoft\Windows\Temporary Internet Files\Content.IE5\8ULNU0F9\MC90034298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5452360"/>
            <a:ext cx="1148486" cy="1178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Uživatel\AppData\Local\Microsoft\Windows\Temporary Internet Files\Content.IE5\8ULNU0F9\MC90039745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7251" y="5157192"/>
            <a:ext cx="1827886" cy="15846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Uživatel\AppData\Local\Microsoft\Windows\Temporary Internet Files\Content.IE5\8ULNU0F9\MP900404912[1]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99" t="18825" r="14725" b="29185"/>
          <a:stretch/>
        </p:blipFill>
        <p:spPr bwMode="auto">
          <a:xfrm>
            <a:off x="6012160" y="5378841"/>
            <a:ext cx="1973943" cy="136300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7739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2763"/>
            <a:ext cx="7772400" cy="914400"/>
          </a:xfrm>
        </p:spPr>
        <p:txBody>
          <a:bodyPr/>
          <a:lstStyle/>
          <a:p>
            <a:pPr>
              <a:defRPr/>
            </a:pPr>
            <a:r>
              <a:rPr lang="cs-CZ" b="1" dirty="0" smtClean="0">
                <a:solidFill>
                  <a:srgbClr val="92D050"/>
                </a:solidFill>
              </a:rPr>
              <a:t>      </a:t>
            </a:r>
            <a:r>
              <a:rPr lang="cs-CZ" b="1" dirty="0" smtClean="0">
                <a:solidFill>
                  <a:srgbClr val="92D050"/>
                </a:solidFill>
                <a:latin typeface="Calibri" pitchFamily="34" charset="0"/>
                <a:cs typeface="Calibri" pitchFamily="34" charset="0"/>
              </a:rPr>
              <a:t>Albert </a:t>
            </a:r>
            <a:r>
              <a:rPr lang="cs-CZ" b="1" dirty="0" err="1" smtClean="0">
                <a:solidFill>
                  <a:srgbClr val="92D050"/>
                </a:solidFill>
                <a:latin typeface="Calibri" pitchFamily="34" charset="0"/>
                <a:cs typeface="Calibri" pitchFamily="34" charset="0"/>
              </a:rPr>
              <a:t>Camus</a:t>
            </a:r>
            <a:r>
              <a:rPr lang="cs-CZ" b="1" dirty="0" smtClean="0">
                <a:solidFill>
                  <a:srgbClr val="92D050"/>
                </a:solidFill>
                <a:latin typeface="Calibri" pitchFamily="34" charset="0"/>
                <a:cs typeface="Calibri" pitchFamily="34" charset="0"/>
              </a:rPr>
              <a:t/>
            </a:r>
            <a:br>
              <a:rPr lang="cs-CZ" b="1" dirty="0" smtClean="0">
                <a:solidFill>
                  <a:srgbClr val="92D050"/>
                </a:solidFill>
                <a:latin typeface="Calibri" pitchFamily="34" charset="0"/>
                <a:cs typeface="Calibri" pitchFamily="34" charset="0"/>
              </a:rPr>
            </a:br>
            <a:endParaRPr lang="cs-CZ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4313" y="1398588"/>
            <a:ext cx="8507412" cy="5060950"/>
          </a:xfrm>
        </p:spPr>
        <p:txBody>
          <a:bodyPr/>
          <a:lstStyle/>
          <a:p>
            <a:pPr marL="68263" indent="0">
              <a:buClr>
                <a:schemeClr val="accent1"/>
              </a:buClr>
              <a:buNone/>
              <a:defRPr/>
            </a:pPr>
            <a:r>
              <a:rPr lang="pl-PL" sz="3200" b="1" u="sng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Shrnutí:</a:t>
            </a:r>
          </a:p>
          <a:p>
            <a:pPr marL="68263" indent="0">
              <a:buClr>
                <a:schemeClr val="accent1"/>
              </a:buClr>
              <a:buNone/>
              <a:defRPr/>
            </a:pPr>
            <a:r>
              <a:rPr lang="cs-CZ" sz="3200" b="1" dirty="0" smtClean="0">
                <a:latin typeface="Calibri" pitchFamily="34" charset="0"/>
                <a:cs typeface="Calibri" pitchFamily="34" charset="0"/>
              </a:rPr>
              <a:t>1913 </a:t>
            </a:r>
            <a:r>
              <a:rPr lang="cs-CZ" sz="3200" b="1" dirty="0">
                <a:latin typeface="Calibri" pitchFamily="34" charset="0"/>
                <a:cs typeface="Calibri" pitchFamily="34" charset="0"/>
              </a:rPr>
              <a:t>– 1960</a:t>
            </a:r>
          </a:p>
          <a:p>
            <a:pPr marL="68263" indent="0">
              <a:buClr>
                <a:schemeClr val="accent1"/>
              </a:buClr>
              <a:buNone/>
              <a:defRPr/>
            </a:pPr>
            <a:r>
              <a:rPr lang="cs-CZ" sz="3200" b="1" dirty="0">
                <a:latin typeface="Calibri" pitchFamily="34" charset="0"/>
                <a:cs typeface="Calibri" pitchFamily="34" charset="0"/>
              </a:rPr>
              <a:t>Francouzský spisovatel, dramatik a publicista</a:t>
            </a:r>
          </a:p>
          <a:p>
            <a:pPr marL="68263" indent="0">
              <a:buClr>
                <a:schemeClr val="accent1"/>
              </a:buClr>
              <a:buNone/>
              <a:defRPr/>
            </a:pPr>
            <a:r>
              <a:rPr lang="cs-CZ" sz="3200" b="1" dirty="0">
                <a:latin typeface="Calibri" pitchFamily="34" charset="0"/>
                <a:cs typeface="Calibri" pitchFamily="34" charset="0"/>
              </a:rPr>
              <a:t>Jeden z čelných představitelů existencialismu</a:t>
            </a:r>
          </a:p>
          <a:p>
            <a:pPr marL="68263" indent="0">
              <a:buClr>
                <a:schemeClr val="accent1"/>
              </a:buClr>
              <a:buNone/>
              <a:defRPr/>
            </a:pPr>
            <a:r>
              <a:rPr lang="cs-CZ" sz="3200" b="1" dirty="0">
                <a:latin typeface="Calibri" pitchFamily="34" charset="0"/>
                <a:cs typeface="Calibri" pitchFamily="34" charset="0"/>
              </a:rPr>
              <a:t>Narodil se v Alžíru, pocházel z francouzsko-španělského manželství.</a:t>
            </a:r>
          </a:p>
          <a:p>
            <a:pPr marL="68263" indent="0">
              <a:buClr>
                <a:schemeClr val="accent1"/>
              </a:buClr>
              <a:buNone/>
              <a:defRPr/>
            </a:pPr>
            <a:r>
              <a:rPr lang="cs-CZ" sz="3200" b="1" dirty="0">
                <a:latin typeface="Calibri" pitchFamily="34" charset="0"/>
                <a:cs typeface="Calibri" pitchFamily="34" charset="0"/>
              </a:rPr>
              <a:t>Vystudoval filozofii a literaturu.</a:t>
            </a:r>
          </a:p>
          <a:p>
            <a:pPr marL="68263" indent="0">
              <a:buClr>
                <a:schemeClr val="accent1"/>
              </a:buClr>
              <a:buNone/>
              <a:defRPr/>
            </a:pPr>
            <a:r>
              <a:rPr lang="cs-CZ" sz="3200" b="1" dirty="0">
                <a:latin typeface="Calibri" pitchFamily="34" charset="0"/>
                <a:cs typeface="Calibri" pitchFamily="34" charset="0"/>
              </a:rPr>
              <a:t>Od roku 1938 se začal věnovat literatuře a publicistice</a:t>
            </a:r>
            <a:r>
              <a:rPr lang="cs-CZ" sz="3200" b="1" dirty="0" smtClean="0">
                <a:latin typeface="Calibri" pitchFamily="34" charset="0"/>
                <a:cs typeface="Calibri" pitchFamily="34" charset="0"/>
              </a:rPr>
              <a:t>.</a:t>
            </a:r>
          </a:p>
          <a:p>
            <a:pPr marL="68263" indent="0">
              <a:buClr>
                <a:schemeClr val="accent1"/>
              </a:buClr>
              <a:buNone/>
              <a:defRPr/>
            </a:pPr>
            <a:endParaRPr lang="cs-CZ" sz="2000" b="1" dirty="0">
              <a:latin typeface="Calibri" pitchFamily="34" charset="0"/>
              <a:cs typeface="Calibri" pitchFamily="34" charset="0"/>
            </a:endParaRPr>
          </a:p>
          <a:p>
            <a:pPr marL="68263" indent="0">
              <a:buClr>
                <a:schemeClr val="accent1"/>
              </a:buClr>
              <a:buNone/>
              <a:defRPr/>
            </a:pPr>
            <a:endParaRPr lang="cs-CZ" sz="2000" b="1" dirty="0">
              <a:latin typeface="Calibri" pitchFamily="34" charset="0"/>
              <a:cs typeface="Calibri" pitchFamily="34" charset="0"/>
            </a:endParaRPr>
          </a:p>
          <a:p>
            <a:pPr marL="68263" indent="0">
              <a:buClr>
                <a:schemeClr val="accent1"/>
              </a:buClr>
              <a:buNone/>
              <a:defRPr/>
            </a:pPr>
            <a:endParaRPr lang="cs-CZ" sz="2000" b="1" dirty="0">
              <a:latin typeface="Calibri" pitchFamily="34" charset="0"/>
              <a:cs typeface="Calibri" pitchFamily="34" charset="0"/>
            </a:endParaRPr>
          </a:p>
          <a:p>
            <a:pPr marL="68263" indent="0">
              <a:buClr>
                <a:schemeClr val="accent1"/>
              </a:buClr>
              <a:buNone/>
              <a:defRPr/>
            </a:pPr>
            <a:endParaRPr lang="cs-CZ" sz="2000" b="1" dirty="0">
              <a:latin typeface="Calibri" pitchFamily="34" charset="0"/>
              <a:cs typeface="Calibri" pitchFamily="34" charset="0"/>
            </a:endParaRPr>
          </a:p>
          <a:p>
            <a:pPr marL="68263" indent="0">
              <a:buClr>
                <a:schemeClr val="accent1"/>
              </a:buClr>
              <a:buNone/>
              <a:defRPr/>
            </a:pPr>
            <a:endParaRPr lang="cs-CZ" sz="3600" b="1" dirty="0" smtClean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24307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2763"/>
            <a:ext cx="7772400" cy="914400"/>
          </a:xfrm>
        </p:spPr>
        <p:txBody>
          <a:bodyPr/>
          <a:lstStyle/>
          <a:p>
            <a:pPr>
              <a:defRPr/>
            </a:pPr>
            <a:r>
              <a:rPr lang="cs-CZ" b="1" dirty="0" smtClean="0">
                <a:solidFill>
                  <a:srgbClr val="92D050"/>
                </a:solidFill>
              </a:rPr>
              <a:t>      </a:t>
            </a:r>
            <a:r>
              <a:rPr lang="cs-CZ" b="1" dirty="0" smtClean="0">
                <a:solidFill>
                  <a:srgbClr val="92D050"/>
                </a:solidFill>
                <a:latin typeface="Calibri" pitchFamily="34" charset="0"/>
                <a:cs typeface="Calibri" pitchFamily="34" charset="0"/>
              </a:rPr>
              <a:t>Albert </a:t>
            </a:r>
            <a:r>
              <a:rPr lang="cs-CZ" b="1" dirty="0" err="1" smtClean="0">
                <a:solidFill>
                  <a:srgbClr val="92D050"/>
                </a:solidFill>
                <a:latin typeface="Calibri" pitchFamily="34" charset="0"/>
                <a:cs typeface="Calibri" pitchFamily="34" charset="0"/>
              </a:rPr>
              <a:t>Camus</a:t>
            </a:r>
            <a:r>
              <a:rPr lang="cs-CZ" b="1" dirty="0" smtClean="0">
                <a:solidFill>
                  <a:srgbClr val="92D050"/>
                </a:solidFill>
                <a:latin typeface="Calibri" pitchFamily="34" charset="0"/>
                <a:cs typeface="Calibri" pitchFamily="34" charset="0"/>
              </a:rPr>
              <a:t/>
            </a:r>
            <a:br>
              <a:rPr lang="cs-CZ" b="1" dirty="0" smtClean="0">
                <a:solidFill>
                  <a:srgbClr val="92D050"/>
                </a:solidFill>
                <a:latin typeface="Calibri" pitchFamily="34" charset="0"/>
                <a:cs typeface="Calibri" pitchFamily="34" charset="0"/>
              </a:rPr>
            </a:br>
            <a:endParaRPr lang="cs-CZ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4313" y="1398588"/>
            <a:ext cx="8507412" cy="5459412"/>
          </a:xfrm>
        </p:spPr>
        <p:txBody>
          <a:bodyPr/>
          <a:lstStyle/>
          <a:p>
            <a:pPr marL="68263" indent="0">
              <a:buClr>
                <a:schemeClr val="accent1"/>
              </a:buClr>
              <a:buNone/>
              <a:defRPr/>
            </a:pPr>
            <a:r>
              <a:rPr lang="pl-PL" sz="3200" b="1" u="sng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Shrnutí:</a:t>
            </a:r>
          </a:p>
          <a:p>
            <a:pPr marL="68263" indent="0">
              <a:buClr>
                <a:schemeClr val="accent1"/>
              </a:buClr>
              <a:buNone/>
              <a:defRPr/>
            </a:pPr>
            <a:r>
              <a:rPr lang="cs-CZ" sz="3200" b="1" dirty="0" smtClean="0">
                <a:latin typeface="Calibri" pitchFamily="34" charset="0"/>
                <a:cs typeface="Calibri" pitchFamily="34" charset="0"/>
              </a:rPr>
              <a:t>Roku </a:t>
            </a:r>
            <a:r>
              <a:rPr lang="cs-CZ" sz="3200" b="1" dirty="0">
                <a:latin typeface="Calibri" pitchFamily="34" charset="0"/>
                <a:cs typeface="Calibri" pitchFamily="34" charset="0"/>
              </a:rPr>
              <a:t>1940 byl  vyhoštěn z Alžíru </a:t>
            </a:r>
            <a:r>
              <a:rPr lang="cs-CZ" sz="3200" b="1" dirty="0" smtClean="0">
                <a:latin typeface="Calibri" pitchFamily="34" charset="0"/>
                <a:cs typeface="Calibri" pitchFamily="34" charset="0"/>
              </a:rPr>
              <a:t>( </a:t>
            </a:r>
            <a:r>
              <a:rPr lang="cs-CZ" sz="3200" b="1" dirty="0">
                <a:latin typeface="Calibri" pitchFamily="34" charset="0"/>
                <a:cs typeface="Calibri" pitchFamily="34" charset="0"/>
              </a:rPr>
              <a:t>kritika bídných poměrů muslimského  </a:t>
            </a:r>
            <a:r>
              <a:rPr lang="cs-CZ" sz="3200" b="1" dirty="0" smtClean="0">
                <a:latin typeface="Calibri" pitchFamily="34" charset="0"/>
                <a:cs typeface="Calibri" pitchFamily="34" charset="0"/>
              </a:rPr>
              <a:t>obyvatelstva</a:t>
            </a:r>
            <a:r>
              <a:rPr lang="cs-CZ" sz="3200" b="1" dirty="0">
                <a:latin typeface="Calibri" pitchFamily="34" charset="0"/>
                <a:cs typeface="Calibri" pitchFamily="34" charset="0"/>
              </a:rPr>
              <a:t>).</a:t>
            </a:r>
          </a:p>
          <a:p>
            <a:pPr marL="68263" indent="0">
              <a:buClr>
                <a:schemeClr val="accent1"/>
              </a:buClr>
              <a:buNone/>
              <a:defRPr/>
            </a:pPr>
            <a:r>
              <a:rPr lang="cs-CZ" sz="3200" b="1" dirty="0">
                <a:latin typeface="Calibri" pitchFamily="34" charset="0"/>
                <a:cs typeface="Calibri" pitchFamily="34" charset="0"/>
              </a:rPr>
              <a:t>Usadil se v Paříži, kde se věnoval divadlu.</a:t>
            </a:r>
          </a:p>
          <a:p>
            <a:pPr marL="68263" indent="0">
              <a:buClr>
                <a:schemeClr val="accent1"/>
              </a:buClr>
              <a:buNone/>
              <a:defRPr/>
            </a:pPr>
            <a:r>
              <a:rPr lang="cs-CZ" sz="3200" b="1" dirty="0">
                <a:latin typeface="Calibri" pitchFamily="34" charset="0"/>
                <a:cs typeface="Calibri" pitchFamily="34" charset="0"/>
              </a:rPr>
              <a:t>Angažoval se proti francouzské koloniální politice v Alžírsku.</a:t>
            </a:r>
          </a:p>
          <a:p>
            <a:pPr marL="68263" indent="0">
              <a:buClr>
                <a:schemeClr val="accent1"/>
              </a:buClr>
              <a:buNone/>
              <a:defRPr/>
            </a:pPr>
            <a:r>
              <a:rPr lang="cs-CZ" sz="3200" b="1" dirty="0">
                <a:latin typeface="Calibri" pitchFamily="34" charset="0"/>
                <a:cs typeface="Calibri" pitchFamily="34" charset="0"/>
              </a:rPr>
              <a:t>Roku 1957 mu byla udělena Nobelova cena za literaturu.</a:t>
            </a:r>
          </a:p>
          <a:p>
            <a:pPr marL="68263" indent="0">
              <a:buClr>
                <a:schemeClr val="accent1"/>
              </a:buClr>
              <a:buNone/>
              <a:defRPr/>
            </a:pPr>
            <a:r>
              <a:rPr lang="cs-CZ" sz="3200" b="1" dirty="0">
                <a:latin typeface="Calibri" pitchFamily="34" charset="0"/>
                <a:cs typeface="Calibri" pitchFamily="34" charset="0"/>
              </a:rPr>
              <a:t>Zemřel při autonehodě.</a:t>
            </a:r>
          </a:p>
          <a:p>
            <a:pPr marL="68263" indent="0">
              <a:buClr>
                <a:schemeClr val="accent1"/>
              </a:buClr>
              <a:buNone/>
              <a:defRPr/>
            </a:pPr>
            <a:endParaRPr lang="cs-CZ" sz="3200" b="1" dirty="0">
              <a:latin typeface="Calibri" pitchFamily="34" charset="0"/>
              <a:cs typeface="Calibri" pitchFamily="34" charset="0"/>
            </a:endParaRPr>
          </a:p>
          <a:p>
            <a:pPr marL="68263" indent="0">
              <a:buClr>
                <a:schemeClr val="accent1"/>
              </a:buClr>
              <a:buNone/>
              <a:defRPr/>
            </a:pPr>
            <a:endParaRPr lang="cs-CZ" sz="2000" b="1" dirty="0">
              <a:latin typeface="Calibri" pitchFamily="34" charset="0"/>
              <a:cs typeface="Calibri" pitchFamily="34" charset="0"/>
            </a:endParaRPr>
          </a:p>
          <a:p>
            <a:pPr marL="68263" indent="0">
              <a:buClr>
                <a:schemeClr val="accent1"/>
              </a:buClr>
              <a:buNone/>
              <a:defRPr/>
            </a:pPr>
            <a:endParaRPr lang="cs-CZ" sz="2000" b="1" dirty="0">
              <a:latin typeface="Calibri" pitchFamily="34" charset="0"/>
              <a:cs typeface="Calibri" pitchFamily="34" charset="0"/>
            </a:endParaRPr>
          </a:p>
          <a:p>
            <a:pPr marL="68263" indent="0">
              <a:buClr>
                <a:schemeClr val="accent1"/>
              </a:buClr>
              <a:buNone/>
              <a:defRPr/>
            </a:pPr>
            <a:endParaRPr lang="cs-CZ" sz="2000" b="1" dirty="0">
              <a:latin typeface="Calibri" pitchFamily="34" charset="0"/>
              <a:cs typeface="Calibri" pitchFamily="34" charset="0"/>
            </a:endParaRPr>
          </a:p>
          <a:p>
            <a:pPr marL="68263" indent="0">
              <a:buClr>
                <a:schemeClr val="accent1"/>
              </a:buClr>
              <a:buNone/>
              <a:defRPr/>
            </a:pPr>
            <a:endParaRPr lang="cs-CZ" sz="3600" b="1" dirty="0" smtClean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38400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2763"/>
            <a:ext cx="7772400" cy="914400"/>
          </a:xfrm>
        </p:spPr>
        <p:txBody>
          <a:bodyPr/>
          <a:lstStyle/>
          <a:p>
            <a:pPr>
              <a:defRPr/>
            </a:pPr>
            <a:r>
              <a:rPr lang="cs-CZ" b="1" dirty="0" smtClean="0">
                <a:solidFill>
                  <a:srgbClr val="92D050"/>
                </a:solidFill>
              </a:rPr>
              <a:t>      </a:t>
            </a:r>
            <a:r>
              <a:rPr lang="cs-CZ" b="1" dirty="0" smtClean="0">
                <a:solidFill>
                  <a:srgbClr val="92D050"/>
                </a:solidFill>
                <a:latin typeface="Calibri" pitchFamily="34" charset="0"/>
                <a:cs typeface="Calibri" pitchFamily="34" charset="0"/>
              </a:rPr>
              <a:t>Albert </a:t>
            </a:r>
            <a:r>
              <a:rPr lang="cs-CZ" b="1" dirty="0" err="1" smtClean="0">
                <a:solidFill>
                  <a:srgbClr val="92D050"/>
                </a:solidFill>
                <a:latin typeface="Calibri" pitchFamily="34" charset="0"/>
                <a:cs typeface="Calibri" pitchFamily="34" charset="0"/>
              </a:rPr>
              <a:t>Camus</a:t>
            </a:r>
            <a:r>
              <a:rPr lang="cs-CZ" b="1" dirty="0" smtClean="0">
                <a:solidFill>
                  <a:srgbClr val="92D050"/>
                </a:solidFill>
                <a:latin typeface="Calibri" pitchFamily="34" charset="0"/>
                <a:cs typeface="Calibri" pitchFamily="34" charset="0"/>
              </a:rPr>
              <a:t/>
            </a:r>
            <a:br>
              <a:rPr lang="cs-CZ" b="1" dirty="0" smtClean="0">
                <a:solidFill>
                  <a:srgbClr val="92D050"/>
                </a:solidFill>
                <a:latin typeface="Calibri" pitchFamily="34" charset="0"/>
                <a:cs typeface="Calibri" pitchFamily="34" charset="0"/>
              </a:rPr>
            </a:br>
            <a:endParaRPr lang="cs-CZ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340768"/>
            <a:ext cx="8507412" cy="5517232"/>
          </a:xfrm>
        </p:spPr>
        <p:txBody>
          <a:bodyPr/>
          <a:lstStyle/>
          <a:p>
            <a:pPr marL="68263" indent="0">
              <a:buClr>
                <a:schemeClr val="accent1"/>
              </a:buClr>
              <a:buNone/>
              <a:defRPr/>
            </a:pPr>
            <a:r>
              <a:rPr lang="pl-PL" sz="3200" b="1" u="sng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Shrnutí:</a:t>
            </a:r>
            <a:endParaRPr lang="cs-CZ" sz="2000" b="1" dirty="0">
              <a:latin typeface="Calibri" pitchFamily="34" charset="0"/>
              <a:cs typeface="Calibri" pitchFamily="34" charset="0"/>
            </a:endParaRPr>
          </a:p>
          <a:p>
            <a:pPr marL="68263" indent="0">
              <a:buClr>
                <a:schemeClr val="accent1"/>
              </a:buClr>
              <a:buNone/>
              <a:defRPr/>
            </a:pPr>
            <a:r>
              <a:rPr lang="cs-CZ" sz="3200" b="1" dirty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Tvorba</a:t>
            </a:r>
          </a:p>
          <a:p>
            <a:pPr marL="68263" indent="0">
              <a:buClr>
                <a:schemeClr val="accent1"/>
              </a:buClr>
              <a:buNone/>
              <a:defRPr/>
            </a:pPr>
            <a:r>
              <a:rPr lang="cs-CZ" sz="3200" b="1" dirty="0">
                <a:latin typeface="Calibri" pitchFamily="34" charset="0"/>
                <a:cs typeface="Calibri" pitchFamily="34" charset="0"/>
              </a:rPr>
              <a:t>Ve svých dílech se zabýval hlavně absurdnem lidské situace a vzpourou</a:t>
            </a:r>
            <a:r>
              <a:rPr lang="cs-CZ" sz="3200" b="1" dirty="0" smtClean="0">
                <a:latin typeface="Calibri" pitchFamily="34" charset="0"/>
                <a:cs typeface="Calibri" pitchFamily="34" charset="0"/>
              </a:rPr>
              <a:t>. Dílo ovlivněno existencialismem.</a:t>
            </a:r>
          </a:p>
          <a:p>
            <a:pPr marL="68263" indent="0">
              <a:buClr>
                <a:schemeClr val="accent1"/>
              </a:buClr>
              <a:buNone/>
              <a:defRPr/>
            </a:pPr>
            <a:endParaRPr lang="cs-CZ" sz="3200" b="1" dirty="0">
              <a:latin typeface="Calibri" pitchFamily="34" charset="0"/>
              <a:cs typeface="Calibri" pitchFamily="34" charset="0"/>
            </a:endParaRPr>
          </a:p>
          <a:p>
            <a:pPr marL="68263" indent="0">
              <a:buClr>
                <a:schemeClr val="accent1"/>
              </a:buClr>
              <a:buNone/>
              <a:defRPr/>
            </a:pPr>
            <a:r>
              <a:rPr lang="cs-CZ" sz="3200" b="1" dirty="0" smtClean="0">
                <a:solidFill>
                  <a:srgbClr val="FFC000"/>
                </a:solidFill>
                <a:latin typeface="Calibri" pitchFamily="34" charset="0"/>
                <a:cs typeface="Calibri" pitchFamily="34" charset="0"/>
              </a:rPr>
              <a:t>ABSURDNO = NESMYSLNOST ( skutečnost, která nedává smysl, odporuje zdravému rozumu.)</a:t>
            </a:r>
          </a:p>
          <a:p>
            <a:pPr marL="68263" indent="0">
              <a:buClr>
                <a:schemeClr val="accent1"/>
              </a:buClr>
              <a:buNone/>
              <a:defRPr/>
            </a:pPr>
            <a:endParaRPr lang="cs-CZ" sz="2000" b="1" dirty="0">
              <a:solidFill>
                <a:srgbClr val="FFC000"/>
              </a:solidFill>
              <a:latin typeface="Calibri" pitchFamily="34" charset="0"/>
              <a:cs typeface="Calibri" pitchFamily="34" charset="0"/>
            </a:endParaRPr>
          </a:p>
          <a:p>
            <a:pPr marL="68263" indent="0">
              <a:buClr>
                <a:schemeClr val="accent1"/>
              </a:buClr>
              <a:buNone/>
              <a:defRPr/>
            </a:pPr>
            <a:endParaRPr lang="cs-CZ" sz="2000" b="1" dirty="0">
              <a:latin typeface="Calibri" pitchFamily="34" charset="0"/>
              <a:cs typeface="Calibri" pitchFamily="34" charset="0"/>
            </a:endParaRPr>
          </a:p>
          <a:p>
            <a:pPr marL="68263" indent="0">
              <a:buClr>
                <a:schemeClr val="accent1"/>
              </a:buClr>
              <a:buNone/>
              <a:defRPr/>
            </a:pPr>
            <a:endParaRPr lang="cs-CZ" sz="2000" b="1" dirty="0">
              <a:latin typeface="Calibri" pitchFamily="34" charset="0"/>
              <a:cs typeface="Calibri" pitchFamily="34" charset="0"/>
            </a:endParaRPr>
          </a:p>
          <a:p>
            <a:pPr marL="68263" indent="0">
              <a:buClr>
                <a:schemeClr val="accent1"/>
              </a:buClr>
              <a:buNone/>
              <a:defRPr/>
            </a:pPr>
            <a:endParaRPr lang="cs-CZ" sz="2000" b="1" dirty="0">
              <a:latin typeface="Calibri" pitchFamily="34" charset="0"/>
              <a:cs typeface="Calibri" pitchFamily="34" charset="0"/>
            </a:endParaRPr>
          </a:p>
          <a:p>
            <a:pPr marL="68263" indent="0">
              <a:buClr>
                <a:schemeClr val="accent1"/>
              </a:buClr>
              <a:buNone/>
              <a:defRPr/>
            </a:pPr>
            <a:endParaRPr lang="cs-CZ" sz="3600" b="1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" name="Ovál 4"/>
          <p:cNvSpPr/>
          <p:nvPr/>
        </p:nvSpPr>
        <p:spPr>
          <a:xfrm>
            <a:off x="116066" y="3789040"/>
            <a:ext cx="9036496" cy="266429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bg1"/>
                </a:solidFill>
              </a:rPr>
              <a:t>ABSURDNO?</a:t>
            </a:r>
            <a:endParaRPr lang="cs-CZ" sz="4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174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2763"/>
            <a:ext cx="7772400" cy="914400"/>
          </a:xfrm>
        </p:spPr>
        <p:txBody>
          <a:bodyPr/>
          <a:lstStyle/>
          <a:p>
            <a:pPr>
              <a:defRPr/>
            </a:pPr>
            <a:r>
              <a:rPr lang="cs-CZ" b="1" dirty="0" smtClean="0">
                <a:solidFill>
                  <a:srgbClr val="92D050"/>
                </a:solidFill>
              </a:rPr>
              <a:t>      </a:t>
            </a:r>
            <a:r>
              <a:rPr lang="cs-CZ" b="1" dirty="0" smtClean="0">
                <a:solidFill>
                  <a:srgbClr val="92D050"/>
                </a:solidFill>
                <a:latin typeface="Calibri" pitchFamily="34" charset="0"/>
                <a:cs typeface="Calibri" pitchFamily="34" charset="0"/>
              </a:rPr>
              <a:t>Albert </a:t>
            </a:r>
            <a:r>
              <a:rPr lang="cs-CZ" b="1" dirty="0" err="1" smtClean="0">
                <a:solidFill>
                  <a:srgbClr val="92D050"/>
                </a:solidFill>
                <a:latin typeface="Calibri" pitchFamily="34" charset="0"/>
                <a:cs typeface="Calibri" pitchFamily="34" charset="0"/>
              </a:rPr>
              <a:t>Camus</a:t>
            </a:r>
            <a:r>
              <a:rPr lang="cs-CZ" b="1" dirty="0" smtClean="0">
                <a:solidFill>
                  <a:srgbClr val="92D050"/>
                </a:solidFill>
                <a:latin typeface="Calibri" pitchFamily="34" charset="0"/>
                <a:cs typeface="Calibri" pitchFamily="34" charset="0"/>
              </a:rPr>
              <a:t/>
            </a:r>
            <a:br>
              <a:rPr lang="cs-CZ" b="1" dirty="0" smtClean="0">
                <a:solidFill>
                  <a:srgbClr val="92D050"/>
                </a:solidFill>
                <a:latin typeface="Calibri" pitchFamily="34" charset="0"/>
                <a:cs typeface="Calibri" pitchFamily="34" charset="0"/>
              </a:rPr>
            </a:br>
            <a:endParaRPr lang="cs-CZ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340768"/>
            <a:ext cx="8507412" cy="5517232"/>
          </a:xfrm>
        </p:spPr>
        <p:txBody>
          <a:bodyPr/>
          <a:lstStyle/>
          <a:p>
            <a:pPr marL="68263" indent="0">
              <a:buClr>
                <a:schemeClr val="accent1"/>
              </a:buClr>
              <a:buNone/>
              <a:defRPr/>
            </a:pPr>
            <a:r>
              <a:rPr lang="pl-PL" sz="3200" b="1" u="sng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Shrnutí:</a:t>
            </a:r>
            <a:endParaRPr lang="cs-CZ" sz="2000" b="1" dirty="0">
              <a:latin typeface="Calibri" pitchFamily="34" charset="0"/>
              <a:cs typeface="Calibri" pitchFamily="34" charset="0"/>
            </a:endParaRPr>
          </a:p>
          <a:p>
            <a:pPr marL="68263" indent="0">
              <a:buClr>
                <a:schemeClr val="accent1"/>
              </a:buClr>
              <a:buNone/>
              <a:defRPr/>
            </a:pPr>
            <a:r>
              <a:rPr lang="cs-CZ" sz="3200" b="1" dirty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Tvorba</a:t>
            </a:r>
          </a:p>
          <a:p>
            <a:pPr marL="68263" indent="0">
              <a:buClr>
                <a:schemeClr val="accent1"/>
              </a:buClr>
              <a:buNone/>
              <a:defRPr/>
            </a:pPr>
            <a:r>
              <a:rPr lang="cs-CZ" sz="3200" b="1" u="sng" dirty="0" smtClean="0">
                <a:latin typeface="Calibri" pitchFamily="34" charset="0"/>
                <a:cs typeface="Calibri" pitchFamily="34" charset="0"/>
              </a:rPr>
              <a:t>Existencialismus</a:t>
            </a:r>
            <a:r>
              <a:rPr lang="cs-CZ" sz="3200" b="1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cs-CZ" sz="3200" b="1" dirty="0">
                <a:latin typeface="Calibri" pitchFamily="34" charset="0"/>
                <a:cs typeface="Calibri" pitchFamily="34" charset="0"/>
              </a:rPr>
              <a:t>v literatuře je zaměřen na vnitřní svět člověka – na pocity marnosti, ohrožení, odcizení, úzkosti, osamění - uvědomování si absurdnosti lidského života (otázka, jak s tímto vědomím absurdity žít</a:t>
            </a:r>
            <a:r>
              <a:rPr lang="cs-CZ" sz="3200" b="1" dirty="0" smtClean="0">
                <a:latin typeface="Calibri" pitchFamily="34" charset="0"/>
                <a:cs typeface="Calibri" pitchFamily="34" charset="0"/>
              </a:rPr>
              <a:t>).</a:t>
            </a:r>
          </a:p>
          <a:p>
            <a:pPr marL="68263" indent="0">
              <a:buClr>
                <a:schemeClr val="accent1"/>
              </a:buClr>
              <a:buNone/>
              <a:defRPr/>
            </a:pPr>
            <a:r>
              <a:rPr lang="cs-CZ" sz="3200" b="1" u="sng" dirty="0" smtClean="0">
                <a:latin typeface="Calibri" pitchFamily="34" charset="0"/>
                <a:cs typeface="Calibri" pitchFamily="34" charset="0"/>
              </a:rPr>
              <a:t>Cizinec </a:t>
            </a:r>
            <a:r>
              <a:rPr lang="cs-CZ" sz="3200" b="1" dirty="0" smtClean="0">
                <a:latin typeface="Calibri" pitchFamily="34" charset="0"/>
                <a:cs typeface="Calibri" pitchFamily="34" charset="0"/>
              </a:rPr>
              <a:t>- novela</a:t>
            </a:r>
          </a:p>
          <a:p>
            <a:pPr marL="68263" indent="0">
              <a:buClr>
                <a:schemeClr val="accent1"/>
              </a:buClr>
              <a:buNone/>
              <a:defRPr/>
            </a:pPr>
            <a:r>
              <a:rPr lang="cs-CZ" sz="3200" b="1" u="sng" dirty="0" smtClean="0">
                <a:latin typeface="Calibri" pitchFamily="34" charset="0"/>
                <a:cs typeface="Calibri" pitchFamily="34" charset="0"/>
              </a:rPr>
              <a:t>Mor</a:t>
            </a:r>
            <a:r>
              <a:rPr lang="cs-CZ" sz="3200" b="1" dirty="0" smtClean="0">
                <a:latin typeface="Calibri" pitchFamily="34" charset="0"/>
                <a:cs typeface="Calibri" pitchFamily="34" charset="0"/>
              </a:rPr>
              <a:t> – románová kronika</a:t>
            </a:r>
          </a:p>
          <a:p>
            <a:pPr marL="68263" indent="0">
              <a:buClr>
                <a:schemeClr val="accent1"/>
              </a:buClr>
              <a:buNone/>
              <a:defRPr/>
            </a:pPr>
            <a:r>
              <a:rPr lang="cs-CZ" sz="3200" b="1" u="sng" dirty="0" smtClean="0">
                <a:latin typeface="Calibri" pitchFamily="34" charset="0"/>
                <a:cs typeface="Calibri" pitchFamily="34" charset="0"/>
              </a:rPr>
              <a:t>Pád</a:t>
            </a:r>
            <a:r>
              <a:rPr lang="cs-CZ" sz="3200" b="1" dirty="0" smtClean="0">
                <a:latin typeface="Calibri" pitchFamily="34" charset="0"/>
                <a:cs typeface="Calibri" pitchFamily="34" charset="0"/>
              </a:rPr>
              <a:t> - román</a:t>
            </a:r>
            <a:endParaRPr lang="cs-CZ" sz="3200" b="1" dirty="0">
              <a:latin typeface="Calibri" pitchFamily="34" charset="0"/>
              <a:cs typeface="Calibri" pitchFamily="34" charset="0"/>
            </a:endParaRPr>
          </a:p>
          <a:p>
            <a:pPr marL="68263" indent="0">
              <a:buClr>
                <a:schemeClr val="accent1"/>
              </a:buClr>
              <a:buNone/>
              <a:defRPr/>
            </a:pPr>
            <a:endParaRPr lang="cs-CZ" sz="3200" b="1" dirty="0">
              <a:latin typeface="Calibri" pitchFamily="34" charset="0"/>
              <a:cs typeface="Calibri" pitchFamily="34" charset="0"/>
            </a:endParaRPr>
          </a:p>
          <a:p>
            <a:pPr marL="68263" indent="0">
              <a:buClr>
                <a:schemeClr val="accent1"/>
              </a:buClr>
              <a:buNone/>
              <a:defRPr/>
            </a:pPr>
            <a:endParaRPr lang="cs-CZ" sz="2000" b="1" dirty="0">
              <a:latin typeface="Calibri" pitchFamily="34" charset="0"/>
              <a:cs typeface="Calibri" pitchFamily="34" charset="0"/>
            </a:endParaRPr>
          </a:p>
          <a:p>
            <a:pPr marL="68263" indent="0">
              <a:buClr>
                <a:schemeClr val="accent1"/>
              </a:buClr>
              <a:buNone/>
              <a:defRPr/>
            </a:pPr>
            <a:endParaRPr lang="cs-CZ" sz="2000" b="1" dirty="0">
              <a:latin typeface="Calibri" pitchFamily="34" charset="0"/>
              <a:cs typeface="Calibri" pitchFamily="34" charset="0"/>
            </a:endParaRPr>
          </a:p>
          <a:p>
            <a:pPr marL="68263" indent="0">
              <a:buClr>
                <a:schemeClr val="accent1"/>
              </a:buClr>
              <a:buNone/>
              <a:defRPr/>
            </a:pPr>
            <a:endParaRPr lang="cs-CZ" sz="2000" b="1" dirty="0">
              <a:latin typeface="Calibri" pitchFamily="34" charset="0"/>
              <a:cs typeface="Calibri" pitchFamily="34" charset="0"/>
            </a:endParaRPr>
          </a:p>
          <a:p>
            <a:pPr marL="68263" indent="0">
              <a:buClr>
                <a:schemeClr val="accent1"/>
              </a:buClr>
              <a:buNone/>
              <a:defRPr/>
            </a:pPr>
            <a:endParaRPr lang="cs-CZ" sz="3600" b="1" dirty="0" smtClean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3074" name="Picture 2" descr="C:\Users\Uživatel\AppData\Local\Microsoft\Windows\Temporary Internet Files\Content.IE5\99S023JD\MC90002005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1380" y="4874284"/>
            <a:ext cx="2292620" cy="19837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31163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Zástupný symbol pro obsah 5"/>
          <p:cNvSpPr>
            <a:spLocks noGrp="1"/>
          </p:cNvSpPr>
          <p:nvPr>
            <p:ph idx="1"/>
          </p:nvPr>
        </p:nvSpPr>
        <p:spPr>
          <a:xfrm>
            <a:off x="395536" y="404665"/>
            <a:ext cx="8319839" cy="2562670"/>
          </a:xfrm>
        </p:spPr>
        <p:txBody>
          <a:bodyPr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1400" dirty="0" smtClean="0">
                <a:latin typeface="Calibri" pitchFamily="34" charset="0"/>
                <a:cs typeface="Calibri" pitchFamily="34" charset="0"/>
              </a:rPr>
              <a:t>Zdroj použité literatury: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cs-CZ" sz="1400" dirty="0" smtClean="0"/>
              <a:t>NEZKUSIL</a:t>
            </a:r>
            <a:r>
              <a:rPr lang="cs-CZ" sz="1400" dirty="0"/>
              <a:t>, Vladimír. </a:t>
            </a:r>
            <a:r>
              <a:rPr lang="cs-CZ" sz="1400" i="1" dirty="0"/>
              <a:t>Literární výchova pro 8. ročník ZŠ: Výpravy do světa literatury</a:t>
            </a:r>
            <a:r>
              <a:rPr lang="cs-CZ" sz="1400" dirty="0"/>
              <a:t>. 2. vyd. Praha: Fortuna, 1997. ISBN 80-7168-453-8. 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cs-CZ" sz="1400" dirty="0" smtClean="0"/>
              <a:t>KOVALČÍK</a:t>
            </a:r>
            <a:r>
              <a:rPr lang="cs-CZ" sz="1400" dirty="0"/>
              <a:t>, Zdeněk. </a:t>
            </a:r>
            <a:r>
              <a:rPr lang="cs-CZ" sz="1400" i="1" dirty="0"/>
              <a:t>Čítanka pro 9. ročník ZŠ a příslušné ročníky VG</a:t>
            </a:r>
            <a:r>
              <a:rPr lang="cs-CZ" sz="1400" dirty="0"/>
              <a:t>. Všeň: Alter, s.r.o., 2006. ISBN 80-7245-017-4. </a:t>
            </a:r>
            <a:endParaRPr lang="cs-CZ" sz="1400" dirty="0">
              <a:latin typeface="Calibri" pitchFamily="34" charset="0"/>
              <a:cs typeface="Calibri" pitchFamily="34" charset="0"/>
            </a:endParaRP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cs-CZ" sz="1400" dirty="0"/>
              <a:t>NEZKUSIL, Vladimír. </a:t>
            </a:r>
            <a:r>
              <a:rPr lang="cs-CZ" sz="1400" i="1" dirty="0"/>
              <a:t>Literární výchova pro 9. ročník ZŠ: Výpravy do světa literatury 2</a:t>
            </a:r>
            <a:r>
              <a:rPr lang="cs-CZ" sz="1400" dirty="0"/>
              <a:t>. Praha: Fortuna, 1999. ISBN 80-7168-347-7. </a:t>
            </a:r>
            <a:endParaRPr lang="cs-CZ" sz="1400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395536" y="2459216"/>
            <a:ext cx="69127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 smtClean="0"/>
              <a:t>Zdroj </a:t>
            </a:r>
            <a:r>
              <a:rPr lang="cs-CZ" sz="1400" dirty="0"/>
              <a:t>obrázků: </a:t>
            </a:r>
          </a:p>
          <a:p>
            <a:r>
              <a:rPr lang="cs-CZ" sz="1400" dirty="0"/>
              <a:t>Galerie Microsoft Office</a:t>
            </a:r>
          </a:p>
        </p:txBody>
      </p:sp>
    </p:spTree>
    <p:extLst>
      <p:ext uri="{BB962C8B-B14F-4D97-AF65-F5344CB8AC3E}">
        <p14:creationId xmlns:p14="http://schemas.microsoft.com/office/powerpoint/2010/main" val="2971087612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tro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Horizont">
  <a:themeElements>
    <a:clrScheme name="Horizont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Horizont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Horizont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2462</TotalTime>
  <Words>753</Words>
  <Application>Microsoft Office PowerPoint</Application>
  <PresentationFormat>Předvádění na obrazovce (4:3)</PresentationFormat>
  <Paragraphs>108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13</vt:i4>
      </vt:variant>
    </vt:vector>
  </HeadingPairs>
  <TitlesOfParts>
    <vt:vector size="15" baseType="lpstr">
      <vt:lpstr>Metro</vt:lpstr>
      <vt:lpstr>Horizont</vt:lpstr>
      <vt:lpstr>Albert Camus</vt:lpstr>
      <vt:lpstr>                                  Tajenka    z písmen poskládejte název dvou států. </vt:lpstr>
      <vt:lpstr>      Albert Camus </vt:lpstr>
      <vt:lpstr>      Albert Camus </vt:lpstr>
      <vt:lpstr>      Albert Camus </vt:lpstr>
      <vt:lpstr>      Albert Camus </vt:lpstr>
      <vt:lpstr>      Albert Camus </vt:lpstr>
      <vt:lpstr>      Albert Camus </vt:lpstr>
      <vt:lpstr>      Albert Camus </vt:lpstr>
      <vt:lpstr>      Albert Camus </vt:lpstr>
      <vt:lpstr>      Albert Camus </vt:lpstr>
      <vt:lpstr>      Albert Camus 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Albert Camus</dc:title>
  <dc:creator>Loumová</dc:creator>
  <cp:lastModifiedBy>Uživatel</cp:lastModifiedBy>
  <cp:revision>348</cp:revision>
  <dcterms:created xsi:type="dcterms:W3CDTF">2010-08-23T12:40:30Z</dcterms:created>
  <dcterms:modified xsi:type="dcterms:W3CDTF">2012-11-24T14:17:57Z</dcterms:modified>
</cp:coreProperties>
</file>