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  <p:sldMasterId id="2147483944" r:id="rId2"/>
  </p:sldMasterIdLst>
  <p:notesMasterIdLst>
    <p:notesMasterId r:id="rId16"/>
  </p:notesMasterIdLst>
  <p:sldIdLst>
    <p:sldId id="321" r:id="rId3"/>
    <p:sldId id="311" r:id="rId4"/>
    <p:sldId id="309" r:id="rId5"/>
    <p:sldId id="310" r:id="rId6"/>
    <p:sldId id="313" r:id="rId7"/>
    <p:sldId id="314" r:id="rId8"/>
    <p:sldId id="316" r:id="rId9"/>
    <p:sldId id="319" r:id="rId10"/>
    <p:sldId id="317" r:id="rId11"/>
    <p:sldId id="318" r:id="rId12"/>
    <p:sldId id="315" r:id="rId13"/>
    <p:sldId id="320" r:id="rId14"/>
    <p:sldId id="32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FCA0308-9E89-45B3-9E5E-536F41620802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35645CF-2004-4316-B80C-80F766DC6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3352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433326E-9617-47C3-A301-8B7FEE912FD7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C31F4DA-8BB4-4EED-B937-BBA574942B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75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9361DE-6ED8-458B-BE88-6CFD945EF049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4F71F2C-F424-4513-9C7A-7ABE4D609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130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7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/>
            <a:gdLst>
              <a:gd name="T0" fmla="*/ 0 w 2736"/>
              <a:gd name="T1" fmla="*/ 2147483647 h 3648"/>
              <a:gd name="T2" fmla="*/ 2147483647 w 2736"/>
              <a:gd name="T3" fmla="*/ 2147483647 h 3648"/>
              <a:gd name="T4" fmla="*/ 2147483647 w 2736"/>
              <a:gd name="T5" fmla="*/ 0 h 3648"/>
              <a:gd name="T6" fmla="*/ 2147483647 w 2736"/>
              <a:gd name="T7" fmla="*/ 2147483647 h 3648"/>
              <a:gd name="T8" fmla="*/ 2147483647 w 2736"/>
              <a:gd name="T9" fmla="*/ 2147483647 h 3648"/>
              <a:gd name="T10" fmla="*/ 2147483647 w 2736"/>
              <a:gd name="T11" fmla="*/ 2147483647 h 3648"/>
              <a:gd name="T12" fmla="*/ 0 w 2736"/>
              <a:gd name="T13" fmla="*/ 2147483647 h 36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736"/>
              <a:gd name="T22" fmla="*/ 0 h 3648"/>
              <a:gd name="T23" fmla="*/ 2736 w 2736"/>
              <a:gd name="T24" fmla="*/ 3648 h 36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0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Volný tvar 18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/>
            <a:gdLst>
              <a:gd name="T0" fmla="*/ 0 w 3504"/>
              <a:gd name="T1" fmla="*/ 2147483647 h 4128"/>
              <a:gd name="T2" fmla="*/ 0 w 3504"/>
              <a:gd name="T3" fmla="*/ 2147483647 h 4128"/>
              <a:gd name="T4" fmla="*/ 2147483647 w 3504"/>
              <a:gd name="T5" fmla="*/ 2147483647 h 4128"/>
              <a:gd name="T6" fmla="*/ 2147483647 w 3504"/>
              <a:gd name="T7" fmla="*/ 0 h 4128"/>
              <a:gd name="T8" fmla="*/ 2147483647 w 3504"/>
              <a:gd name="T9" fmla="*/ 0 h 4128"/>
              <a:gd name="T10" fmla="*/ 2147483647 w 3504"/>
              <a:gd name="T11" fmla="*/ 2147483647 h 4128"/>
              <a:gd name="T12" fmla="*/ 0 w 3504"/>
              <a:gd name="T13" fmla="*/ 2147483647 h 41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3504"/>
              <a:gd name="T22" fmla="*/ 0 h 4128"/>
              <a:gd name="T23" fmla="*/ 3504 w 3504"/>
              <a:gd name="T24" fmla="*/ 4128 h 412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681956-3A7A-4E0F-BF2C-88890AFE9B2B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AA3131-3893-4DB2-A67D-3F524CF9A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64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22FBCD-E847-479A-8490-5758509D835F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199247-A80C-4672-BACC-EC6E7CBF0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083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FEE23D-AC3D-4C25-88C5-13671F337790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1A8886-5345-42D0-8057-AAB75EB82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474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4FA9C6-26A6-4E01-B2AF-A65A1B7ADEB7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CDD163-2E34-414D-82AA-F4282367E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00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4EA701-39FC-45D5-A3BF-909709D764BA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1F86F5-0F46-48D2-8D03-7F926D05C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6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A889F08-F0FF-4DC5-BEB0-8359285F3D1C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3FD869-214B-4892-B460-28361BBD07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448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6" name="Přímá spojovací čára 1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20"/>
            <p:cNvCxnSpPr/>
            <p:nvPr/>
          </p:nvCxnSpPr>
          <p:spPr>
            <a:xfrm rot="16200000">
              <a:off x="6663593" y="1219106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23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24"/>
            <p:cNvCxnSpPr/>
            <p:nvPr/>
          </p:nvCxnSpPr>
          <p:spPr>
            <a:xfrm rot="5400000" flipH="1">
              <a:off x="6744513" y="1218131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26"/>
            <p:cNvCxnSpPr/>
            <p:nvPr/>
          </p:nvCxnSpPr>
          <p:spPr>
            <a:xfrm rot="16200000">
              <a:off x="6663593" y="1219106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27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28"/>
            <p:cNvCxnSpPr/>
            <p:nvPr/>
          </p:nvCxnSpPr>
          <p:spPr>
            <a:xfrm rot="5400000" flipH="1">
              <a:off x="6744513" y="1218131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30"/>
            <p:cNvCxnSpPr/>
            <p:nvPr/>
          </p:nvCxnSpPr>
          <p:spPr>
            <a:xfrm rot="16200000">
              <a:off x="6663592" y="1219106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31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32"/>
            <p:cNvCxnSpPr/>
            <p:nvPr/>
          </p:nvCxnSpPr>
          <p:spPr>
            <a:xfrm rot="5400000" flipH="1">
              <a:off x="6744512" y="12181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2E77F5-9C29-4149-824F-34D0DA9CD574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CDDD30-4466-4F8A-9701-EF2A3BDA6C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770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5E29F92-6EDC-4D74-89A1-470E5BD240CA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371F7B-3398-4C92-AC79-8D7C2767F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602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5819FC-E88D-4608-A384-2DDE5C9ED237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5F95B2-48EA-4CCD-A5EC-74BCFCEB8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1686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962FC47-1AD7-46AE-97AD-CB7D5015A7E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D0D35C8-43F6-4BA7-AA9D-F735FA36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8692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92091AD-8FEF-4217-9409-7764BC47A5D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4939316-B9F0-47B3-87DF-36BDA405B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30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2A2D846-1916-4C1F-A98C-60F43F03B787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402674D-4323-4A7E-A183-88CF34435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285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AF9809E-4E33-4C3D-B7EA-CA103CAC2274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E821B93-188E-4F78-8729-5D829CA04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1539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EE5C911-3ECE-4983-BD1C-124CB2CC5B99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23FF7BF-9EA6-4626-9A68-996F4CD7F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082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CD37D8B-485E-455E-A6F4-2ADF27C5237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C400FD3-7306-43D0-B098-A5B5790F4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7117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9D345AD-DE9A-4619-B838-51D5790365D8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CF95359-0EEF-4377-908C-095C4E57B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6933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ED94D9B-25D7-40C8-82F9-E45F26ACB93F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A143538-D107-41CE-A4B7-CC1FC0AC1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202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3A246EE-D4FD-462A-9716-210944940050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C7E5659-0466-4630-B5BC-5159666FE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429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2D0F2C0-953B-492D-A917-69CF3D8E3FB4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064DD38-54DC-4247-8F23-3ABBCC68A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2740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5F46C28-9301-4E0B-9633-116A6759BC3A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7F4EC41E-3A80-400F-BABA-AB8C5E252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158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01A2485-B8EE-4F1D-9D00-9EDBC1B26E9B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81AE87D-6896-4F6C-B794-7BCEA1321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5606" r:id="rId1"/>
    <p:sldLayoutId id="2147485607" r:id="rId2"/>
    <p:sldLayoutId id="2147485608" r:id="rId3"/>
    <p:sldLayoutId id="2147485609" r:id="rId4"/>
    <p:sldLayoutId id="2147485610" r:id="rId5"/>
    <p:sldLayoutId id="2147485611" r:id="rId6"/>
    <p:sldLayoutId id="2147485612" r:id="rId7"/>
    <p:sldLayoutId id="2147485613" r:id="rId8"/>
    <p:sldLayoutId id="2147485614" r:id="rId9"/>
    <p:sldLayoutId id="2147485615" r:id="rId10"/>
    <p:sldLayoutId id="214748561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eaLnBrk="0" fontAlgn="base" hangingPunct="0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B1E83F5-72BE-49B0-B59B-EF6102BF98E7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CC5A5D8-D281-4DC7-A5AF-5073E425A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5617" r:id="rId1"/>
    <p:sldLayoutId id="2147485618" r:id="rId2"/>
    <p:sldLayoutId id="2147485619" r:id="rId3"/>
    <p:sldLayoutId id="2147485620" r:id="rId4"/>
    <p:sldLayoutId id="2147485621" r:id="rId5"/>
    <p:sldLayoutId id="2147485622" r:id="rId6"/>
    <p:sldLayoutId id="2147485623" r:id="rId7"/>
    <p:sldLayoutId id="2147485624" r:id="rId8"/>
    <p:sldLayoutId id="2147485625" r:id="rId9"/>
    <p:sldLayoutId id="2147485626" r:id="rId10"/>
    <p:sldLayoutId id="214748562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Jack </a:t>
            </a:r>
            <a:r>
              <a:rPr lang="cs-CZ" sz="4800" b="1" cap="none" dirty="0" err="1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Kerouac</a:t>
            </a:r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 – Na cestě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</a:rPr>
              <a:t>VY_32_inovace_14 Český jazyk a literatura – Příběh, který nikdy neskončí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Období</a:t>
            </a:r>
            <a:r>
              <a:rPr lang="cs-CZ" sz="1600" smtClean="0">
                <a:solidFill>
                  <a:srgbClr val="FFC000"/>
                </a:solidFill>
                <a:latin typeface="Calibri"/>
              </a:rPr>
              <a:t>:     Březen  2012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Věková skupina:      9.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eský jazyk a literatura  –  světová literatura 1. poloviny 20. století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Anotace: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Představení  problematiky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života a díla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Jacka </a:t>
            </a:r>
            <a:r>
              <a:rPr lang="cs-CZ" sz="1600" dirty="0" err="1">
                <a:solidFill>
                  <a:srgbClr val="FFC000"/>
                </a:solidFill>
                <a:latin typeface="Calibri"/>
              </a:rPr>
              <a:t>Kerouaca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.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6346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Život:</a:t>
            </a: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507412" cy="587727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5" y="1700808"/>
            <a:ext cx="892899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4000" b="1" dirty="0" smtClean="0"/>
              <a:t>12.3.1922 – 21.10.1969</a:t>
            </a:r>
          </a:p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4000" b="1" dirty="0" smtClean="0"/>
              <a:t>americký </a:t>
            </a:r>
            <a:r>
              <a:rPr lang="cs-CZ" sz="4000" b="1" dirty="0"/>
              <a:t>spisovatel, jeden </a:t>
            </a:r>
            <a:endParaRPr lang="cs-CZ" sz="4000" b="1" dirty="0" smtClean="0"/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4000" b="1" dirty="0"/>
              <a:t> </a:t>
            </a:r>
            <a:r>
              <a:rPr lang="cs-CZ" sz="4000" b="1" dirty="0" smtClean="0"/>
              <a:t>    z nejvýznamnějších </a:t>
            </a:r>
            <a:r>
              <a:rPr lang="cs-CZ" sz="4000" b="1" dirty="0"/>
              <a:t>představitelů beat </a:t>
            </a:r>
            <a:r>
              <a:rPr lang="cs-CZ" sz="4000" b="1" dirty="0" smtClean="0"/>
              <a:t>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4000" b="1" dirty="0" smtClean="0"/>
              <a:t>     </a:t>
            </a:r>
            <a:r>
              <a:rPr lang="cs-CZ" sz="4000" b="1" dirty="0" err="1" smtClean="0"/>
              <a:t>generation</a:t>
            </a:r>
            <a:endParaRPr lang="cs-CZ" sz="4000" b="1" dirty="0"/>
          </a:p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4000" b="1" dirty="0" smtClean="0"/>
              <a:t>proslavil </a:t>
            </a:r>
            <a:r>
              <a:rPr lang="cs-CZ" sz="4000" b="1" dirty="0"/>
              <a:t>se zejména svými </a:t>
            </a:r>
            <a:r>
              <a:rPr lang="cs-CZ" sz="4000" b="1" dirty="0" smtClean="0"/>
              <a:t> 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4000" b="1" dirty="0" smtClean="0"/>
              <a:t>     autobiografickými </a:t>
            </a:r>
            <a:r>
              <a:rPr lang="cs-CZ" sz="4000" b="1" dirty="0"/>
              <a:t>romány, zejména </a:t>
            </a:r>
            <a:r>
              <a:rPr lang="cs-CZ" sz="4000" b="1" dirty="0" smtClean="0"/>
              <a:t>  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4000" b="1" dirty="0" smtClean="0"/>
              <a:t>     pak  dílem </a:t>
            </a:r>
            <a:r>
              <a:rPr lang="cs-CZ" sz="4000" b="1" u="sng" dirty="0" smtClean="0"/>
              <a:t>Na cestě</a:t>
            </a:r>
            <a:endParaRPr lang="cs-CZ" sz="4000" b="1" u="sng" dirty="0"/>
          </a:p>
        </p:txBody>
      </p:sp>
    </p:spTree>
    <p:extLst>
      <p:ext uri="{BB962C8B-B14F-4D97-AF65-F5344CB8AC3E}">
        <p14:creationId xmlns:p14="http://schemas.microsoft.com/office/powerpoint/2010/main" val="248853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412" cy="5517232"/>
          </a:xfrm>
        </p:spPr>
        <p:txBody>
          <a:bodyPr/>
          <a:lstStyle/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  <a:defRPr/>
            </a:pPr>
            <a:r>
              <a:rPr lang="pl-PL" sz="3600" b="1" dirty="0" smtClean="0"/>
              <a:t>Předci J. </a:t>
            </a:r>
            <a:r>
              <a:rPr lang="pl-PL" sz="3600" b="1" dirty="0"/>
              <a:t>Kerouaca </a:t>
            </a:r>
            <a:r>
              <a:rPr lang="pl-PL" sz="3600" b="1" dirty="0" smtClean="0"/>
              <a:t>pocházeli</a:t>
            </a:r>
          </a:p>
          <a:p>
            <a:pPr marL="68263" indent="0">
              <a:buClr>
                <a:schemeClr val="accent2">
                  <a:lumMod val="75000"/>
                </a:schemeClr>
              </a:buClr>
              <a:buNone/>
              <a:defRPr/>
            </a:pPr>
            <a:r>
              <a:rPr lang="pl-PL" sz="3600" b="1" dirty="0"/>
              <a:t> </a:t>
            </a:r>
            <a:r>
              <a:rPr lang="pl-PL" sz="3600" b="1" dirty="0" smtClean="0"/>
              <a:t>   z </a:t>
            </a:r>
            <a:r>
              <a:rPr lang="pl-PL" sz="3600" b="1" dirty="0"/>
              <a:t>Francie. </a:t>
            </a:r>
            <a:endParaRPr lang="pl-PL" sz="3600" b="1" dirty="0" smtClean="0"/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  <a:defRPr/>
            </a:pPr>
            <a:r>
              <a:rPr lang="pl-PL" sz="3600" b="1" dirty="0" smtClean="0"/>
              <a:t>Dětství prožil v Nashui</a:t>
            </a:r>
            <a:r>
              <a:rPr lang="pl-PL" sz="3600" b="1" dirty="0"/>
              <a:t>, </a:t>
            </a:r>
            <a:r>
              <a:rPr lang="pl-PL" sz="3600" b="1" dirty="0" smtClean="0"/>
              <a:t>městě  </a:t>
            </a:r>
            <a:r>
              <a:rPr lang="pl-PL" sz="3600" b="1" dirty="0"/>
              <a:t>amerického státu New Hampshire</a:t>
            </a:r>
            <a:endParaRPr lang="pl-PL" sz="3600" b="1" dirty="0" smtClean="0"/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  <a:defRPr/>
            </a:pPr>
            <a:r>
              <a:rPr lang="cs-CZ" sz="3600" b="1" dirty="0"/>
              <a:t>Doma mu říkali </a:t>
            </a:r>
            <a:r>
              <a:rPr lang="cs-CZ" sz="3600" b="1" dirty="0" smtClean="0"/>
              <a:t>„Ti </a:t>
            </a:r>
            <a:r>
              <a:rPr lang="cs-CZ" sz="3600" b="1" dirty="0"/>
              <a:t>Jean", čili </a:t>
            </a:r>
            <a:r>
              <a:rPr lang="cs-CZ" sz="3600" b="1" dirty="0" smtClean="0"/>
              <a:t>„Malý Jan“, (měl dva sourozence). 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  <a:defRPr/>
            </a:pPr>
            <a:r>
              <a:rPr lang="cs-CZ" sz="3600" b="1" dirty="0" smtClean="0"/>
              <a:t>Teprve </a:t>
            </a:r>
            <a:r>
              <a:rPr lang="cs-CZ" sz="3600" b="1" dirty="0"/>
              <a:t>později, když se Jean-Luis začal stýkat s nefrancouzskými obyvateli, se z něj stal </a:t>
            </a:r>
            <a:r>
              <a:rPr lang="cs-CZ" sz="3600" b="1" dirty="0" smtClean="0"/>
              <a:t>„Jack</a:t>
            </a:r>
            <a:r>
              <a:rPr lang="cs-CZ" sz="3600" b="1" dirty="0"/>
              <a:t>".</a:t>
            </a: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4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UMSQV6I2\MC9004387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4808" y="0"/>
            <a:ext cx="2679192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3116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5760640" cy="551723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268760"/>
            <a:ext cx="889248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3600" b="1" dirty="0" err="1"/>
              <a:t>Kerouacův</a:t>
            </a:r>
            <a:r>
              <a:rPr lang="cs-CZ" sz="3600" b="1" dirty="0"/>
              <a:t> mateřský jazyk </a:t>
            </a:r>
            <a:r>
              <a:rPr lang="cs-CZ" sz="3600" b="1" dirty="0" smtClean="0"/>
              <a:t>byl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 smtClean="0"/>
              <a:t>      francouzský, angličtinu se učil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 smtClean="0"/>
              <a:t>      až v šesti letech .</a:t>
            </a:r>
          </a:p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3600" b="1" dirty="0" smtClean="0"/>
              <a:t> </a:t>
            </a:r>
            <a:r>
              <a:rPr lang="cs-CZ" sz="3600" b="1" dirty="0"/>
              <a:t>Díky svým fotbalovým výkonům </a:t>
            </a:r>
            <a:r>
              <a:rPr lang="cs-CZ" sz="3600" b="1" dirty="0" smtClean="0"/>
              <a:t>se  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/>
              <a:t> </a:t>
            </a:r>
            <a:r>
              <a:rPr lang="cs-CZ" sz="3600" b="1" dirty="0" smtClean="0"/>
              <a:t>      rozhodl </a:t>
            </a:r>
            <a:r>
              <a:rPr lang="cs-CZ" sz="3600" b="1" dirty="0"/>
              <a:t>pro Kolumbijskou univerzitu v </a:t>
            </a:r>
            <a:r>
              <a:rPr lang="cs-CZ" sz="3600" b="1" dirty="0" smtClean="0"/>
              <a:t> 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 smtClean="0"/>
              <a:t>       New </a:t>
            </a:r>
            <a:r>
              <a:rPr lang="cs-CZ" sz="3600" b="1" dirty="0"/>
              <a:t>Yorku</a:t>
            </a:r>
            <a:r>
              <a:rPr lang="cs-CZ" sz="3600" b="1" dirty="0" smtClean="0"/>
              <a:t>.</a:t>
            </a:r>
          </a:p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3600" b="1" dirty="0" smtClean="0"/>
              <a:t> </a:t>
            </a:r>
            <a:r>
              <a:rPr lang="cs-CZ" sz="3600" b="1" dirty="0"/>
              <a:t>Na univerzitě se </a:t>
            </a:r>
            <a:r>
              <a:rPr lang="cs-CZ" sz="3600" b="1" dirty="0" err="1"/>
              <a:t>Kerouacovi</a:t>
            </a:r>
            <a:r>
              <a:rPr lang="cs-CZ" sz="3600" b="1" dirty="0"/>
              <a:t> z počátku dařilo dobře a díky jeho výborným esejům si ho spolužáci najímali, aby za ně psal práce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2050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465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412" cy="551723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340768"/>
            <a:ext cx="9036496" cy="8402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3600" b="1" dirty="0"/>
              <a:t>Dlouhé cestování městem, </a:t>
            </a:r>
            <a:endParaRPr lang="cs-CZ" sz="3600" b="1" dirty="0" smtClean="0"/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 smtClean="0"/>
              <a:t>      celodenní </a:t>
            </a:r>
            <a:r>
              <a:rPr lang="cs-CZ" sz="3600" b="1" dirty="0"/>
              <a:t>vyučování a večerní </a:t>
            </a:r>
            <a:endParaRPr lang="cs-CZ" sz="3600" b="1" dirty="0" smtClean="0"/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 smtClean="0"/>
              <a:t>      fotbalový </a:t>
            </a:r>
            <a:r>
              <a:rPr lang="cs-CZ" sz="3600" b="1" dirty="0"/>
              <a:t>trénink ho </a:t>
            </a:r>
            <a:r>
              <a:rPr lang="cs-CZ" sz="3600" b="1" dirty="0" smtClean="0"/>
              <a:t>příliš zaměstnávaly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/>
              <a:t> </a:t>
            </a:r>
            <a:r>
              <a:rPr lang="cs-CZ" sz="3600" b="1" dirty="0" smtClean="0"/>
              <a:t>     a Jack studia nedokončil. </a:t>
            </a:r>
          </a:p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3600" b="1" dirty="0" smtClean="0"/>
              <a:t>Obdržel </a:t>
            </a:r>
            <a:r>
              <a:rPr lang="cs-CZ" sz="3600" b="1" dirty="0"/>
              <a:t>povolávací rozkaz do Námořnictva Spojených států. </a:t>
            </a:r>
            <a:endParaRPr lang="cs-CZ" sz="3600" b="1" dirty="0" smtClean="0"/>
          </a:p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3600" b="1" dirty="0"/>
              <a:t>B</a:t>
            </a:r>
            <a:r>
              <a:rPr lang="cs-CZ" sz="3600" b="1" dirty="0" smtClean="0"/>
              <a:t>rzy byl propuštěn </a:t>
            </a:r>
            <a:r>
              <a:rPr lang="cs-CZ" sz="3600" b="1" dirty="0"/>
              <a:t>pro psychické problémy. </a:t>
            </a:r>
            <a:endParaRPr lang="cs-CZ" sz="3600" b="1" dirty="0" smtClean="0"/>
          </a:p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3600" b="1" dirty="0" smtClean="0"/>
              <a:t>V </a:t>
            </a:r>
            <a:r>
              <a:rPr lang="cs-CZ" sz="3600" b="1" dirty="0"/>
              <a:t>létě téhož roku proto nastoupil jako pomocná pracovní síla na </a:t>
            </a:r>
            <a:r>
              <a:rPr lang="cs-CZ" sz="3600" b="1" dirty="0" smtClean="0"/>
              <a:t>loď.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/>
              <a:t> </a:t>
            </a:r>
            <a:r>
              <a:rPr lang="cs-CZ" sz="3600" b="1" dirty="0" smtClean="0"/>
              <a:t>    </a:t>
            </a:r>
            <a:r>
              <a:rPr lang="cs-CZ" sz="3600" b="1" dirty="0"/>
              <a:t>do Liverpoolu.</a:t>
            </a:r>
          </a:p>
          <a:p>
            <a:endParaRPr lang="cs-CZ" sz="3600" b="1" dirty="0" smtClean="0"/>
          </a:p>
          <a:p>
            <a:endParaRPr lang="cs-CZ" sz="3600" b="1" dirty="0"/>
          </a:p>
          <a:p>
            <a:endParaRPr lang="cs-CZ" sz="3600" b="1" dirty="0" smtClean="0"/>
          </a:p>
          <a:p>
            <a:endParaRPr lang="cs-CZ" sz="3600" b="1" dirty="0"/>
          </a:p>
          <a:p>
            <a:endParaRPr lang="cs-CZ" sz="3600" b="1" dirty="0"/>
          </a:p>
        </p:txBody>
      </p:sp>
      <p:pic>
        <p:nvPicPr>
          <p:cNvPr id="3074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114" y="0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752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412" cy="551723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340768"/>
            <a:ext cx="9036496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3600" b="1" u="sng" dirty="0" smtClean="0"/>
              <a:t>Setkává se s představiteli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/>
              <a:t> </a:t>
            </a:r>
            <a:r>
              <a:rPr lang="cs-CZ" sz="3600" b="1" dirty="0" smtClean="0"/>
              <a:t>    </a:t>
            </a:r>
            <a:r>
              <a:rPr lang="cs-CZ" sz="3600" b="1" u="sng" dirty="0" smtClean="0"/>
              <a:t>beat </a:t>
            </a:r>
            <a:r>
              <a:rPr lang="cs-CZ" sz="3600" b="1" u="sng" dirty="0" err="1" smtClean="0"/>
              <a:t>generation</a:t>
            </a:r>
            <a:r>
              <a:rPr lang="cs-CZ" sz="3600" b="1" dirty="0" smtClean="0"/>
              <a:t>: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 smtClean="0"/>
              <a:t>     </a:t>
            </a:r>
            <a:r>
              <a:rPr lang="cs-CZ" sz="3600" b="1" dirty="0" smtClean="0">
                <a:solidFill>
                  <a:srgbClr val="FFFF00"/>
                </a:solidFill>
              </a:rPr>
              <a:t>Allenem </a:t>
            </a:r>
            <a:r>
              <a:rPr lang="cs-CZ" sz="3600" b="1" dirty="0" err="1">
                <a:solidFill>
                  <a:srgbClr val="FFFF00"/>
                </a:solidFill>
              </a:rPr>
              <a:t>Ginsbergem</a:t>
            </a:r>
            <a:r>
              <a:rPr lang="cs-CZ" sz="3600" b="1" dirty="0">
                <a:solidFill>
                  <a:srgbClr val="FFFF00"/>
                </a:solidFill>
              </a:rPr>
              <a:t>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 smtClean="0">
                <a:solidFill>
                  <a:srgbClr val="FFFF00"/>
                </a:solidFill>
              </a:rPr>
              <a:t>     Williamem </a:t>
            </a:r>
            <a:r>
              <a:rPr lang="cs-CZ" sz="3600" b="1" dirty="0" err="1">
                <a:solidFill>
                  <a:srgbClr val="FFFF00"/>
                </a:solidFill>
              </a:rPr>
              <a:t>Sewardem</a:t>
            </a: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Burroughsem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>
                <a:solidFill>
                  <a:srgbClr val="FFFF00"/>
                </a:solidFill>
              </a:rPr>
              <a:t>     </a:t>
            </a:r>
            <a:r>
              <a:rPr lang="cs-CZ" sz="3600" b="1" dirty="0" err="1" smtClean="0">
                <a:solidFill>
                  <a:srgbClr val="FFFF00"/>
                </a:solidFill>
              </a:rPr>
              <a:t>Nealem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Cassadym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600" b="1" dirty="0" smtClean="0"/>
              <a:t> (</a:t>
            </a:r>
            <a:r>
              <a:rPr lang="cs-CZ" sz="3200" b="1" dirty="0" smtClean="0"/>
              <a:t>Pokoušeli </a:t>
            </a:r>
            <a:r>
              <a:rPr lang="cs-CZ" sz="3200" b="1" dirty="0"/>
              <a:t>se najít vlastní styl, ten se projevoval </a:t>
            </a:r>
            <a:r>
              <a:rPr lang="cs-CZ" sz="3200" b="1" dirty="0" smtClean="0"/>
              <a:t> 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200" b="1" dirty="0" smtClean="0"/>
              <a:t>   především </a:t>
            </a:r>
            <a:r>
              <a:rPr lang="cs-CZ" sz="3200" b="1" dirty="0"/>
              <a:t>v popisu svých životních zkušeností – </a:t>
            </a:r>
            <a:r>
              <a:rPr lang="cs-CZ" sz="3200" b="1" dirty="0" smtClean="0"/>
              <a:t> 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200" b="1" dirty="0" smtClean="0"/>
              <a:t>   toulání </a:t>
            </a:r>
            <a:r>
              <a:rPr lang="cs-CZ" sz="3200" b="1" dirty="0"/>
              <a:t>se po USA</a:t>
            </a:r>
            <a:r>
              <a:rPr lang="cs-CZ" sz="3200" b="1" dirty="0" smtClean="0"/>
              <a:t>, obdivem k jazzu, </a:t>
            </a:r>
            <a:r>
              <a:rPr lang="cs-CZ" sz="3200" b="1" dirty="0"/>
              <a:t>happeningy, </a:t>
            </a:r>
            <a:r>
              <a:rPr lang="cs-CZ" sz="3200" b="1" dirty="0" smtClean="0"/>
              <a:t> 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cs-CZ" sz="3200" b="1" dirty="0" smtClean="0"/>
              <a:t>   experimenty </a:t>
            </a:r>
            <a:r>
              <a:rPr lang="cs-CZ" sz="3200" b="1" dirty="0"/>
              <a:t>s </a:t>
            </a:r>
            <a:r>
              <a:rPr lang="cs-CZ" sz="3200" b="1" dirty="0" smtClean="0"/>
              <a:t>  drogami </a:t>
            </a:r>
            <a:r>
              <a:rPr lang="cs-CZ" sz="3200" b="1" dirty="0"/>
              <a:t>atp</a:t>
            </a:r>
            <a:r>
              <a:rPr lang="cs-CZ" sz="3200" b="1" dirty="0" smtClean="0"/>
              <a:t>.)</a:t>
            </a:r>
            <a:endParaRPr lang="cs-CZ" sz="3200" b="1" dirty="0"/>
          </a:p>
          <a:p>
            <a:endParaRPr lang="cs-CZ" sz="3600" b="1" dirty="0" smtClean="0"/>
          </a:p>
          <a:p>
            <a:endParaRPr lang="cs-CZ" sz="3600" b="1" dirty="0"/>
          </a:p>
          <a:p>
            <a:endParaRPr lang="cs-CZ" sz="3600" b="1" dirty="0"/>
          </a:p>
        </p:txBody>
      </p:sp>
      <p:pic>
        <p:nvPicPr>
          <p:cNvPr id="4099" name="Picture 3" descr="C:\Users\Uživatel\AppData\Local\Microsoft\Windows\Temporary Internet Files\Content.IE5\EKI5L4ZD\MC9004301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675" y="0"/>
            <a:ext cx="1457325" cy="194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264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412" cy="551723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Prozaická </a:t>
            </a:r>
            <a:r>
              <a:rPr lang="cs-CZ" sz="36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tvorba: </a:t>
            </a:r>
            <a:endParaRPr lang="cs-CZ" sz="36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Významnější než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jeho básnická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tvorba.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Často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čerpá ze svých zážitků, z doby, kdy se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toulal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po Státech. Toulal se beze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všeho, pouze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s batohem, lze ho označit za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rgbClr val="FF0000"/>
              </a:buClr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vandráka.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Píše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velmi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uvolněně, věrohodně. 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340768"/>
            <a:ext cx="90364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600" b="1" dirty="0" smtClean="0"/>
          </a:p>
          <a:p>
            <a:endParaRPr lang="cs-CZ" sz="3600" b="1" dirty="0"/>
          </a:p>
          <a:p>
            <a:endParaRPr lang="cs-CZ" sz="3600" b="1" dirty="0"/>
          </a:p>
        </p:txBody>
      </p:sp>
      <p:pic>
        <p:nvPicPr>
          <p:cNvPr id="5122" name="Picture 2" descr="C:\Users\Uživatel\AppData\Local\Microsoft\Windows\Temporary Internet Files\Content.IE5\8ULNU0F9\MC900353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0"/>
            <a:ext cx="2411760" cy="2545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044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412" cy="551723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340768"/>
            <a:ext cx="9036496" cy="68018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Prozaická tvorba: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600" b="1" u="sng" dirty="0" smtClean="0"/>
              <a:t>Dharmoví tuláci</a:t>
            </a:r>
            <a:r>
              <a:rPr lang="cs-CZ" sz="3600" b="1" dirty="0" smtClean="0"/>
              <a:t> </a:t>
            </a:r>
            <a:r>
              <a:rPr lang="cs-CZ" sz="3600" b="1" dirty="0"/>
              <a:t>- 1958, tato kniha </a:t>
            </a:r>
            <a:r>
              <a:rPr lang="cs-CZ" sz="3600" b="1" dirty="0" smtClean="0"/>
              <a:t>ovlivnila </a:t>
            </a:r>
            <a:r>
              <a:rPr lang="cs-CZ" sz="3600" b="1" dirty="0"/>
              <a:t>hnutí </a:t>
            </a:r>
            <a:r>
              <a:rPr lang="cs-CZ" sz="3600" b="1" dirty="0" err="1" smtClean="0"/>
              <a:t>hippies</a:t>
            </a:r>
            <a:r>
              <a:rPr lang="cs-CZ" sz="3600" b="1" dirty="0"/>
              <a:t> </a:t>
            </a:r>
            <a:r>
              <a:rPr lang="cs-CZ" sz="3600" b="1" dirty="0" smtClean="0"/>
              <a:t>(slovo </a:t>
            </a:r>
            <a:r>
              <a:rPr lang="cs-CZ" sz="3600" b="1" dirty="0"/>
              <a:t>„</a:t>
            </a:r>
            <a:r>
              <a:rPr lang="cs-CZ" sz="3600" b="1" u="sng" dirty="0"/>
              <a:t>dharmoví</a:t>
            </a:r>
            <a:r>
              <a:rPr lang="cs-CZ" sz="3600" b="1" dirty="0"/>
              <a:t>“ </a:t>
            </a:r>
            <a:endParaRPr lang="cs-CZ" sz="3600" b="1" dirty="0" smtClean="0"/>
          </a:p>
          <a:p>
            <a:pPr>
              <a:buClr>
                <a:srgbClr val="FF0000"/>
              </a:buClr>
            </a:pPr>
            <a:r>
              <a:rPr lang="cs-CZ" sz="3600" b="1" dirty="0"/>
              <a:t> </a:t>
            </a:r>
            <a:r>
              <a:rPr lang="cs-CZ" sz="3600" b="1" dirty="0" smtClean="0"/>
              <a:t>     je </a:t>
            </a:r>
            <a:r>
              <a:rPr lang="cs-CZ" sz="3600" b="1" dirty="0"/>
              <a:t>odvozeno od slova </a:t>
            </a:r>
            <a:r>
              <a:rPr lang="cs-CZ" sz="3600" b="1" u="sng" dirty="0"/>
              <a:t>dharma</a:t>
            </a:r>
            <a:r>
              <a:rPr lang="cs-CZ" sz="3600" b="1" dirty="0"/>
              <a:t>, které pro </a:t>
            </a:r>
            <a:r>
              <a:rPr lang="cs-CZ" sz="3600" b="1" dirty="0" smtClean="0"/>
              <a:t>  </a:t>
            </a:r>
          </a:p>
          <a:p>
            <a:pPr>
              <a:buClr>
                <a:srgbClr val="FF0000"/>
              </a:buClr>
            </a:pPr>
            <a:r>
              <a:rPr lang="cs-CZ" sz="3600" b="1" dirty="0" smtClean="0"/>
              <a:t>      autora </a:t>
            </a:r>
            <a:r>
              <a:rPr lang="cs-CZ" sz="3600" b="1" dirty="0"/>
              <a:t>znamená </a:t>
            </a:r>
            <a:r>
              <a:rPr lang="cs-CZ" sz="3600" b="1" u="sng" dirty="0" smtClean="0"/>
              <a:t>pravdu</a:t>
            </a:r>
            <a:r>
              <a:rPr lang="cs-CZ" sz="3600" b="1" dirty="0" smtClean="0"/>
              <a:t>).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600" b="1" u="sng" dirty="0" smtClean="0"/>
              <a:t>Mag</a:t>
            </a:r>
            <a:r>
              <a:rPr lang="cs-CZ" sz="3600" b="1" dirty="0" smtClean="0"/>
              <a:t> – 1971,  </a:t>
            </a:r>
            <a:r>
              <a:rPr lang="cs-CZ" sz="3600" b="1" dirty="0"/>
              <a:t>kniha o </a:t>
            </a:r>
            <a:r>
              <a:rPr lang="cs-CZ" sz="3600" b="1" dirty="0" smtClean="0"/>
              <a:t>toulání malého černošského chlapce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600" b="1" u="sng" dirty="0" smtClean="0"/>
              <a:t>Na cestě</a:t>
            </a:r>
            <a:r>
              <a:rPr lang="cs-CZ" sz="3600" b="1" dirty="0" smtClean="0"/>
              <a:t> – 1951, dílo </a:t>
            </a:r>
            <a:r>
              <a:rPr lang="cs-CZ" sz="3600" b="1" dirty="0"/>
              <a:t>se stalo manifestem </a:t>
            </a:r>
            <a:r>
              <a:rPr lang="cs-CZ" sz="3600" b="1" dirty="0" smtClean="0"/>
              <a:t>beatniků, pojednává o toulání se po USA.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endParaRPr lang="cs-CZ" sz="3600" b="1" dirty="0" smtClean="0"/>
          </a:p>
          <a:p>
            <a:endParaRPr lang="cs-CZ" sz="3600" b="1" dirty="0"/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52685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412" cy="551723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340768"/>
            <a:ext cx="9036496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u="sng" dirty="0" smtClean="0">
                <a:solidFill>
                  <a:srgbClr val="FFFF00"/>
                </a:solidFill>
              </a:rPr>
              <a:t>Na cestě</a:t>
            </a:r>
            <a:r>
              <a:rPr lang="cs-CZ" sz="4800" b="1" dirty="0" smtClean="0"/>
              <a:t> – 1951</a:t>
            </a:r>
          </a:p>
          <a:p>
            <a:pPr marL="571500" indent="-571500">
              <a:buClr>
                <a:srgbClr val="FFFF00"/>
              </a:buClr>
              <a:buFont typeface="Wingdings" pitchFamily="2" charset="2"/>
              <a:buChar char="Ø"/>
            </a:pPr>
            <a:r>
              <a:rPr lang="cs-CZ" sz="3600" b="1" dirty="0" smtClean="0"/>
              <a:t>Kniha </a:t>
            </a:r>
            <a:r>
              <a:rPr lang="cs-CZ" sz="3600" b="1" dirty="0"/>
              <a:t>vyšla až v roce </a:t>
            </a:r>
            <a:r>
              <a:rPr lang="cs-CZ" sz="3600" b="1" dirty="0" smtClean="0"/>
              <a:t>1957.</a:t>
            </a:r>
          </a:p>
          <a:p>
            <a:pPr marL="571500" indent="-571500">
              <a:buClr>
                <a:srgbClr val="FFFF00"/>
              </a:buClr>
              <a:buFont typeface="Wingdings" pitchFamily="2" charset="2"/>
              <a:buChar char="Ø"/>
            </a:pPr>
            <a:r>
              <a:rPr lang="cs-CZ" sz="3600" b="1" dirty="0" smtClean="0"/>
              <a:t>Román je založen na vzpomínkách </a:t>
            </a:r>
            <a:r>
              <a:rPr lang="cs-CZ" sz="3600" b="1" dirty="0"/>
              <a:t>a je psán stylem proudu vědomí. </a:t>
            </a:r>
            <a:endParaRPr lang="cs-CZ" sz="3600" b="1" dirty="0" smtClean="0"/>
          </a:p>
          <a:p>
            <a:pPr marL="571500" indent="-571500">
              <a:buClr>
                <a:srgbClr val="FFFF00"/>
              </a:buClr>
              <a:buFont typeface="Wingdings" pitchFamily="2" charset="2"/>
              <a:buChar char="Ø"/>
            </a:pPr>
            <a:r>
              <a:rPr lang="cs-CZ" sz="3600" b="1" dirty="0" err="1" smtClean="0"/>
              <a:t>Kerouac</a:t>
            </a:r>
            <a:r>
              <a:rPr lang="cs-CZ" sz="3600" b="1" dirty="0" smtClean="0"/>
              <a:t> </a:t>
            </a:r>
            <a:r>
              <a:rPr lang="cs-CZ" sz="3600" b="1" dirty="0"/>
              <a:t>v knize popisuje zejména své cestování napříč Spojenými státy </a:t>
            </a:r>
            <a:endParaRPr lang="cs-CZ" sz="3600" b="1" dirty="0" smtClean="0"/>
          </a:p>
          <a:p>
            <a:pPr>
              <a:buClr>
                <a:srgbClr val="FFFF00"/>
              </a:buClr>
            </a:pPr>
            <a:r>
              <a:rPr lang="cs-CZ" sz="3600" b="1" dirty="0"/>
              <a:t> </a:t>
            </a:r>
            <a:r>
              <a:rPr lang="cs-CZ" sz="3600" b="1" dirty="0" smtClean="0"/>
              <a:t>    se </a:t>
            </a:r>
            <a:r>
              <a:rPr lang="cs-CZ" sz="3600" b="1" dirty="0"/>
              <a:t>svými přáteli. </a:t>
            </a:r>
            <a:endParaRPr lang="cs-CZ" sz="3600" b="1" dirty="0" smtClean="0"/>
          </a:p>
          <a:p>
            <a:pPr marL="571500" indent="-571500">
              <a:buClr>
                <a:srgbClr val="FFFF00"/>
              </a:buClr>
              <a:buFont typeface="Wingdings" pitchFamily="2" charset="2"/>
              <a:buChar char="Ø"/>
            </a:pPr>
            <a:r>
              <a:rPr lang="cs-CZ" sz="3600" b="1" dirty="0" smtClean="0"/>
              <a:t>Jejich </a:t>
            </a:r>
            <a:r>
              <a:rPr lang="cs-CZ" sz="3600" b="1" dirty="0"/>
              <a:t>jména jsou v </a:t>
            </a:r>
            <a:r>
              <a:rPr lang="cs-CZ" sz="3600" b="1" dirty="0" smtClean="0"/>
              <a:t>knize</a:t>
            </a:r>
          </a:p>
          <a:p>
            <a:pPr>
              <a:buClr>
                <a:srgbClr val="FFFF00"/>
              </a:buClr>
            </a:pPr>
            <a:r>
              <a:rPr lang="cs-CZ" sz="3600" b="1" dirty="0"/>
              <a:t> </a:t>
            </a:r>
            <a:r>
              <a:rPr lang="cs-CZ" sz="3600" b="1" dirty="0" smtClean="0"/>
              <a:t>    pozměněná</a:t>
            </a:r>
            <a:r>
              <a:rPr lang="cs-CZ" sz="3600" b="1" dirty="0"/>
              <a:t>.</a:t>
            </a:r>
          </a:p>
          <a:p>
            <a:pPr marL="571500" indent="-571500">
              <a:buClr>
                <a:srgbClr val="FFFF00"/>
              </a:buClr>
              <a:buFont typeface="Wingdings" pitchFamily="2" charset="2"/>
              <a:buChar char="Ø"/>
            </a:pPr>
            <a:endParaRPr lang="cs-CZ" sz="3600" b="1" dirty="0"/>
          </a:p>
        </p:txBody>
      </p:sp>
      <p:pic>
        <p:nvPicPr>
          <p:cNvPr id="6146" name="Picture 2" descr="C:\Users\Uživatel\AppData\Local\Microsoft\Windows\Temporary Internet Files\Content.IE5\99S023JD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2314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412" cy="551723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340768"/>
            <a:ext cx="903649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u="sng" dirty="0" smtClean="0">
                <a:solidFill>
                  <a:srgbClr val="FFFF00"/>
                </a:solidFill>
              </a:rPr>
              <a:t>Na cestě</a:t>
            </a:r>
            <a:r>
              <a:rPr lang="cs-CZ" sz="4800" b="1" dirty="0" smtClean="0"/>
              <a:t> – 1951</a:t>
            </a:r>
          </a:p>
          <a:p>
            <a:pPr marL="571500" indent="-571500">
              <a:buClr>
                <a:srgbClr val="FFFF00"/>
              </a:buClr>
              <a:buFont typeface="Wingdings" pitchFamily="2" charset="2"/>
              <a:buChar char="Ø"/>
            </a:pPr>
            <a:r>
              <a:rPr lang="cs-CZ" sz="3600" b="1" dirty="0"/>
              <a:t>Tento román údajně napsal během tří týdnů na 30 metrovou roli japonského kreslicího papíru, bez jakéhokoli členění na odstavce, kapitoly a bez interpunkčních znamének. </a:t>
            </a:r>
            <a:endParaRPr lang="cs-CZ" sz="3600" b="1" dirty="0" smtClean="0"/>
          </a:p>
          <a:p>
            <a:pPr marL="571500" indent="-571500">
              <a:buClr>
                <a:srgbClr val="FFFF00"/>
              </a:buClr>
              <a:buFont typeface="Wingdings" pitchFamily="2" charset="2"/>
              <a:buChar char="Ø"/>
            </a:pPr>
            <a:r>
              <a:rPr lang="cs-CZ" sz="3600" b="1" dirty="0" smtClean="0"/>
              <a:t>6 </a:t>
            </a:r>
            <a:r>
              <a:rPr lang="cs-CZ" sz="3600" b="1" dirty="0"/>
              <a:t>let pak trvalo, než dílo přepsal do podoby, ve které mohlo být </a:t>
            </a:r>
            <a:r>
              <a:rPr lang="cs-CZ" sz="3600" b="1" dirty="0" smtClean="0"/>
              <a:t>vydáno.</a:t>
            </a:r>
            <a:endParaRPr lang="cs-CZ" sz="3600" b="1" dirty="0"/>
          </a:p>
        </p:txBody>
      </p:sp>
      <p:pic>
        <p:nvPicPr>
          <p:cNvPr id="7170" name="Picture 2" descr="C:\Users\Uživatel\AppData\Local\Microsoft\Windows\Temporary Internet Files\Content.IE5\UMSQV6I2\MC9000566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418" y="5502208"/>
            <a:ext cx="2801582" cy="135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05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412" cy="551723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340768"/>
            <a:ext cx="903649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Básnická tvorba: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600" b="1" dirty="0"/>
              <a:t> </a:t>
            </a:r>
            <a:r>
              <a:rPr lang="cs-CZ" sz="3600" b="1" dirty="0" smtClean="0">
                <a:solidFill>
                  <a:srgbClr val="92D050"/>
                </a:solidFill>
              </a:rPr>
              <a:t>San </a:t>
            </a:r>
            <a:r>
              <a:rPr lang="cs-CZ" sz="3600" b="1" dirty="0">
                <a:solidFill>
                  <a:srgbClr val="92D050"/>
                </a:solidFill>
              </a:rPr>
              <a:t>Francisco </a:t>
            </a:r>
            <a:r>
              <a:rPr lang="cs-CZ" sz="3600" b="1" dirty="0" smtClean="0">
                <a:solidFill>
                  <a:srgbClr val="92D050"/>
                </a:solidFill>
              </a:rPr>
              <a:t>blues</a:t>
            </a:r>
            <a:r>
              <a:rPr lang="cs-CZ" sz="3600" b="1" dirty="0" smtClean="0"/>
              <a:t>, </a:t>
            </a:r>
            <a:r>
              <a:rPr lang="cs-CZ" sz="3600" b="1" dirty="0"/>
              <a:t>1954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600" b="1" dirty="0">
                <a:solidFill>
                  <a:srgbClr val="92D050"/>
                </a:solidFill>
              </a:rPr>
              <a:t> </a:t>
            </a:r>
            <a:r>
              <a:rPr lang="cs-CZ" sz="3600" b="1" dirty="0" err="1" smtClean="0">
                <a:solidFill>
                  <a:srgbClr val="92D050"/>
                </a:solidFill>
              </a:rPr>
              <a:t>Mexico</a:t>
            </a:r>
            <a:r>
              <a:rPr lang="cs-CZ" sz="3600" b="1" dirty="0" smtClean="0">
                <a:solidFill>
                  <a:srgbClr val="92D050"/>
                </a:solidFill>
              </a:rPr>
              <a:t> </a:t>
            </a:r>
            <a:r>
              <a:rPr lang="cs-CZ" sz="3600" b="1" dirty="0">
                <a:solidFill>
                  <a:srgbClr val="92D050"/>
                </a:solidFill>
              </a:rPr>
              <a:t>City </a:t>
            </a:r>
            <a:r>
              <a:rPr lang="cs-CZ" sz="3600" b="1" dirty="0" smtClean="0">
                <a:solidFill>
                  <a:srgbClr val="92D050"/>
                </a:solidFill>
              </a:rPr>
              <a:t>Blues</a:t>
            </a:r>
            <a:r>
              <a:rPr lang="cs-CZ" sz="3600" b="1" dirty="0" smtClean="0"/>
              <a:t>, </a:t>
            </a:r>
            <a:r>
              <a:rPr lang="cs-CZ" sz="3600" b="1" dirty="0"/>
              <a:t>1959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600" b="1" dirty="0"/>
              <a:t> </a:t>
            </a:r>
            <a:r>
              <a:rPr lang="cs-CZ" sz="3600" b="1" dirty="0" smtClean="0">
                <a:solidFill>
                  <a:srgbClr val="92D050"/>
                </a:solidFill>
              </a:rPr>
              <a:t>Rozprášené básně</a:t>
            </a:r>
            <a:r>
              <a:rPr lang="cs-CZ" sz="3600" b="1" dirty="0" smtClean="0"/>
              <a:t>, </a:t>
            </a:r>
            <a:r>
              <a:rPr lang="cs-CZ" sz="3600" b="1" dirty="0"/>
              <a:t>1971 (sestaveno posmrtně)</a:t>
            </a:r>
            <a:endParaRPr lang="cs-CZ" sz="3600" b="1" dirty="0" smtClean="0"/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endParaRPr lang="cs-CZ" sz="3600" b="1" dirty="0"/>
          </a:p>
          <a:p>
            <a:endParaRPr lang="cs-CZ" sz="3600" b="1" dirty="0"/>
          </a:p>
        </p:txBody>
      </p:sp>
      <p:pic>
        <p:nvPicPr>
          <p:cNvPr id="8194" name="Picture 2" descr="C:\Users\Uživatel\AppData\Local\Microsoft\Windows\Temporary Internet Files\Content.IE5\EKI5L4ZD\MP9004007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842" y="3830411"/>
            <a:ext cx="4543158" cy="302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067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2763"/>
            <a:ext cx="7772400" cy="9144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</a:rPr>
              <a:t>         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Jack </a:t>
            </a:r>
            <a:r>
              <a:rPr lang="cs-CZ" sz="4800" b="1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Kerouac</a:t>
            </a:r>
            <a: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800" b="1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</a:b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412" cy="5517232"/>
          </a:xfrm>
        </p:spPr>
        <p:txBody>
          <a:bodyPr/>
          <a:lstStyle/>
          <a:p>
            <a:pPr marL="68263" indent="0">
              <a:buClr>
                <a:schemeClr val="accent1"/>
              </a:buClr>
              <a:buNone/>
              <a:defRPr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pPr marL="68263" indent="0">
              <a:buClr>
                <a:schemeClr val="accent1"/>
              </a:buClr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340768"/>
            <a:ext cx="903649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Z</a:t>
            </a:r>
            <a:r>
              <a:rPr lang="cs-CZ" sz="4000" b="1" dirty="0" smtClean="0">
                <a:solidFill>
                  <a:srgbClr val="FF0000"/>
                </a:solidFill>
              </a:rPr>
              <a:t>ávěr: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endParaRPr lang="cs-CZ" sz="3600" b="1" dirty="0" smtClean="0"/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600" b="1" dirty="0" smtClean="0"/>
              <a:t>Tak jako řada ostatních beatniků i </a:t>
            </a:r>
            <a:r>
              <a:rPr lang="cs-CZ" sz="3600" b="1" dirty="0" err="1" smtClean="0"/>
              <a:t>Kerouac</a:t>
            </a:r>
            <a:r>
              <a:rPr lang="cs-CZ" sz="3600" b="1" dirty="0" smtClean="0"/>
              <a:t> se zajímal o buddhismus a východní filozofii.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600" b="1" dirty="0" smtClean="0"/>
              <a:t>Tento zájem ovlivnil celé jeho dílo.</a:t>
            </a:r>
          </a:p>
          <a:p>
            <a:pPr marL="571500" indent="-5715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3600" b="1" dirty="0" smtClean="0"/>
              <a:t>Román </a:t>
            </a:r>
            <a:r>
              <a:rPr lang="cs-CZ" sz="3600" b="1" dirty="0" smtClean="0">
                <a:solidFill>
                  <a:srgbClr val="92D050"/>
                </a:solidFill>
              </a:rPr>
              <a:t>Na cestě </a:t>
            </a:r>
            <a:r>
              <a:rPr lang="cs-CZ" sz="3600" b="1" dirty="0" smtClean="0"/>
              <a:t>ovlivnil texty rockové a folkové hudby (Bob </a:t>
            </a:r>
            <a:r>
              <a:rPr lang="cs-CZ" sz="3600" b="1" dirty="0" err="1" smtClean="0"/>
              <a:t>Dylan</a:t>
            </a:r>
            <a:r>
              <a:rPr lang="cs-CZ" sz="3600" b="1" dirty="0" smtClean="0"/>
              <a:t>, Tom </a:t>
            </a:r>
            <a:r>
              <a:rPr lang="cs-CZ" sz="3600" b="1" dirty="0" err="1" smtClean="0"/>
              <a:t>Waits</a:t>
            </a:r>
            <a:r>
              <a:rPr lang="cs-CZ" sz="3600" b="1" dirty="0" smtClean="0"/>
              <a:t>).</a:t>
            </a:r>
            <a:br>
              <a:rPr lang="cs-CZ" sz="3600" b="1" dirty="0" smtClean="0"/>
            </a:br>
            <a:endParaRPr lang="cs-CZ" sz="3600" b="1" dirty="0"/>
          </a:p>
          <a:p>
            <a:endParaRPr lang="cs-CZ" sz="3600" b="1" dirty="0"/>
          </a:p>
        </p:txBody>
      </p:sp>
      <p:pic>
        <p:nvPicPr>
          <p:cNvPr id="9219" name="Picture 3" descr="C:\Users\Uživatel\AppData\Local\Microsoft\Windows\Temporary Internet Files\Content.IE5\EKI5L4ZD\MC900195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752" y="0"/>
            <a:ext cx="2232248" cy="263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74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1"/>
          </p:nvPr>
        </p:nvSpPr>
        <p:spPr>
          <a:xfrm>
            <a:off x="395536" y="404665"/>
            <a:ext cx="8319839" cy="256267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NEZKUSIL</a:t>
            </a:r>
            <a:r>
              <a:rPr lang="cs-CZ" sz="1400" dirty="0"/>
              <a:t>, Vladimír. </a:t>
            </a:r>
            <a:r>
              <a:rPr lang="cs-CZ" sz="1400" i="1" dirty="0"/>
              <a:t>Literární výchova pro 8. ročník ZŠ: Výpravy do světa literatury</a:t>
            </a:r>
            <a:r>
              <a:rPr lang="cs-CZ" sz="1400" dirty="0"/>
              <a:t>. 2. vyd. Praha: Fortuna, 1997. ISBN 80-7168-453-8.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KOVALČÍK</a:t>
            </a:r>
            <a:r>
              <a:rPr lang="cs-CZ" sz="1400" dirty="0"/>
              <a:t>, Zdeněk. </a:t>
            </a:r>
            <a:r>
              <a:rPr lang="cs-CZ" sz="1400" i="1" dirty="0"/>
              <a:t>Čítanka pro 9. ročník ZŠ a příslušné ročníky VG</a:t>
            </a:r>
            <a:r>
              <a:rPr lang="cs-CZ" sz="1400" dirty="0"/>
              <a:t>. Všeň: Alter, s.r.o., 2006. ISBN 80-7245-017-4. 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/>
              <a:t>NEZKUSIL, Vladimír. </a:t>
            </a:r>
            <a:r>
              <a:rPr lang="cs-CZ" sz="1400" i="1" dirty="0"/>
              <a:t>Literární výchova pro 9. ročník ZŠ: Výpravy do světa literatury 2</a:t>
            </a:r>
            <a:r>
              <a:rPr lang="cs-CZ" sz="1400" dirty="0"/>
              <a:t>. Praha: Fortuna, 1999. ISBN 80-7168-347-7. 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219397871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2664</TotalTime>
  <Words>711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Metro</vt:lpstr>
      <vt:lpstr>Horizont</vt:lpstr>
      <vt:lpstr>Jack Kerouac – Na cestě</vt:lpstr>
      <vt:lpstr>         Jack Kerouac Život:</vt:lpstr>
      <vt:lpstr>         Jack Kerouac </vt:lpstr>
      <vt:lpstr>         Jack Kerouac </vt:lpstr>
      <vt:lpstr>         Jack Kerouac </vt:lpstr>
      <vt:lpstr>         Jack Kerouac </vt:lpstr>
      <vt:lpstr>         Jack Kerouac </vt:lpstr>
      <vt:lpstr>         Jack Kerouac </vt:lpstr>
      <vt:lpstr>         Jack Kerouac </vt:lpstr>
      <vt:lpstr>         Jack Kerouac </vt:lpstr>
      <vt:lpstr>         Jack Kerouac </vt:lpstr>
      <vt:lpstr>         Jack Kerouac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Jack Kerouac - Na cestě</dc:title>
  <dc:creator>Loumová</dc:creator>
  <cp:lastModifiedBy>Uživatel</cp:lastModifiedBy>
  <cp:revision>380</cp:revision>
  <dcterms:created xsi:type="dcterms:W3CDTF">2010-08-23T12:40:30Z</dcterms:created>
  <dcterms:modified xsi:type="dcterms:W3CDTF">2012-11-24T14:15:27Z</dcterms:modified>
</cp:coreProperties>
</file>