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Střední styl 2 – zvýraznění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0A15C55-8517-42AA-B614-E9B94910E393}" styleName="Střední styl 2 – zvýraznění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93296810-A885-4BE3-A3E7-6D5BEEA58F35}" styleName="Střední styl 2 – zvýraznění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38" d="100"/>
          <a:sy n="38" d="100"/>
        </p:scale>
        <p:origin x="-192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B498EB-4AE5-4255-A4C5-42AE5ABBFA88}" type="datetimeFigureOut">
              <a:rPr lang="cs-CZ" smtClean="0"/>
              <a:pPr/>
              <a:t>25.3.2013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E3DC90-65F5-4605-9C16-C39BC0405DE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B498EB-4AE5-4255-A4C5-42AE5ABBFA88}" type="datetimeFigureOut">
              <a:rPr lang="cs-CZ" smtClean="0"/>
              <a:pPr/>
              <a:t>25.3.2013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E3DC90-65F5-4605-9C16-C39BC0405DE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B498EB-4AE5-4255-A4C5-42AE5ABBFA88}" type="datetimeFigureOut">
              <a:rPr lang="cs-CZ" smtClean="0"/>
              <a:pPr/>
              <a:t>25.3.2013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E3DC90-65F5-4605-9C16-C39BC0405DE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B498EB-4AE5-4255-A4C5-42AE5ABBFA88}" type="datetimeFigureOut">
              <a:rPr lang="cs-CZ" smtClean="0"/>
              <a:pPr/>
              <a:t>25.3.2013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E3DC90-65F5-4605-9C16-C39BC0405DE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B498EB-4AE5-4255-A4C5-42AE5ABBFA88}" type="datetimeFigureOut">
              <a:rPr lang="cs-CZ" smtClean="0"/>
              <a:pPr/>
              <a:t>25.3.2013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E3DC90-65F5-4605-9C16-C39BC0405DE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B498EB-4AE5-4255-A4C5-42AE5ABBFA88}" type="datetimeFigureOut">
              <a:rPr lang="cs-CZ" smtClean="0"/>
              <a:pPr/>
              <a:t>25.3.2013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E3DC90-65F5-4605-9C16-C39BC0405DE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B498EB-4AE5-4255-A4C5-42AE5ABBFA88}" type="datetimeFigureOut">
              <a:rPr lang="cs-CZ" smtClean="0"/>
              <a:pPr/>
              <a:t>25.3.2013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E3DC90-65F5-4605-9C16-C39BC0405DE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B498EB-4AE5-4255-A4C5-42AE5ABBFA88}" type="datetimeFigureOut">
              <a:rPr lang="cs-CZ" smtClean="0"/>
              <a:pPr/>
              <a:t>25.3.2013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E3DC90-65F5-4605-9C16-C39BC0405DE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B498EB-4AE5-4255-A4C5-42AE5ABBFA88}" type="datetimeFigureOut">
              <a:rPr lang="cs-CZ" smtClean="0"/>
              <a:pPr/>
              <a:t>25.3.2013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E3DC90-65F5-4605-9C16-C39BC0405DE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B498EB-4AE5-4255-A4C5-42AE5ABBFA88}" type="datetimeFigureOut">
              <a:rPr lang="cs-CZ" smtClean="0"/>
              <a:pPr/>
              <a:t>25.3.2013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E3DC90-65F5-4605-9C16-C39BC0405DE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B498EB-4AE5-4255-A4C5-42AE5ABBFA88}" type="datetimeFigureOut">
              <a:rPr lang="cs-CZ" smtClean="0"/>
              <a:pPr/>
              <a:t>25.3.2013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E3DC90-65F5-4605-9C16-C39BC0405DE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B498EB-4AE5-4255-A4C5-42AE5ABBFA88}" type="datetimeFigureOut">
              <a:rPr lang="cs-CZ" smtClean="0"/>
              <a:pPr/>
              <a:t>25.3.2013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E3DC90-65F5-4605-9C16-C39BC0405DE1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5760640"/>
          </a:xfrm>
        </p:spPr>
        <p:txBody>
          <a:bodyPr>
            <a:normAutofit fontScale="92500" lnSpcReduction="20000"/>
          </a:bodyPr>
          <a:lstStyle/>
          <a:p>
            <a:r>
              <a:rPr lang="cs-CZ" b="1" dirty="0" smtClean="0"/>
              <a:t>Název školy: </a:t>
            </a:r>
            <a:r>
              <a:rPr lang="cs-CZ" dirty="0" smtClean="0"/>
              <a:t>Základní škola a Mateřská škola   Doudleby</a:t>
            </a:r>
          </a:p>
          <a:p>
            <a:r>
              <a:rPr lang="cs-CZ" b="1" dirty="0" smtClean="0"/>
              <a:t>Autor :</a:t>
            </a:r>
            <a:r>
              <a:rPr lang="cs-CZ" dirty="0" smtClean="0"/>
              <a:t> Mgr. Jana Blažková</a:t>
            </a:r>
          </a:p>
          <a:p>
            <a:r>
              <a:rPr lang="cs-CZ" b="1" dirty="0" smtClean="0"/>
              <a:t>Téma :</a:t>
            </a:r>
            <a:r>
              <a:rPr lang="cs-CZ" dirty="0" smtClean="0"/>
              <a:t> Násobilka v oboru do 100</a:t>
            </a:r>
          </a:p>
          <a:p>
            <a:r>
              <a:rPr lang="cs-CZ" b="1" dirty="0" smtClean="0"/>
              <a:t>Název :</a:t>
            </a:r>
            <a:r>
              <a:rPr lang="cs-CZ" dirty="0" smtClean="0"/>
              <a:t> </a:t>
            </a:r>
            <a:r>
              <a:rPr lang="cs-CZ" dirty="0" smtClean="0"/>
              <a:t>VY_32_INOVACE_12_DĚLENÍ </a:t>
            </a:r>
            <a:r>
              <a:rPr lang="cs-CZ" dirty="0" smtClean="0"/>
              <a:t>5</a:t>
            </a:r>
          </a:p>
          <a:p>
            <a:r>
              <a:rPr lang="cs-CZ" b="1" dirty="0" smtClean="0"/>
              <a:t>Číslo projektu : </a:t>
            </a:r>
            <a:r>
              <a:rPr lang="cs-CZ" dirty="0" smtClean="0"/>
              <a:t>CZ.1.07/1.4.00/21.3424</a:t>
            </a:r>
          </a:p>
          <a:p>
            <a:r>
              <a:rPr lang="cs-CZ" b="1" dirty="0" smtClean="0"/>
              <a:t>Datum tvorby:</a:t>
            </a:r>
            <a:r>
              <a:rPr lang="cs-CZ" dirty="0" smtClean="0"/>
              <a:t> </a:t>
            </a:r>
            <a:r>
              <a:rPr lang="cs-CZ" dirty="0" smtClean="0"/>
              <a:t>28.5.2012</a:t>
            </a:r>
          </a:p>
          <a:p>
            <a:r>
              <a:rPr lang="cs-CZ" b="1" dirty="0" smtClean="0"/>
              <a:t>Vzdělávací oblast: </a:t>
            </a:r>
            <a:r>
              <a:rPr lang="cs-CZ" dirty="0" smtClean="0"/>
              <a:t>Matematika pro 3. ročník</a:t>
            </a:r>
            <a:endParaRPr lang="cs-CZ" b="1" dirty="0" smtClean="0"/>
          </a:p>
          <a:p>
            <a:endParaRPr lang="cs-CZ" dirty="0" smtClean="0"/>
          </a:p>
          <a:p>
            <a:pPr>
              <a:buNone/>
            </a:pPr>
            <a:r>
              <a:rPr lang="cs-CZ" b="1" dirty="0" smtClean="0"/>
              <a:t>Anotace:</a:t>
            </a:r>
            <a:r>
              <a:rPr lang="cs-CZ" dirty="0" smtClean="0"/>
              <a:t> </a:t>
            </a:r>
            <a:r>
              <a:rPr lang="cs-CZ" dirty="0" smtClean="0"/>
              <a:t>Výukový materiál slouží k procvičování násobilky pomocí interaktivní tabule. </a:t>
            </a:r>
            <a:r>
              <a:rPr lang="cs-CZ" smtClean="0"/>
              <a:t>Materiál lze použít k samostatné, nebo skupinové práci žáků, nebo jako pracovní listy.</a:t>
            </a:r>
            <a:endParaRPr lang="cs-CZ" dirty="0" smtClean="0"/>
          </a:p>
          <a:p>
            <a:endParaRPr lang="cs-CZ" dirty="0"/>
          </a:p>
        </p:txBody>
      </p:sp>
      <p:pic>
        <p:nvPicPr>
          <p:cNvPr id="6" name="Picture 2" descr="http://7zs.wz.cz/opvk%20velke%20log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85277" y="0"/>
            <a:ext cx="3592203" cy="7857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260648"/>
            <a:ext cx="9144000" cy="1296144"/>
          </a:xfrm>
        </p:spPr>
        <p:txBody>
          <a:bodyPr>
            <a:normAutofit fontScale="90000"/>
          </a:bodyPr>
          <a:lstStyle/>
          <a:p>
            <a:r>
              <a:rPr lang="cs-CZ" u="sng" dirty="0" smtClean="0"/>
              <a:t>Na horskou dráhu </a:t>
            </a:r>
            <a:r>
              <a:rPr lang="cs-CZ" b="1" u="sng" dirty="0" smtClean="0">
                <a:solidFill>
                  <a:srgbClr val="FF0000"/>
                </a:solidFill>
              </a:rPr>
              <a:t>nastupovalo 25 dětí</a:t>
            </a:r>
            <a:r>
              <a:rPr lang="cs-CZ" u="sng" dirty="0" smtClean="0"/>
              <a:t>. Do vozíku se </a:t>
            </a:r>
            <a:r>
              <a:rPr lang="cs-CZ" b="1" u="sng" dirty="0" smtClean="0">
                <a:solidFill>
                  <a:srgbClr val="0070C0"/>
                </a:solidFill>
              </a:rPr>
              <a:t>vešlo 5 dětí</a:t>
            </a:r>
            <a:r>
              <a:rPr lang="cs-CZ" u="sng" dirty="0" smtClean="0"/>
              <a:t>. Kolik vozíků děti obsadili?</a:t>
            </a:r>
            <a:endParaRPr lang="cs-CZ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cs-CZ" sz="3900" b="1" dirty="0" smtClean="0"/>
              <a:t>Znázorni:</a:t>
            </a:r>
          </a:p>
          <a:p>
            <a:pPr>
              <a:buNone/>
            </a:pPr>
            <a:endParaRPr lang="cs-CZ" b="1" dirty="0"/>
          </a:p>
          <a:p>
            <a:pPr>
              <a:buNone/>
            </a:pPr>
            <a:endParaRPr lang="cs-CZ" b="1" dirty="0" smtClean="0"/>
          </a:p>
          <a:p>
            <a:pPr>
              <a:buNone/>
            </a:pPr>
            <a:endParaRPr lang="cs-CZ" b="1" dirty="0"/>
          </a:p>
          <a:p>
            <a:pPr>
              <a:buNone/>
            </a:pPr>
            <a:endParaRPr lang="cs-CZ" b="1" dirty="0" smtClean="0"/>
          </a:p>
          <a:p>
            <a:pPr>
              <a:buNone/>
            </a:pPr>
            <a:endParaRPr lang="cs-CZ" b="1" dirty="0" smtClean="0"/>
          </a:p>
          <a:p>
            <a:pPr>
              <a:buNone/>
            </a:pPr>
            <a:endParaRPr lang="cs-CZ" b="1" dirty="0"/>
          </a:p>
          <a:p>
            <a:pPr>
              <a:buNone/>
            </a:pPr>
            <a:r>
              <a:rPr lang="cs-CZ" b="1" dirty="0" smtClean="0"/>
              <a:t>             </a:t>
            </a:r>
          </a:p>
          <a:p>
            <a:pPr>
              <a:buNone/>
            </a:pPr>
            <a:r>
              <a:rPr lang="cs-CZ" b="1" dirty="0" smtClean="0"/>
              <a:t>Odpověď:                         </a:t>
            </a:r>
            <a:endParaRPr lang="cs-CZ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2339752" y="3284984"/>
            <a:ext cx="111440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dirty="0" smtClean="0">
                <a:solidFill>
                  <a:srgbClr val="FF0000"/>
                </a:solidFill>
              </a:rPr>
              <a:t>25 :</a:t>
            </a:r>
            <a:endParaRPr lang="cs-CZ" sz="4800" b="1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419872" y="3284984"/>
            <a:ext cx="94288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dirty="0" smtClean="0">
                <a:solidFill>
                  <a:srgbClr val="0070C0"/>
                </a:solidFill>
              </a:rPr>
              <a:t>5</a:t>
            </a:r>
            <a:r>
              <a:rPr lang="cs-CZ" sz="4800" dirty="0" smtClean="0"/>
              <a:t> =</a:t>
            </a:r>
            <a:endParaRPr lang="cs-CZ" sz="48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4355976" y="3284984"/>
            <a:ext cx="49725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dirty="0" smtClean="0">
                <a:solidFill>
                  <a:srgbClr val="C00000"/>
                </a:solidFill>
              </a:rPr>
              <a:t>5</a:t>
            </a:r>
            <a:endParaRPr lang="cs-CZ" sz="4800" b="1" dirty="0">
              <a:solidFill>
                <a:srgbClr val="C00000"/>
              </a:solidFill>
            </a:endParaRPr>
          </a:p>
        </p:txBody>
      </p:sp>
      <p:pic>
        <p:nvPicPr>
          <p:cNvPr id="1026" name="Picture 2" descr="Zobrazit podrobnosti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03232" y="1412776"/>
            <a:ext cx="1540768" cy="1540768"/>
          </a:xfrm>
          <a:prstGeom prst="rect">
            <a:avLst/>
          </a:prstGeom>
          <a:noFill/>
        </p:spPr>
      </p:pic>
      <p:pic>
        <p:nvPicPr>
          <p:cNvPr id="1028" name="Picture 4" descr="Zobrazit podrobnosti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2636912"/>
            <a:ext cx="1684784" cy="1684784"/>
          </a:xfrm>
          <a:prstGeom prst="rect">
            <a:avLst/>
          </a:prstGeom>
          <a:noFill/>
        </p:spPr>
      </p:pic>
      <p:pic>
        <p:nvPicPr>
          <p:cNvPr id="1030" name="Picture 6" descr="Zobrazit podrobnosti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44208" y="2852936"/>
            <a:ext cx="1296144" cy="1296144"/>
          </a:xfrm>
          <a:prstGeom prst="rect">
            <a:avLst/>
          </a:prstGeom>
          <a:noFill/>
        </p:spPr>
      </p:pic>
      <p:pic>
        <p:nvPicPr>
          <p:cNvPr id="1032" name="Picture 8" descr="Zobrazit podrobnosti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88024" y="3933056"/>
            <a:ext cx="1684784" cy="1684784"/>
          </a:xfrm>
          <a:prstGeom prst="rect">
            <a:avLst/>
          </a:prstGeom>
          <a:noFill/>
        </p:spPr>
      </p:pic>
      <p:pic>
        <p:nvPicPr>
          <p:cNvPr id="1034" name="Picture 10" descr="Zobrazit podrobnosti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67944" y="1844824"/>
            <a:ext cx="1396752" cy="139675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u="sng" dirty="0" smtClean="0">
                <a:solidFill>
                  <a:srgbClr val="FF0000"/>
                </a:solidFill>
              </a:rPr>
              <a:t>Spojuj čárou násobky 5:</a:t>
            </a:r>
            <a:endParaRPr lang="cs-CZ" u="sng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cs-CZ" sz="5200" b="1" dirty="0" smtClean="0"/>
              <a:t>         </a:t>
            </a:r>
            <a:r>
              <a:rPr lang="cs-CZ" sz="5200" b="1" dirty="0" smtClean="0">
                <a:solidFill>
                  <a:srgbClr val="0070C0"/>
                </a:solidFill>
              </a:rPr>
              <a:t>30 </a:t>
            </a:r>
            <a:r>
              <a:rPr lang="cs-CZ" sz="5200" b="1" dirty="0">
                <a:solidFill>
                  <a:srgbClr val="0070C0"/>
                </a:solidFill>
              </a:rPr>
              <a:t>            40                   45</a:t>
            </a:r>
          </a:p>
          <a:p>
            <a:pPr>
              <a:buNone/>
            </a:pPr>
            <a:r>
              <a:rPr lang="cs-CZ" sz="5200" b="1" dirty="0">
                <a:solidFill>
                  <a:srgbClr val="0070C0"/>
                </a:solidFill>
              </a:rPr>
              <a:t>                 </a:t>
            </a:r>
            <a:r>
              <a:rPr lang="cs-CZ" sz="5200" b="1" dirty="0" smtClean="0">
                <a:solidFill>
                  <a:srgbClr val="0070C0"/>
                </a:solidFill>
              </a:rPr>
              <a:t>15                 50</a:t>
            </a:r>
          </a:p>
          <a:p>
            <a:pPr>
              <a:buNone/>
            </a:pPr>
            <a:endParaRPr lang="cs-CZ" sz="5200" b="1" dirty="0">
              <a:solidFill>
                <a:srgbClr val="0070C0"/>
              </a:solidFill>
            </a:endParaRPr>
          </a:p>
          <a:p>
            <a:pPr>
              <a:buNone/>
            </a:pPr>
            <a:r>
              <a:rPr lang="cs-CZ" sz="5200" b="1" dirty="0">
                <a:solidFill>
                  <a:srgbClr val="0070C0"/>
                </a:solidFill>
              </a:rPr>
              <a:t> </a:t>
            </a:r>
            <a:r>
              <a:rPr lang="cs-CZ" sz="5200" b="1" dirty="0" smtClean="0">
                <a:solidFill>
                  <a:srgbClr val="0070C0"/>
                </a:solidFill>
              </a:rPr>
              <a:t>        35 </a:t>
            </a:r>
            <a:r>
              <a:rPr lang="cs-CZ" sz="5200" b="1" dirty="0">
                <a:solidFill>
                  <a:srgbClr val="0070C0"/>
                </a:solidFill>
              </a:rPr>
              <a:t>         4          2              20  </a:t>
            </a:r>
            <a:endParaRPr lang="cs-CZ" sz="5200" b="1" dirty="0" smtClean="0">
              <a:solidFill>
                <a:srgbClr val="0070C0"/>
              </a:solidFill>
            </a:endParaRPr>
          </a:p>
          <a:p>
            <a:pPr>
              <a:buNone/>
            </a:pPr>
            <a:r>
              <a:rPr lang="cs-CZ" sz="5200" b="1" dirty="0" smtClean="0">
                <a:solidFill>
                  <a:srgbClr val="0070C0"/>
                </a:solidFill>
              </a:rPr>
              <a:t> </a:t>
            </a:r>
            <a:r>
              <a:rPr lang="cs-CZ" sz="5200" b="1" dirty="0">
                <a:solidFill>
                  <a:srgbClr val="0070C0"/>
                </a:solidFill>
              </a:rPr>
              <a:t> </a:t>
            </a:r>
          </a:p>
          <a:p>
            <a:pPr>
              <a:buNone/>
            </a:pPr>
            <a:r>
              <a:rPr lang="cs-CZ" sz="5200" b="1" dirty="0">
                <a:solidFill>
                  <a:srgbClr val="0070C0"/>
                </a:solidFill>
              </a:rPr>
              <a:t>     </a:t>
            </a:r>
            <a:r>
              <a:rPr lang="cs-CZ" sz="5200" b="1" dirty="0" smtClean="0">
                <a:solidFill>
                  <a:srgbClr val="0070C0"/>
                </a:solidFill>
              </a:rPr>
              <a:t>            10 </a:t>
            </a:r>
            <a:r>
              <a:rPr lang="cs-CZ" sz="5200" b="1" dirty="0">
                <a:solidFill>
                  <a:srgbClr val="0070C0"/>
                </a:solidFill>
              </a:rPr>
              <a:t>           8           1          </a:t>
            </a:r>
            <a:r>
              <a:rPr lang="cs-CZ" sz="5200" b="1" dirty="0" smtClean="0">
                <a:solidFill>
                  <a:srgbClr val="0070C0"/>
                </a:solidFill>
              </a:rPr>
              <a:t>9</a:t>
            </a:r>
          </a:p>
          <a:p>
            <a:pPr>
              <a:buNone/>
            </a:pPr>
            <a:endParaRPr lang="cs-CZ" sz="5200" b="1" dirty="0">
              <a:solidFill>
                <a:srgbClr val="0070C0"/>
              </a:solidFill>
            </a:endParaRPr>
          </a:p>
          <a:p>
            <a:pPr>
              <a:buNone/>
            </a:pPr>
            <a:r>
              <a:rPr lang="cs-CZ" sz="5200" b="1" dirty="0" smtClean="0">
                <a:solidFill>
                  <a:srgbClr val="0070C0"/>
                </a:solidFill>
              </a:rPr>
              <a:t>       12 </a:t>
            </a:r>
            <a:r>
              <a:rPr lang="cs-CZ" sz="5200" b="1" dirty="0">
                <a:solidFill>
                  <a:srgbClr val="0070C0"/>
                </a:solidFill>
              </a:rPr>
              <a:t>           5          9        25         16</a:t>
            </a:r>
          </a:p>
          <a:p>
            <a:pPr>
              <a:buNone/>
            </a:pPr>
            <a:r>
              <a:rPr lang="cs-CZ" sz="5200" dirty="0"/>
              <a:t> 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u="sng" dirty="0" smtClean="0">
                <a:solidFill>
                  <a:srgbClr val="0070C0"/>
                </a:solidFill>
              </a:rPr>
              <a:t>Doplň tabulku: </a:t>
            </a:r>
            <a:endParaRPr lang="cs-CZ" u="sng" dirty="0">
              <a:solidFill>
                <a:srgbClr val="0070C0"/>
              </a:solidFill>
            </a:endParaRPr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1187624" y="1628800"/>
          <a:ext cx="2448272" cy="4536504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224136"/>
                <a:gridCol w="1224136"/>
              </a:tblGrid>
              <a:tr h="756084">
                <a:tc>
                  <a:txBody>
                    <a:bodyPr/>
                    <a:lstStyle/>
                    <a:p>
                      <a:pPr algn="ctr"/>
                      <a:r>
                        <a:rPr lang="cs-CZ" sz="3600" dirty="0" smtClean="0"/>
                        <a:t>d</a:t>
                      </a:r>
                      <a:endParaRPr lang="cs-CZ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dirty="0" smtClean="0"/>
                        <a:t>d : 5</a:t>
                      </a:r>
                      <a:endParaRPr lang="cs-CZ" sz="3600" dirty="0"/>
                    </a:p>
                  </a:txBody>
                  <a:tcPr/>
                </a:tc>
              </a:tr>
              <a:tr h="756084">
                <a:tc>
                  <a:txBody>
                    <a:bodyPr/>
                    <a:lstStyle/>
                    <a:p>
                      <a:pPr algn="ctr"/>
                      <a:r>
                        <a:rPr lang="cs-CZ" sz="3600" dirty="0" smtClean="0"/>
                        <a:t>20</a:t>
                      </a:r>
                      <a:endParaRPr lang="cs-CZ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dirty="0"/>
                    </a:p>
                  </a:txBody>
                  <a:tcPr/>
                </a:tc>
              </a:tr>
              <a:tr h="756084">
                <a:tc>
                  <a:txBody>
                    <a:bodyPr/>
                    <a:lstStyle/>
                    <a:p>
                      <a:pPr algn="ctr"/>
                      <a:r>
                        <a:rPr lang="cs-CZ" sz="3600" dirty="0" smtClean="0"/>
                        <a:t>15</a:t>
                      </a:r>
                      <a:endParaRPr lang="cs-CZ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dirty="0"/>
                    </a:p>
                  </a:txBody>
                  <a:tcPr/>
                </a:tc>
              </a:tr>
              <a:tr h="756084">
                <a:tc>
                  <a:txBody>
                    <a:bodyPr/>
                    <a:lstStyle/>
                    <a:p>
                      <a:pPr algn="ctr"/>
                      <a:r>
                        <a:rPr lang="cs-CZ" sz="3600" dirty="0" smtClean="0"/>
                        <a:t>35</a:t>
                      </a:r>
                      <a:endParaRPr lang="cs-CZ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dirty="0"/>
                    </a:p>
                  </a:txBody>
                  <a:tcPr/>
                </a:tc>
              </a:tr>
              <a:tr h="756084">
                <a:tc>
                  <a:txBody>
                    <a:bodyPr/>
                    <a:lstStyle/>
                    <a:p>
                      <a:pPr algn="ctr"/>
                      <a:r>
                        <a:rPr lang="cs-CZ" sz="3600" dirty="0" smtClean="0"/>
                        <a:t>50</a:t>
                      </a:r>
                      <a:endParaRPr lang="cs-CZ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dirty="0"/>
                    </a:p>
                  </a:txBody>
                  <a:tcPr/>
                </a:tc>
              </a:tr>
              <a:tr h="756084">
                <a:tc>
                  <a:txBody>
                    <a:bodyPr/>
                    <a:lstStyle/>
                    <a:p>
                      <a:pPr algn="ctr"/>
                      <a:r>
                        <a:rPr lang="cs-CZ" sz="3600" dirty="0" smtClean="0"/>
                        <a:t>45</a:t>
                      </a:r>
                      <a:endParaRPr lang="cs-CZ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5" name="Zástupný symbol pro obsah 3"/>
          <p:cNvGraphicFramePr>
            <a:graphicFrameLocks/>
          </p:cNvGraphicFramePr>
          <p:nvPr/>
        </p:nvGraphicFramePr>
        <p:xfrm>
          <a:off x="5148064" y="1628800"/>
          <a:ext cx="2448272" cy="4536504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224136"/>
                <a:gridCol w="1224136"/>
              </a:tblGrid>
              <a:tr h="756084">
                <a:tc>
                  <a:txBody>
                    <a:bodyPr/>
                    <a:lstStyle/>
                    <a:p>
                      <a:pPr algn="ctr"/>
                      <a:r>
                        <a:rPr lang="cs-CZ" sz="3600" dirty="0" smtClean="0"/>
                        <a:t>c</a:t>
                      </a:r>
                      <a:endParaRPr lang="cs-CZ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dirty="0" smtClean="0"/>
                        <a:t>c : 5</a:t>
                      </a:r>
                      <a:endParaRPr lang="cs-CZ" sz="3600" dirty="0"/>
                    </a:p>
                  </a:txBody>
                  <a:tcPr/>
                </a:tc>
              </a:tr>
              <a:tr h="756084">
                <a:tc>
                  <a:txBody>
                    <a:bodyPr/>
                    <a:lstStyle/>
                    <a:p>
                      <a:pPr algn="ctr"/>
                      <a:r>
                        <a:rPr lang="cs-CZ" sz="3600" dirty="0" smtClean="0"/>
                        <a:t>10</a:t>
                      </a:r>
                      <a:endParaRPr lang="cs-CZ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dirty="0"/>
                    </a:p>
                  </a:txBody>
                  <a:tcPr/>
                </a:tc>
              </a:tr>
              <a:tr h="756084">
                <a:tc>
                  <a:txBody>
                    <a:bodyPr/>
                    <a:lstStyle/>
                    <a:p>
                      <a:pPr algn="ctr"/>
                      <a:r>
                        <a:rPr lang="cs-CZ" sz="3600" dirty="0" smtClean="0"/>
                        <a:t>25</a:t>
                      </a:r>
                      <a:endParaRPr lang="cs-CZ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dirty="0"/>
                    </a:p>
                  </a:txBody>
                  <a:tcPr/>
                </a:tc>
              </a:tr>
              <a:tr h="756084">
                <a:tc>
                  <a:txBody>
                    <a:bodyPr/>
                    <a:lstStyle/>
                    <a:p>
                      <a:pPr algn="ctr"/>
                      <a:r>
                        <a:rPr lang="cs-CZ" sz="3600" dirty="0" smtClean="0"/>
                        <a:t>40</a:t>
                      </a:r>
                      <a:endParaRPr lang="cs-CZ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dirty="0"/>
                    </a:p>
                  </a:txBody>
                  <a:tcPr/>
                </a:tc>
              </a:tr>
              <a:tr h="756084">
                <a:tc>
                  <a:txBody>
                    <a:bodyPr/>
                    <a:lstStyle/>
                    <a:p>
                      <a:pPr algn="ctr"/>
                      <a:r>
                        <a:rPr lang="cs-CZ" sz="3600" dirty="0" smtClean="0"/>
                        <a:t>5</a:t>
                      </a:r>
                      <a:endParaRPr lang="cs-CZ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dirty="0"/>
                    </a:p>
                  </a:txBody>
                  <a:tcPr/>
                </a:tc>
              </a:tr>
              <a:tr h="756084">
                <a:tc>
                  <a:txBody>
                    <a:bodyPr/>
                    <a:lstStyle/>
                    <a:p>
                      <a:pPr algn="ctr"/>
                      <a:r>
                        <a:rPr lang="cs-CZ" sz="3600" dirty="0" smtClean="0"/>
                        <a:t>30</a:t>
                      </a:r>
                      <a:endParaRPr lang="cs-CZ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 obrázku: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http://office.</a:t>
            </a:r>
            <a:r>
              <a:rPr lang="cs-CZ" dirty="0" err="1" smtClean="0"/>
              <a:t>microsoft.com</a:t>
            </a:r>
            <a:r>
              <a:rPr lang="cs-CZ" dirty="0" smtClean="0"/>
              <a:t>/</a:t>
            </a:r>
          </a:p>
          <a:p>
            <a:pPr>
              <a:buNone/>
            </a:pPr>
            <a:r>
              <a:rPr lang="cs-CZ" smtClean="0"/>
              <a:t>Pokud není uveden zdroj, byly použity výhradně zdroje autora</a:t>
            </a:r>
          </a:p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</TotalTime>
  <Words>144</Words>
  <Application>Microsoft Office PowerPoint</Application>
  <PresentationFormat>Předvádění na obrazovce (4:3)</PresentationFormat>
  <Paragraphs>50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Motiv sady Office</vt:lpstr>
      <vt:lpstr>Snímek 1</vt:lpstr>
      <vt:lpstr>Na horskou dráhu nastupovalo 25 dětí. Do vozíku se vešlo 5 dětí. Kolik vozíků děti obsadili?</vt:lpstr>
      <vt:lpstr>Spojuj čárou násobky 5:</vt:lpstr>
      <vt:lpstr>Doplň tabulku: </vt:lpstr>
      <vt:lpstr>Zdroj obrázku: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Verunka</dc:creator>
  <cp:lastModifiedBy>Verunka</cp:lastModifiedBy>
  <cp:revision>5</cp:revision>
  <dcterms:created xsi:type="dcterms:W3CDTF">2012-09-18T06:59:47Z</dcterms:created>
  <dcterms:modified xsi:type="dcterms:W3CDTF">2013-03-25T12:15:54Z</dcterms:modified>
</cp:coreProperties>
</file>