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2" r:id="rId1"/>
    <p:sldMasterId id="2147483944" r:id="rId2"/>
  </p:sldMasterIdLst>
  <p:notesMasterIdLst>
    <p:notesMasterId r:id="rId15"/>
  </p:notesMasterIdLst>
  <p:sldIdLst>
    <p:sldId id="326" r:id="rId3"/>
    <p:sldId id="311" r:id="rId4"/>
    <p:sldId id="313" r:id="rId5"/>
    <p:sldId id="315" r:id="rId6"/>
    <p:sldId id="314" r:id="rId7"/>
    <p:sldId id="317" r:id="rId8"/>
    <p:sldId id="318" r:id="rId9"/>
    <p:sldId id="316" r:id="rId10"/>
    <p:sldId id="321" r:id="rId11"/>
    <p:sldId id="322" r:id="rId12"/>
    <p:sldId id="323" r:id="rId13"/>
    <p:sldId id="327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0FCA0308-9E89-45B3-9E5E-536F41620802}" type="datetimeFigureOut">
              <a:rPr lang="cs-CZ"/>
              <a:pPr>
                <a:defRPr/>
              </a:pPr>
              <a:t>25.11.2012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C35645CF-2004-4316-B80C-80F766DC68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933525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35645CF-2004-4316-B80C-80F766DC68DD}" type="slidenum">
              <a:rPr lang="cs-CZ" smtClean="0"/>
              <a:pPr>
                <a:defRPr/>
              </a:pPr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637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365125" cy="6854825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>
          <a:xfrm>
            <a:off x="309563" y="681038"/>
            <a:ext cx="46037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6" name="Obdélník 5"/>
          <p:cNvSpPr/>
          <p:nvPr/>
        </p:nvSpPr>
        <p:spPr>
          <a:xfrm>
            <a:off x="268288" y="681038"/>
            <a:ext cx="28575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7" name="Obdélník 6"/>
          <p:cNvSpPr/>
          <p:nvPr/>
        </p:nvSpPr>
        <p:spPr>
          <a:xfrm>
            <a:off x="249238" y="681038"/>
            <a:ext cx="9525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0" name="Obdélník 9"/>
          <p:cNvSpPr/>
          <p:nvPr/>
        </p:nvSpPr>
        <p:spPr>
          <a:xfrm>
            <a:off x="222250" y="681038"/>
            <a:ext cx="7938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11" name="Obdélník 10"/>
          <p:cNvSpPr/>
          <p:nvPr/>
        </p:nvSpPr>
        <p:spPr>
          <a:xfrm>
            <a:off x="255588" y="5046663"/>
            <a:ext cx="73025" cy="1692275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2" name="Obdélník 11"/>
          <p:cNvSpPr/>
          <p:nvPr/>
        </p:nvSpPr>
        <p:spPr>
          <a:xfrm>
            <a:off x="255588" y="4797425"/>
            <a:ext cx="73025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3" name="Obdélník 12"/>
          <p:cNvSpPr/>
          <p:nvPr/>
        </p:nvSpPr>
        <p:spPr>
          <a:xfrm>
            <a:off x="255588" y="4637088"/>
            <a:ext cx="73025" cy="138112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4" name="Obdélník 13"/>
          <p:cNvSpPr/>
          <p:nvPr/>
        </p:nvSpPr>
        <p:spPr>
          <a:xfrm>
            <a:off x="255588" y="4541838"/>
            <a:ext cx="73025" cy="7461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15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433326E-9617-47C3-A301-8B7FEE912FD7}" type="datetimeFigureOut">
              <a:rPr lang="cs-CZ"/>
              <a:pPr>
                <a:defRPr/>
              </a:pPr>
              <a:t>25.11.2012</a:t>
            </a:fld>
            <a:endParaRPr lang="cs-CZ"/>
          </a:p>
        </p:txBody>
      </p:sp>
      <p:sp>
        <p:nvSpPr>
          <p:cNvPr id="16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7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C31F4DA-8BB4-4EED-B937-BBA574942B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17558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C9361DE-6ED8-458B-BE88-6CFD945EF049}" type="datetimeFigureOut">
              <a:rPr lang="cs-CZ"/>
              <a:pPr>
                <a:defRPr/>
              </a:pPr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4F71F2C-F424-4513-9C7A-7ABE4D6097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01300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lný tvar 17"/>
          <p:cNvSpPr>
            <a:spLocks/>
          </p:cNvSpPr>
          <p:nvPr/>
        </p:nvSpPr>
        <p:spPr bwMode="auto">
          <a:xfrm>
            <a:off x="4829175" y="1073150"/>
            <a:ext cx="4321175" cy="5791200"/>
          </a:xfrm>
          <a:custGeom>
            <a:avLst/>
            <a:gdLst>
              <a:gd name="T0" fmla="*/ 0 w 2736"/>
              <a:gd name="T1" fmla="*/ 2147483647 h 3648"/>
              <a:gd name="T2" fmla="*/ 2147483647 w 2736"/>
              <a:gd name="T3" fmla="*/ 2147483647 h 3648"/>
              <a:gd name="T4" fmla="*/ 2147483647 w 2736"/>
              <a:gd name="T5" fmla="*/ 0 h 3648"/>
              <a:gd name="T6" fmla="*/ 2147483647 w 2736"/>
              <a:gd name="T7" fmla="*/ 2147483647 h 3648"/>
              <a:gd name="T8" fmla="*/ 2147483647 w 2736"/>
              <a:gd name="T9" fmla="*/ 2147483647 h 3648"/>
              <a:gd name="T10" fmla="*/ 2147483647 w 2736"/>
              <a:gd name="T11" fmla="*/ 2147483647 h 3648"/>
              <a:gd name="T12" fmla="*/ 0 w 2736"/>
              <a:gd name="T13" fmla="*/ 2147483647 h 3648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w 2736"/>
              <a:gd name="T22" fmla="*/ 0 h 3648"/>
              <a:gd name="T23" fmla="*/ 2736 w 2736"/>
              <a:gd name="T24" fmla="*/ 3648 h 3648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0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2940"/>
              </a:schemeClr>
            </a:solidFill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" name="Volný tvar 18"/>
          <p:cNvSpPr>
            <a:spLocks/>
          </p:cNvSpPr>
          <p:nvPr/>
        </p:nvSpPr>
        <p:spPr bwMode="auto">
          <a:xfrm>
            <a:off x="374650" y="0"/>
            <a:ext cx="5513388" cy="6615113"/>
          </a:xfrm>
          <a:custGeom>
            <a:avLst/>
            <a:gdLst>
              <a:gd name="T0" fmla="*/ 0 w 3504"/>
              <a:gd name="T1" fmla="*/ 2147483647 h 4128"/>
              <a:gd name="T2" fmla="*/ 0 w 3504"/>
              <a:gd name="T3" fmla="*/ 2147483647 h 4128"/>
              <a:gd name="T4" fmla="*/ 2147483647 w 3504"/>
              <a:gd name="T5" fmla="*/ 2147483647 h 4128"/>
              <a:gd name="T6" fmla="*/ 2147483647 w 3504"/>
              <a:gd name="T7" fmla="*/ 0 h 4128"/>
              <a:gd name="T8" fmla="*/ 2147483647 w 3504"/>
              <a:gd name="T9" fmla="*/ 0 h 4128"/>
              <a:gd name="T10" fmla="*/ 2147483647 w 3504"/>
              <a:gd name="T11" fmla="*/ 2147483647 h 4128"/>
              <a:gd name="T12" fmla="*/ 0 w 3504"/>
              <a:gd name="T13" fmla="*/ 2147483647 h 4128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w 3504"/>
              <a:gd name="T22" fmla="*/ 0 h 4128"/>
              <a:gd name="T23" fmla="*/ 3504 w 3504"/>
              <a:gd name="T24" fmla="*/ 4128 h 4128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2940"/>
              </a:schemeClr>
            </a:solidFill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6" name="Volný tvar 5"/>
          <p:cNvSpPr>
            <a:spLocks/>
          </p:cNvSpPr>
          <p:nvPr/>
        </p:nvSpPr>
        <p:spPr bwMode="auto">
          <a:xfrm rot="5236414">
            <a:off x="4461669" y="1483519"/>
            <a:ext cx="4114800" cy="1189038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7" name="Volný tvar 6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4" name="Volný tvar 13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366713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366713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9" name="Obdélník 18"/>
          <p:cNvSpPr/>
          <p:nvPr/>
        </p:nvSpPr>
        <p:spPr>
          <a:xfrm>
            <a:off x="363538" y="401638"/>
            <a:ext cx="8504237" cy="887412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20" name="Obdélník 19"/>
          <p:cNvSpPr/>
          <p:nvPr/>
        </p:nvSpPr>
        <p:spPr>
          <a:xfrm flipH="1">
            <a:off x="371475" y="681038"/>
            <a:ext cx="26988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411163" y="681038"/>
            <a:ext cx="26987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447675" y="681038"/>
            <a:ext cx="9525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23" name="Obdélník 22"/>
          <p:cNvSpPr/>
          <p:nvPr/>
        </p:nvSpPr>
        <p:spPr>
          <a:xfrm flipH="1">
            <a:off x="476250" y="681038"/>
            <a:ext cx="9525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24" name="Obdélník 23"/>
          <p:cNvSpPr/>
          <p:nvPr/>
        </p:nvSpPr>
        <p:spPr>
          <a:xfrm>
            <a:off x="500063" y="681038"/>
            <a:ext cx="36512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bIns="0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B681956-3A7A-4E0F-BF2C-88890AFE9B2B}" type="datetimeFigureOut">
              <a:rPr lang="cs-CZ"/>
              <a:pPr>
                <a:defRPr/>
              </a:pPr>
              <a:t>25.11.2012</a:t>
            </a:fld>
            <a:endParaRPr lang="cs-CZ"/>
          </a:p>
        </p:txBody>
      </p:sp>
      <p:sp>
        <p:nvSpPr>
          <p:cNvPr id="2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0AA3131-3893-4DB2-A67D-3F524CF9AD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96445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B22FBCD-E847-479A-8490-5758509D835F}" type="datetimeFigureOut">
              <a:rPr lang="cs-CZ"/>
              <a:pPr>
                <a:defRPr/>
              </a:pPr>
              <a:t>25.11.2012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7199247-A80C-4672-BACC-EC6E7CBF0F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70834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401638"/>
            <a:ext cx="8867775" cy="887412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8" name="Obdélník 7"/>
          <p:cNvSpPr/>
          <p:nvPr/>
        </p:nvSpPr>
        <p:spPr>
          <a:xfrm>
            <a:off x="87313" y="681038"/>
            <a:ext cx="46037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9" name="Obdélník 8"/>
          <p:cNvSpPr/>
          <p:nvPr/>
        </p:nvSpPr>
        <p:spPr>
          <a:xfrm>
            <a:off x="47625" y="681038"/>
            <a:ext cx="26988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10" name="Obdélník 9"/>
          <p:cNvSpPr/>
          <p:nvPr/>
        </p:nvSpPr>
        <p:spPr>
          <a:xfrm>
            <a:off x="28575" y="681038"/>
            <a:ext cx="9525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1" name="Obdélník 10"/>
          <p:cNvSpPr/>
          <p:nvPr/>
        </p:nvSpPr>
        <p:spPr>
          <a:xfrm>
            <a:off x="0" y="681038"/>
            <a:ext cx="9525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12" name="Obdélník 11"/>
          <p:cNvSpPr/>
          <p:nvPr/>
        </p:nvSpPr>
        <p:spPr>
          <a:xfrm flipH="1">
            <a:off x="149225" y="681038"/>
            <a:ext cx="28575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13" name="Obdélník 12"/>
          <p:cNvSpPr/>
          <p:nvPr/>
        </p:nvSpPr>
        <p:spPr>
          <a:xfrm flipH="1">
            <a:off x="188913" y="681038"/>
            <a:ext cx="28575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14" name="Obdélník 13"/>
          <p:cNvSpPr/>
          <p:nvPr/>
        </p:nvSpPr>
        <p:spPr>
          <a:xfrm flipH="1">
            <a:off x="227013" y="681038"/>
            <a:ext cx="9525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5" name="Obdélník 14"/>
          <p:cNvSpPr/>
          <p:nvPr/>
        </p:nvSpPr>
        <p:spPr>
          <a:xfrm flipH="1">
            <a:off x="255588" y="681038"/>
            <a:ext cx="7937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79400" y="681038"/>
            <a:ext cx="36513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/>
          <a:lstStyle>
            <a:lvl1pPr>
              <a:defRPr sz="400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7FEE23D-AC3D-4C25-88C5-13671F337790}" type="datetimeFigureOut">
              <a:rPr lang="cs-CZ"/>
              <a:pPr>
                <a:defRPr/>
              </a:pPr>
              <a:t>25.11.2012</a:t>
            </a:fld>
            <a:endParaRPr lang="cs-CZ"/>
          </a:p>
        </p:txBody>
      </p:sp>
      <p:sp>
        <p:nvSpPr>
          <p:cNvPr id="1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01A8886-5345-42D0-8057-AAB75EB820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34742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94FA9C6-26A6-4E01-B2AF-A65A1B7ADEB7}" type="datetimeFigureOut">
              <a:rPr lang="cs-CZ"/>
              <a:pPr>
                <a:defRPr/>
              </a:pPr>
              <a:t>25.11.2012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3CDD163-2E34-414D-82AA-F4282367EB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10054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A4EA701-39FC-45D5-A3BF-909709D764BA}" type="datetimeFigureOut">
              <a:rPr lang="cs-CZ"/>
              <a:pPr>
                <a:defRPr/>
              </a:pPr>
              <a:t>25.11.2012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11F86F5-0F46-48D2-8D03-7F926D05CC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66821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A889F08-F0FF-4DC5-BEB0-8359285F3D1C}" type="datetimeFigureOut">
              <a:rPr lang="cs-CZ"/>
              <a:pPr>
                <a:defRPr/>
              </a:pPr>
              <a:t>25.11.2012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43FD869-214B-4892-B460-28361BBD07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14488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68300" y="0"/>
            <a:ext cx="8777288" cy="1878013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cxnSp>
        <p:nvCxnSpPr>
          <p:cNvPr id="6" name="Přímá spojovací čára 18"/>
          <p:cNvCxnSpPr/>
          <p:nvPr/>
        </p:nvCxnSpPr>
        <p:spPr>
          <a:xfrm flipV="1">
            <a:off x="363538" y="1884363"/>
            <a:ext cx="8782050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7" name="Skupina 19"/>
          <p:cNvGrpSpPr>
            <a:grpSpLocks/>
          </p:cNvGrpSpPr>
          <p:nvPr/>
        </p:nvGrpSpPr>
        <p:grpSpPr bwMode="auto">
          <a:xfrm rot="5400000">
            <a:off x="8515351" y="1219200"/>
            <a:ext cx="131762" cy="128587"/>
            <a:chOff x="6668087" y="1297746"/>
            <a:chExt cx="161840" cy="156602"/>
          </a:xfrm>
        </p:grpSpPr>
        <p:cxnSp>
          <p:nvCxnSpPr>
            <p:cNvPr id="8" name="Přímá spojovací čára 20"/>
            <p:cNvCxnSpPr/>
            <p:nvPr/>
          </p:nvCxnSpPr>
          <p:spPr>
            <a:xfrm rot="16200000">
              <a:off x="6663593" y="1219106"/>
              <a:ext cx="88935" cy="7994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ovací čára 23"/>
            <p:cNvCxnSpPr/>
            <p:nvPr/>
          </p:nvCxnSpPr>
          <p:spPr>
            <a:xfrm rot="16200000" flipV="1">
              <a:off x="6685198" y="1391515"/>
              <a:ext cx="125668" cy="0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ovací čára 24"/>
            <p:cNvCxnSpPr/>
            <p:nvPr/>
          </p:nvCxnSpPr>
          <p:spPr>
            <a:xfrm rot="5400000" flipH="1">
              <a:off x="6744513" y="1218131"/>
              <a:ext cx="88935" cy="8189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" name="Skupina 25"/>
          <p:cNvGrpSpPr>
            <a:grpSpLocks/>
          </p:cNvGrpSpPr>
          <p:nvPr/>
        </p:nvGrpSpPr>
        <p:grpSpPr bwMode="auto">
          <a:xfrm rot="5400000">
            <a:off x="8667751" y="1371600"/>
            <a:ext cx="131762" cy="128587"/>
            <a:chOff x="6668087" y="1297746"/>
            <a:chExt cx="161840" cy="156602"/>
          </a:xfrm>
        </p:grpSpPr>
        <p:cxnSp>
          <p:nvCxnSpPr>
            <p:cNvPr id="12" name="Přímá spojovací čára 26"/>
            <p:cNvCxnSpPr/>
            <p:nvPr/>
          </p:nvCxnSpPr>
          <p:spPr>
            <a:xfrm rot="16200000">
              <a:off x="6663593" y="1219106"/>
              <a:ext cx="88935" cy="7994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27"/>
            <p:cNvCxnSpPr/>
            <p:nvPr/>
          </p:nvCxnSpPr>
          <p:spPr>
            <a:xfrm rot="16200000" flipV="1">
              <a:off x="6685198" y="1391515"/>
              <a:ext cx="125668" cy="0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ovací čára 28"/>
            <p:cNvCxnSpPr/>
            <p:nvPr/>
          </p:nvCxnSpPr>
          <p:spPr>
            <a:xfrm rot="5400000" flipH="1">
              <a:off x="6744513" y="1218131"/>
              <a:ext cx="88935" cy="8189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5" name="Skupina 29"/>
          <p:cNvGrpSpPr>
            <a:grpSpLocks/>
          </p:cNvGrpSpPr>
          <p:nvPr/>
        </p:nvGrpSpPr>
        <p:grpSpPr bwMode="auto">
          <a:xfrm rot="5400000">
            <a:off x="8320087" y="1474788"/>
            <a:ext cx="131763" cy="128588"/>
            <a:chOff x="6668087" y="1297746"/>
            <a:chExt cx="161840" cy="156602"/>
          </a:xfrm>
        </p:grpSpPr>
        <p:cxnSp>
          <p:nvCxnSpPr>
            <p:cNvPr id="16" name="Přímá spojovací čára 30"/>
            <p:cNvCxnSpPr/>
            <p:nvPr/>
          </p:nvCxnSpPr>
          <p:spPr>
            <a:xfrm rot="16200000">
              <a:off x="6663592" y="1219106"/>
              <a:ext cx="88934" cy="7994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31"/>
            <p:cNvCxnSpPr/>
            <p:nvPr/>
          </p:nvCxnSpPr>
          <p:spPr>
            <a:xfrm rot="16200000" flipV="1">
              <a:off x="6685198" y="1391513"/>
              <a:ext cx="125668" cy="0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ovací čára 32"/>
            <p:cNvCxnSpPr/>
            <p:nvPr/>
          </p:nvCxnSpPr>
          <p:spPr>
            <a:xfrm rot="5400000" flipH="1">
              <a:off x="6744512" y="1218132"/>
              <a:ext cx="88934" cy="8189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9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563"/>
            <a:ext cx="2133600" cy="365125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52E77F5-9C29-4149-824F-34D0DA9CD574}" type="datetimeFigureOut">
              <a:rPr lang="cs-CZ"/>
              <a:pPr>
                <a:defRPr/>
              </a:pPr>
              <a:t>25.11.2012</a:t>
            </a:fld>
            <a:endParaRPr lang="cs-CZ"/>
          </a:p>
        </p:txBody>
      </p:sp>
      <p:sp>
        <p:nvSpPr>
          <p:cNvPr id="20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563"/>
            <a:ext cx="5562600" cy="365125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563"/>
            <a:ext cx="457200" cy="365125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5CDDD30-4466-4F8A-9701-EF2A3BDA6C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77705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5E29F92-6EDC-4D74-89A1-470E5BD240CA}" type="datetimeFigureOut">
              <a:rPr lang="cs-CZ"/>
              <a:pPr>
                <a:defRPr/>
              </a:pPr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A371F7B-3398-4C92-AC79-8D7C2767FD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86026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85819FC-E88D-4608-A384-2DDE5C9ED237}" type="datetimeFigureOut">
              <a:rPr lang="cs-CZ"/>
              <a:pPr>
                <a:defRPr/>
              </a:pPr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85F95B2-48EA-4CCD-A5EC-74BCFCEB8B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81686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 descr="horizon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333"/>
          <a:stretch>
            <a:fillRect/>
          </a:stretch>
        </p:blipFill>
        <p:spPr bwMode="auto">
          <a:xfrm>
            <a:off x="0" y="0"/>
            <a:ext cx="9144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/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C962FC47-1AD7-46AE-97AD-CB7D5015A7EE}" type="datetimeFigureOut">
              <a:rPr lang="cs-CZ"/>
              <a:pPr>
                <a:defRPr/>
              </a:pPr>
              <a:t>25.11.2012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BD0D35C8-43F6-4BA7-AA9D-F735FA3671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486926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592091AD-8FEF-4217-9409-7764BC47A5DE}" type="datetimeFigureOut">
              <a:rPr lang="cs-CZ"/>
              <a:pPr>
                <a:defRPr/>
              </a:pPr>
              <a:t>25.11.2012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34939316-B9F0-47B3-87DF-36BDA405B3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8300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/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F2A2D846-1916-4C1F-A98C-60F43F03B787}" type="datetimeFigureOut">
              <a:rPr lang="cs-CZ"/>
              <a:pPr>
                <a:defRPr/>
              </a:pPr>
              <a:t>25.11.2012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E402674D-4323-4A7E-A183-88CF34435C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228524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1AF9809E-4E33-4C3D-B7EA-CA103CAC2274}" type="datetimeFigureOut">
              <a:rPr lang="cs-CZ"/>
              <a:pPr>
                <a:defRPr/>
              </a:pPr>
              <a:t>25.11.2012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1E821B93-188E-4F78-8729-5D829CA046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815398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/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/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5EE5C911-3ECE-4983-BD1C-124CB2CC5B99}" type="datetimeFigureOut">
              <a:rPr lang="cs-CZ"/>
              <a:pPr>
                <a:defRPr/>
              </a:pPr>
              <a:t>25.11.2012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023FF7BF-9EA6-4626-9A68-996F4CD7F3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308226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3CD37D8B-485E-455E-A6F4-2ADF27C5237E}" type="datetimeFigureOut">
              <a:rPr lang="cs-CZ"/>
              <a:pPr>
                <a:defRPr/>
              </a:pPr>
              <a:t>25.11.2012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BC400FD3-7306-43D0-B098-A5B5790F4B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771174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89D345AD-DE9A-4619-B838-51D5790365D8}" type="datetimeFigureOut">
              <a:rPr lang="cs-CZ"/>
              <a:pPr>
                <a:defRPr/>
              </a:pPr>
              <a:t>25.11.2012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5CF95359-0EEF-4377-908C-095C4E57B2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269337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BED94D9B-25D7-40C8-82F9-E45F26ACB93F}" type="datetimeFigureOut">
              <a:rPr lang="cs-CZ"/>
              <a:pPr>
                <a:defRPr/>
              </a:pPr>
              <a:t>25.11.2012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4A143538-D107-41CE-A4B7-CC1FC0AC1C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020278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10" descr="horizon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/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63A246EE-D4FD-462A-9716-210944940050}" type="datetimeFigureOut">
              <a:rPr lang="cs-CZ"/>
              <a:pPr>
                <a:defRPr/>
              </a:pPr>
              <a:t>25.11.2012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4C7E5659-0466-4630-B5BC-5159666FE9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164290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E2D0F2C0-953B-492D-A917-69CF3D8E3FB4}" type="datetimeFigureOut">
              <a:rPr lang="cs-CZ"/>
              <a:pPr>
                <a:defRPr/>
              </a:pPr>
              <a:t>25.11.2012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B064DD38-54DC-4247-8F23-3ABBCC68A0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927400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C5F46C28-9301-4E0B-9633-116A6759BC3A}" type="datetimeFigureOut">
              <a:rPr lang="cs-CZ"/>
              <a:pPr>
                <a:defRPr/>
              </a:pPr>
              <a:t>25.11.2012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7F4EC41E-3A80-400F-BABA-AB8C5E2526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91588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0"/>
            <a:ext cx="365125" cy="6854825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8" name="Obdélník 7"/>
          <p:cNvSpPr/>
          <p:nvPr/>
        </p:nvSpPr>
        <p:spPr>
          <a:xfrm>
            <a:off x="255588" y="5046663"/>
            <a:ext cx="73025" cy="1692275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9" name="Obdélník 8"/>
          <p:cNvSpPr/>
          <p:nvPr/>
        </p:nvSpPr>
        <p:spPr>
          <a:xfrm>
            <a:off x="255588" y="4797425"/>
            <a:ext cx="73025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0" name="Obdélník 9"/>
          <p:cNvSpPr/>
          <p:nvPr/>
        </p:nvSpPr>
        <p:spPr>
          <a:xfrm>
            <a:off x="255588" y="4637088"/>
            <a:ext cx="73025" cy="138112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1" name="Obdélník 10"/>
          <p:cNvSpPr/>
          <p:nvPr/>
        </p:nvSpPr>
        <p:spPr>
          <a:xfrm>
            <a:off x="255588" y="4541838"/>
            <a:ext cx="73025" cy="7461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63" y="681038"/>
            <a:ext cx="46037" cy="365125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8288" y="681038"/>
            <a:ext cx="28575" cy="365125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49238" y="681038"/>
            <a:ext cx="9525" cy="365125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7" name="Obdélník 16"/>
          <p:cNvSpPr/>
          <p:nvPr/>
        </p:nvSpPr>
        <p:spPr>
          <a:xfrm>
            <a:off x="222250" y="681038"/>
            <a:ext cx="7938" cy="365125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763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6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914400" y="1784350"/>
            <a:ext cx="77724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501A2485-B8EE-4F1D-9D00-9EDBC1B26E9B}" type="datetimeFigureOut">
              <a:rPr lang="cs-CZ"/>
              <a:pPr>
                <a:defRPr/>
              </a:pPr>
              <a:t>25.11.2012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281AE87D-6896-4F6C-B794-7BCEA1321F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5606" r:id="rId1"/>
    <p:sldLayoutId id="2147485607" r:id="rId2"/>
    <p:sldLayoutId id="2147485608" r:id="rId3"/>
    <p:sldLayoutId id="2147485609" r:id="rId4"/>
    <p:sldLayoutId id="2147485610" r:id="rId5"/>
    <p:sldLayoutId id="2147485611" r:id="rId6"/>
    <p:sldLayoutId id="2147485612" r:id="rId7"/>
    <p:sldLayoutId id="2147485613" r:id="rId8"/>
    <p:sldLayoutId id="2147485614" r:id="rId9"/>
    <p:sldLayoutId id="2147485615" r:id="rId10"/>
    <p:sldLayoutId id="2147485616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 spc="-100">
          <a:solidFill>
            <a:srgbClr val="C1EEFF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9pPr>
      <a:extLst/>
    </p:titleStyle>
    <p:bodyStyle>
      <a:lvl1pPr marL="411163" indent="-342900" algn="l" rtl="0" eaLnBrk="0" fontAlgn="base" hangingPunct="0">
        <a:spcBef>
          <a:spcPts val="700"/>
        </a:spcBef>
        <a:spcAft>
          <a:spcPct val="0"/>
        </a:spcAft>
        <a:buClr>
          <a:schemeClr val="tx2"/>
        </a:buClr>
        <a:buSzPct val="95000"/>
        <a:buFont typeface="Wingdings" pitchFamily="2" charset="2"/>
        <a:buChar char="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39775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itchFamily="2" charset="2"/>
        <a:buChar char="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5363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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0475" indent="-228600" algn="l" rtl="0" eaLnBrk="0" fontAlgn="base" hangingPunct="0">
        <a:spcBef>
          <a:spcPct val="20000"/>
        </a:spcBef>
        <a:spcAft>
          <a:spcPct val="0"/>
        </a:spcAft>
        <a:buClr>
          <a:srgbClr val="FEB80A"/>
        </a:buClr>
        <a:buFont typeface="Wingdings 3" pitchFamily="18" charset="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138" indent="-209550" algn="l" rtl="0" eaLnBrk="0" fontAlgn="base" hangingPunct="0">
        <a:spcBef>
          <a:spcPct val="20000"/>
        </a:spcBef>
        <a:spcAft>
          <a:spcPct val="0"/>
        </a:spcAft>
        <a:buClr>
          <a:srgbClr val="FEB80A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6" descr="horizon.png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3B1E83F5-72BE-49B0-B59B-EF6102BF98E7}" type="datetimeFigureOut">
              <a:rPr lang="cs-CZ"/>
              <a:pPr>
                <a:defRPr/>
              </a:pPr>
              <a:t>25.11.2012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BCC5A5D8-D281-4DC7-A5AF-5073E425AE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5617" r:id="rId1"/>
    <p:sldLayoutId id="2147485618" r:id="rId2"/>
    <p:sldLayoutId id="2147485619" r:id="rId3"/>
    <p:sldLayoutId id="2147485620" r:id="rId4"/>
    <p:sldLayoutId id="2147485621" r:id="rId5"/>
    <p:sldLayoutId id="2147485622" r:id="rId6"/>
    <p:sldLayoutId id="2147485623" r:id="rId7"/>
    <p:sldLayoutId id="2147485624" r:id="rId8"/>
    <p:sldLayoutId id="2147485625" r:id="rId9"/>
    <p:sldLayoutId id="2147485626" r:id="rId10"/>
    <p:sldLayoutId id="2147485627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000" kern="1200" cap="all" spc="5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wmf"/><Relationship Id="rId4" Type="http://schemas.openxmlformats.org/officeDocument/2006/relationships/image" Target="../media/image13.em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cap="none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  <a:latin typeface="Calibri" pitchFamily="34" charset="0"/>
              </a:rPr>
              <a:t>J. R. R. Tolkien - Hobiti</a:t>
            </a:r>
            <a:endParaRPr lang="cs-CZ" sz="4800" b="1" cap="none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  <a:latin typeface="Calibri" pitchFamily="34" charset="0"/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sz="1600" dirty="0" smtClean="0">
                <a:solidFill>
                  <a:srgbClr val="FFC000"/>
                </a:solidFill>
                <a:latin typeface="Calibri"/>
              </a:rPr>
              <a:t>Základní škola a Mateřská škola, Liberec, Barvířská 38/6, příspěvková organizace</a:t>
            </a:r>
            <a:endParaRPr lang="cs-CZ" sz="1600" dirty="0">
              <a:solidFill>
                <a:srgbClr val="FFC000"/>
              </a:solidFill>
              <a:latin typeface="Calibri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600" dirty="0" smtClean="0">
                <a:solidFill>
                  <a:srgbClr val="FFC000"/>
                </a:solidFill>
                <a:latin typeface="Calibri"/>
              </a:rPr>
              <a:t>Název :      </a:t>
            </a:r>
            <a:r>
              <a:rPr lang="cs-CZ" sz="1600" b="1" dirty="0" smtClean="0">
                <a:solidFill>
                  <a:srgbClr val="FFC000"/>
                </a:solidFill>
                <a:latin typeface="Calibri"/>
              </a:rPr>
              <a:t>VY_32_inovace_15 Český jazyk a literatura – Příběh, který nikdy neskončí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600" dirty="0" smtClean="0">
                <a:solidFill>
                  <a:srgbClr val="FFC000"/>
                </a:solidFill>
                <a:latin typeface="Calibri"/>
              </a:rPr>
              <a:t>Autor:        Iveta </a:t>
            </a:r>
            <a:r>
              <a:rPr lang="cs-CZ" sz="1600" dirty="0" err="1" smtClean="0">
                <a:solidFill>
                  <a:srgbClr val="FFC000"/>
                </a:solidFill>
                <a:latin typeface="Calibri"/>
              </a:rPr>
              <a:t>Loumová</a:t>
            </a:r>
            <a:endParaRPr lang="cs-CZ" sz="1600" dirty="0" smtClean="0">
              <a:solidFill>
                <a:srgbClr val="FFC000"/>
              </a:solidFill>
              <a:latin typeface="Calibri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600" dirty="0" smtClean="0">
                <a:solidFill>
                  <a:srgbClr val="FFC000"/>
                </a:solidFill>
                <a:latin typeface="Calibri"/>
              </a:rPr>
              <a:t>Období:     Březen  2012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600" dirty="0" smtClean="0">
                <a:solidFill>
                  <a:srgbClr val="FFC000"/>
                </a:solidFill>
                <a:latin typeface="Calibri"/>
              </a:rPr>
              <a:t>Věková skupina:      9. ročník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600" dirty="0" smtClean="0">
                <a:solidFill>
                  <a:srgbClr val="FFC000"/>
                </a:solidFill>
                <a:latin typeface="Calibri"/>
              </a:rPr>
              <a:t>Tematická oblast:    </a:t>
            </a:r>
            <a:r>
              <a:rPr lang="cs-CZ" sz="1600" dirty="0">
                <a:solidFill>
                  <a:srgbClr val="FFC000"/>
                </a:solidFill>
                <a:latin typeface="Calibri"/>
              </a:rPr>
              <a:t>Č</a:t>
            </a:r>
            <a:r>
              <a:rPr lang="cs-CZ" sz="1600" dirty="0" smtClean="0">
                <a:solidFill>
                  <a:srgbClr val="FFC000"/>
                </a:solidFill>
                <a:latin typeface="Calibri"/>
              </a:rPr>
              <a:t>eský jazyk a literatura  –  světová literatura 1. poloviny 20. století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600" dirty="0" smtClean="0">
                <a:solidFill>
                  <a:srgbClr val="FFC000"/>
                </a:solidFill>
                <a:latin typeface="Calibri"/>
              </a:rPr>
              <a:t>Anotace:    </a:t>
            </a:r>
            <a:r>
              <a:rPr lang="cs-CZ" sz="1600" dirty="0">
                <a:solidFill>
                  <a:srgbClr val="FFC000"/>
                </a:solidFill>
                <a:latin typeface="Calibri"/>
              </a:rPr>
              <a:t>Představení  problematiky </a:t>
            </a:r>
            <a:r>
              <a:rPr lang="cs-CZ" sz="1600" dirty="0" smtClean="0">
                <a:solidFill>
                  <a:srgbClr val="FFC000"/>
                </a:solidFill>
                <a:latin typeface="Calibri"/>
              </a:rPr>
              <a:t> </a:t>
            </a:r>
            <a:r>
              <a:rPr lang="cs-CZ" sz="1600" dirty="0">
                <a:solidFill>
                  <a:srgbClr val="FFC000"/>
                </a:solidFill>
                <a:latin typeface="Calibri"/>
              </a:rPr>
              <a:t>života a díla </a:t>
            </a:r>
            <a:r>
              <a:rPr lang="cs-CZ" sz="1600" dirty="0" smtClean="0">
                <a:solidFill>
                  <a:srgbClr val="FFC000"/>
                </a:solidFill>
                <a:latin typeface="Calibri"/>
              </a:rPr>
              <a:t> </a:t>
            </a:r>
            <a:r>
              <a:rPr lang="cs-CZ" sz="1600" dirty="0">
                <a:solidFill>
                  <a:srgbClr val="FFC000"/>
                </a:solidFill>
                <a:latin typeface="Calibri"/>
              </a:rPr>
              <a:t>J. R. R. </a:t>
            </a:r>
            <a:r>
              <a:rPr lang="cs-CZ" sz="1600" smtClean="0">
                <a:solidFill>
                  <a:srgbClr val="FFC000"/>
                </a:solidFill>
                <a:latin typeface="Calibri"/>
              </a:rPr>
              <a:t>Tolkiena.</a:t>
            </a:r>
            <a:endParaRPr lang="cs-CZ" sz="1600" dirty="0">
              <a:solidFill>
                <a:srgbClr val="FFC000"/>
              </a:solidFill>
              <a:latin typeface="Calibri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600" dirty="0" smtClean="0">
                <a:solidFill>
                  <a:srgbClr val="FFC000"/>
                </a:solidFill>
                <a:latin typeface="Calibri"/>
              </a:rPr>
              <a:t> </a:t>
            </a:r>
            <a:endParaRPr lang="cs-CZ" sz="1600" dirty="0">
              <a:solidFill>
                <a:srgbClr val="FFC000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004664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2763"/>
            <a:ext cx="7772400" cy="914400"/>
          </a:xfrm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rgbClr val="92D050"/>
                </a:solidFill>
              </a:rPr>
              <a:t>         </a:t>
            </a:r>
            <a:r>
              <a:rPr lang="cs-CZ" sz="4800" b="1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  <a:t>J. R. R. Tolkien</a:t>
            </a:r>
            <a:r>
              <a:rPr lang="cs-CZ" b="1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  <a:t/>
            </a:r>
            <a:br>
              <a:rPr lang="cs-CZ" b="1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</a:br>
            <a:r>
              <a:rPr lang="cs-CZ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Život:</a:t>
            </a:r>
            <a:endParaRPr lang="cs-CZ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80728"/>
            <a:ext cx="8507412" cy="5877272"/>
          </a:xfrm>
        </p:spPr>
        <p:txBody>
          <a:bodyPr/>
          <a:lstStyle/>
          <a:p>
            <a:pPr marL="68263" indent="0">
              <a:buClr>
                <a:schemeClr val="accent1"/>
              </a:buClr>
              <a:buNone/>
              <a:defRPr/>
            </a:pPr>
            <a:endParaRPr lang="cs-CZ" sz="3200" b="1" dirty="0">
              <a:latin typeface="Calibri" pitchFamily="34" charset="0"/>
              <a:cs typeface="Calibri" pitchFamily="34" charset="0"/>
            </a:endParaRPr>
          </a:p>
          <a:p>
            <a:pPr marL="68263" indent="0">
              <a:buClr>
                <a:schemeClr val="accent1"/>
              </a:buClr>
              <a:buNone/>
              <a:defRPr/>
            </a:pPr>
            <a:endParaRPr lang="cs-CZ" sz="2000" b="1" dirty="0">
              <a:latin typeface="Calibri" pitchFamily="34" charset="0"/>
              <a:cs typeface="Calibri" pitchFamily="34" charset="0"/>
            </a:endParaRPr>
          </a:p>
          <a:p>
            <a:pPr marL="68263" indent="0">
              <a:buClr>
                <a:schemeClr val="accent1"/>
              </a:buClr>
              <a:buNone/>
              <a:defRPr/>
            </a:pPr>
            <a:endParaRPr lang="cs-CZ" sz="2000" b="1" dirty="0" smtClean="0">
              <a:latin typeface="Calibri" pitchFamily="34" charset="0"/>
              <a:cs typeface="Calibri" pitchFamily="34" charset="0"/>
            </a:endParaRPr>
          </a:p>
          <a:p>
            <a:pPr marL="68263" indent="0">
              <a:buClr>
                <a:schemeClr val="accent1"/>
              </a:buClr>
              <a:buNone/>
              <a:defRPr/>
            </a:pPr>
            <a:endParaRPr lang="cs-CZ" sz="2000" b="1" dirty="0">
              <a:latin typeface="Calibri" pitchFamily="34" charset="0"/>
              <a:cs typeface="Calibri" pitchFamily="34" charset="0"/>
            </a:endParaRPr>
          </a:p>
          <a:p>
            <a:pPr marL="68263" indent="0">
              <a:buClr>
                <a:schemeClr val="accent1"/>
              </a:buClr>
              <a:buNone/>
              <a:defRPr/>
            </a:pPr>
            <a:endParaRPr lang="cs-CZ" sz="2000" b="1" dirty="0">
              <a:latin typeface="Calibri" pitchFamily="34" charset="0"/>
              <a:cs typeface="Calibri" pitchFamily="34" charset="0"/>
            </a:endParaRPr>
          </a:p>
          <a:p>
            <a:pPr marL="68263" indent="0">
              <a:buClr>
                <a:schemeClr val="accent1"/>
              </a:buClr>
              <a:buNone/>
              <a:defRPr/>
            </a:pPr>
            <a:endParaRPr lang="cs-CZ" sz="2000" b="1" dirty="0">
              <a:latin typeface="Calibri" pitchFamily="34" charset="0"/>
              <a:cs typeface="Calibri" pitchFamily="34" charset="0"/>
            </a:endParaRPr>
          </a:p>
          <a:p>
            <a:pPr marL="68263" indent="0">
              <a:buClr>
                <a:schemeClr val="accent1"/>
              </a:buClr>
              <a:buNone/>
              <a:defRPr/>
            </a:pPr>
            <a:endParaRPr lang="cs-CZ" sz="3600" b="1" dirty="0" smtClean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79511" y="2136339"/>
            <a:ext cx="8964489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b="1" dirty="0" smtClean="0"/>
              <a:t>3. 1. 1892 – 2. 9. 1973</a:t>
            </a:r>
          </a:p>
          <a:p>
            <a:pPr marL="571500" indent="-571500">
              <a:buFont typeface="Wingdings" pitchFamily="2" charset="2"/>
              <a:buChar char="v"/>
            </a:pPr>
            <a:r>
              <a:rPr lang="cs-CZ" sz="3600" b="1" dirty="0" smtClean="0"/>
              <a:t>John </a:t>
            </a:r>
            <a:r>
              <a:rPr lang="cs-CZ" sz="3600" b="1" dirty="0"/>
              <a:t>Ronald </a:t>
            </a:r>
            <a:r>
              <a:rPr lang="cs-CZ" sz="3600" b="1" dirty="0" err="1"/>
              <a:t>Reuel</a:t>
            </a:r>
            <a:r>
              <a:rPr lang="cs-CZ" sz="3600" b="1" dirty="0"/>
              <a:t> </a:t>
            </a:r>
            <a:r>
              <a:rPr lang="cs-CZ" sz="3600" b="1" dirty="0" smtClean="0"/>
              <a:t>Tolkien / </a:t>
            </a:r>
            <a:r>
              <a:rPr lang="cs-CZ" sz="3600" b="1" dirty="0" err="1" smtClean="0"/>
              <a:t>džon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ronld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ríjuel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tolkín</a:t>
            </a:r>
            <a:r>
              <a:rPr lang="cs-CZ" sz="3600" b="1" dirty="0" smtClean="0"/>
              <a:t> /</a:t>
            </a:r>
          </a:p>
          <a:p>
            <a:pPr marL="571500" indent="-571500">
              <a:buFont typeface="Wingdings" pitchFamily="2" charset="2"/>
              <a:buChar char="v"/>
            </a:pPr>
            <a:r>
              <a:rPr lang="cs-CZ" sz="3600" b="1" dirty="0"/>
              <a:t>B</a:t>
            </a:r>
            <a:r>
              <a:rPr lang="cs-CZ" sz="3600" b="1" dirty="0" smtClean="0"/>
              <a:t>yl </a:t>
            </a:r>
            <a:r>
              <a:rPr lang="cs-CZ" sz="3600" b="1" dirty="0"/>
              <a:t>anglický spisovatel, </a:t>
            </a:r>
            <a:r>
              <a:rPr lang="cs-CZ" sz="3600" b="1" dirty="0" smtClean="0"/>
              <a:t>jazykovědec </a:t>
            </a:r>
          </a:p>
          <a:p>
            <a:r>
              <a:rPr lang="cs-CZ" sz="3600" b="1" dirty="0" smtClean="0"/>
              <a:t>     a </a:t>
            </a:r>
            <a:r>
              <a:rPr lang="cs-CZ" sz="3600" b="1" dirty="0"/>
              <a:t>univerzitní </a:t>
            </a:r>
            <a:r>
              <a:rPr lang="cs-CZ" sz="3600" b="1" dirty="0" smtClean="0"/>
              <a:t>profesor, známý </a:t>
            </a:r>
            <a:r>
              <a:rPr lang="cs-CZ" sz="3600" b="1" dirty="0"/>
              <a:t>jako autor </a:t>
            </a:r>
            <a:r>
              <a:rPr lang="cs-CZ" sz="3600" b="1" dirty="0" smtClean="0"/>
              <a:t>   </a:t>
            </a:r>
          </a:p>
          <a:p>
            <a:r>
              <a:rPr lang="cs-CZ" sz="3600" b="1" dirty="0"/>
              <a:t> </a:t>
            </a:r>
            <a:r>
              <a:rPr lang="cs-CZ" sz="3600" b="1" dirty="0" smtClean="0"/>
              <a:t>   </a:t>
            </a:r>
            <a:r>
              <a:rPr lang="cs-CZ" sz="3600" b="1" dirty="0" smtClean="0">
                <a:solidFill>
                  <a:srgbClr val="92D050"/>
                </a:solidFill>
              </a:rPr>
              <a:t>Hobita</a:t>
            </a:r>
            <a:r>
              <a:rPr lang="cs-CZ" sz="3600" b="1" dirty="0" smtClean="0"/>
              <a:t> </a:t>
            </a:r>
            <a:r>
              <a:rPr lang="cs-CZ" sz="3600" b="1" dirty="0"/>
              <a:t>a </a:t>
            </a:r>
            <a:r>
              <a:rPr lang="cs-CZ" sz="3600" b="1" dirty="0" smtClean="0">
                <a:solidFill>
                  <a:srgbClr val="92D050"/>
                </a:solidFill>
              </a:rPr>
              <a:t>Pána prstenů</a:t>
            </a:r>
            <a:r>
              <a:rPr lang="cs-CZ" sz="3600" b="1" dirty="0" smtClean="0"/>
              <a:t>.</a:t>
            </a:r>
          </a:p>
          <a:p>
            <a:pPr marL="571500" indent="-571500">
              <a:buFont typeface="Wingdings" pitchFamily="2" charset="2"/>
              <a:buChar char="v"/>
            </a:pPr>
            <a:r>
              <a:rPr lang="cs-CZ" sz="3600" b="1" dirty="0" smtClean="0"/>
              <a:t>Na </a:t>
            </a:r>
            <a:r>
              <a:rPr lang="cs-CZ" sz="3600" b="1" dirty="0"/>
              <a:t>Univerzitě v Oxfordu působil </a:t>
            </a:r>
            <a:r>
              <a:rPr lang="cs-CZ" sz="3600" b="1" dirty="0" smtClean="0"/>
              <a:t> jako </a:t>
            </a:r>
            <a:r>
              <a:rPr lang="cs-CZ" sz="3600" b="1" dirty="0"/>
              <a:t>profesor staré </a:t>
            </a:r>
            <a:r>
              <a:rPr lang="cs-CZ" sz="3600" b="1" dirty="0" smtClean="0"/>
              <a:t>angličtiny </a:t>
            </a:r>
            <a:r>
              <a:rPr lang="cs-CZ" sz="3600" b="1" dirty="0"/>
              <a:t>a literatury. </a:t>
            </a:r>
            <a:endParaRPr lang="cs-CZ" sz="3600" b="1" dirty="0" smtClean="0"/>
          </a:p>
        </p:txBody>
      </p:sp>
      <p:sp>
        <p:nvSpPr>
          <p:cNvPr id="8" name="Zaoblený obdélník 7"/>
          <p:cNvSpPr/>
          <p:nvPr/>
        </p:nvSpPr>
        <p:spPr>
          <a:xfrm>
            <a:off x="1331640" y="3501008"/>
            <a:ext cx="5400600" cy="24482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u="sng" dirty="0">
                <a:solidFill>
                  <a:schemeClr val="bg1"/>
                </a:solidFill>
              </a:rPr>
              <a:t>a</a:t>
            </a:r>
            <a:r>
              <a:rPr lang="cs-CZ" sz="4800" b="1" u="sng" dirty="0" smtClean="0">
                <a:solidFill>
                  <a:schemeClr val="bg1"/>
                </a:solidFill>
              </a:rPr>
              <a:t>nglosaština</a:t>
            </a:r>
          </a:p>
          <a:p>
            <a:pPr algn="ctr"/>
            <a:r>
              <a:rPr lang="cs-CZ" sz="4800" b="1" dirty="0">
                <a:solidFill>
                  <a:schemeClr val="bg1"/>
                </a:solidFill>
              </a:rPr>
              <a:t>s</a:t>
            </a:r>
            <a:r>
              <a:rPr lang="cs-CZ" sz="4800" b="1" dirty="0" smtClean="0">
                <a:solidFill>
                  <a:schemeClr val="bg1"/>
                </a:solidFill>
              </a:rPr>
              <a:t>tará angličtina</a:t>
            </a:r>
            <a:endParaRPr lang="cs-CZ" sz="4800" b="1" dirty="0">
              <a:solidFill>
                <a:schemeClr val="bg1"/>
              </a:solidFill>
            </a:endParaRPr>
          </a:p>
        </p:txBody>
      </p:sp>
      <p:pic>
        <p:nvPicPr>
          <p:cNvPr id="1026" name="Picture 2" descr="C:\Users\Uživatel\AppData\Local\Microsoft\Windows\Temporary Internet Files\Content.IE5\8ULNU0F9\MC90031863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7736" y="0"/>
            <a:ext cx="2376264" cy="1904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8531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0"/>
                            </p:stCondLst>
                            <p:childTnLst>
                              <p:par>
                                <p:cTn id="3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8" grpId="1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2763"/>
            <a:ext cx="7772400" cy="914400"/>
          </a:xfrm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rgbClr val="92D050"/>
                </a:solidFill>
              </a:rPr>
              <a:t>         </a:t>
            </a:r>
            <a:r>
              <a:rPr lang="cs-CZ" sz="4800" b="1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  <a:t>J. R. R. Tolkien</a:t>
            </a:r>
            <a:r>
              <a:rPr lang="cs-CZ" b="1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  <a:t/>
            </a:r>
            <a:br>
              <a:rPr lang="cs-CZ" b="1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</a:br>
            <a:r>
              <a:rPr lang="cs-CZ" b="1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  <a:t>                              </a:t>
            </a:r>
            <a:r>
              <a:rPr lang="cs-CZ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Tvorba:</a:t>
            </a:r>
            <a:br>
              <a:rPr lang="cs-CZ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</a:br>
            <a:endParaRPr lang="cs-CZ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556792"/>
            <a:ext cx="8732440" cy="4752528"/>
          </a:xfrm>
        </p:spPr>
        <p:txBody>
          <a:bodyPr/>
          <a:lstStyle/>
          <a:p>
            <a:pPr marL="68263" indent="0">
              <a:buClr>
                <a:schemeClr val="accent1"/>
              </a:buClr>
              <a:buNone/>
              <a:defRPr/>
            </a:pPr>
            <a:r>
              <a:rPr lang="cs-CZ" sz="2000" b="1" dirty="0" smtClean="0">
                <a:latin typeface="Calibri" pitchFamily="34" charset="0"/>
                <a:cs typeface="Calibri" pitchFamily="34" charset="0"/>
              </a:rPr>
              <a:t>              </a:t>
            </a:r>
            <a:endParaRPr lang="cs-CZ" sz="2000" b="1" dirty="0">
              <a:latin typeface="Calibri" pitchFamily="34" charset="0"/>
              <a:cs typeface="Calibri" pitchFamily="34" charset="0"/>
            </a:endParaRPr>
          </a:p>
          <a:p>
            <a:pPr marL="68263" indent="0">
              <a:buClr>
                <a:schemeClr val="accent1"/>
              </a:buClr>
              <a:buNone/>
              <a:defRPr/>
            </a:pPr>
            <a:endParaRPr lang="cs-CZ" sz="3600" b="1" dirty="0" smtClean="0">
              <a:latin typeface="Calibri" pitchFamily="34" charset="0"/>
              <a:cs typeface="Calibri" pitchFamily="34" charset="0"/>
            </a:endParaRPr>
          </a:p>
          <a:p>
            <a:pPr marL="68263" indent="0">
              <a:buClr>
                <a:schemeClr val="accent1"/>
              </a:buClr>
              <a:buNone/>
              <a:defRPr/>
            </a:pP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Ve svých dílech vytváří fiktivní Středozemi, obývanou svéráznými bytostmi a vlastní mytologií.</a:t>
            </a:r>
          </a:p>
          <a:p>
            <a:pPr marL="68263" indent="0">
              <a:buClr>
                <a:schemeClr val="accent1"/>
              </a:buClr>
              <a:buNone/>
              <a:defRPr/>
            </a:pP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Patří k nim hobiti, jimž věnoval svou 1. knihu středozemního cyklu </a:t>
            </a:r>
            <a:r>
              <a:rPr lang="cs-CZ" sz="3600" b="1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  <a:t>Hobit aneb Cesta tam a zase zpátky</a:t>
            </a: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 ( </a:t>
            </a:r>
            <a:r>
              <a:rPr lang="cs-CZ" sz="3600" b="1" dirty="0">
                <a:latin typeface="Calibri" pitchFamily="34" charset="0"/>
                <a:cs typeface="Calibri" pitchFamily="34" charset="0"/>
              </a:rPr>
              <a:t>1939</a:t>
            </a: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), </a:t>
            </a:r>
            <a:r>
              <a:rPr lang="cs-CZ" sz="3600" b="1" dirty="0">
                <a:latin typeface="Calibri" pitchFamily="34" charset="0"/>
                <a:cs typeface="Calibri" pitchFamily="34" charset="0"/>
              </a:rPr>
              <a:t>kniha původně psána pro </a:t>
            </a: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děti.</a:t>
            </a:r>
          </a:p>
          <a:p>
            <a:pPr marL="68263" indent="0">
              <a:buClr>
                <a:schemeClr val="accent1"/>
              </a:buClr>
              <a:buNone/>
              <a:defRPr/>
            </a:pPr>
            <a:endParaRPr lang="cs-CZ" sz="2000" b="1" dirty="0">
              <a:latin typeface="Calibri" pitchFamily="34" charset="0"/>
              <a:cs typeface="Calibri" pitchFamily="34" charset="0"/>
            </a:endParaRPr>
          </a:p>
          <a:p>
            <a:pPr marL="68263" indent="0">
              <a:buClr>
                <a:schemeClr val="accent1"/>
              </a:buClr>
              <a:buNone/>
              <a:defRPr/>
            </a:pPr>
            <a:endParaRPr lang="cs-CZ" sz="3600" b="1" dirty="0" smtClean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2051" name="Picture 3" descr="C:\Users\Uživatel\AppData\Local\Microsoft\Windows\Temporary Internet Files\Content.IE5\99S023JD\MC9003471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0"/>
            <a:ext cx="1907704" cy="2780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185909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2763"/>
            <a:ext cx="7772400" cy="914400"/>
          </a:xfrm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rgbClr val="92D050"/>
                </a:solidFill>
              </a:rPr>
              <a:t>         </a:t>
            </a:r>
            <a:r>
              <a:rPr lang="cs-CZ" sz="4800" b="1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  <a:t>J. R. R. Tolkien</a:t>
            </a:r>
            <a:r>
              <a:rPr lang="cs-CZ" b="1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  <a:t/>
            </a:r>
            <a:br>
              <a:rPr lang="cs-CZ" b="1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</a:br>
            <a:r>
              <a:rPr lang="cs-CZ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/>
            </a:r>
            <a:br>
              <a:rPr lang="cs-CZ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</a:br>
            <a:endParaRPr lang="cs-CZ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988840"/>
            <a:ext cx="8507412" cy="4869160"/>
          </a:xfrm>
        </p:spPr>
        <p:txBody>
          <a:bodyPr/>
          <a:lstStyle/>
          <a:p>
            <a:pPr marL="68263" indent="0">
              <a:buClr>
                <a:schemeClr val="accent1"/>
              </a:buClr>
              <a:buNone/>
              <a:defRPr/>
            </a:pPr>
            <a:endParaRPr lang="cs-CZ" sz="3200" b="1" dirty="0">
              <a:latin typeface="Calibri" pitchFamily="34" charset="0"/>
              <a:cs typeface="Calibri" pitchFamily="34" charset="0"/>
            </a:endParaRPr>
          </a:p>
          <a:p>
            <a:pPr marL="68263" indent="0">
              <a:buClr>
                <a:schemeClr val="accent1"/>
              </a:buClr>
              <a:buNone/>
              <a:defRPr/>
            </a:pPr>
            <a:r>
              <a:rPr lang="cs-CZ" sz="48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Práce s textem: </a:t>
            </a:r>
            <a:r>
              <a:rPr lang="cs-CZ" sz="4800" b="1" u="sng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Hobit aneb </a:t>
            </a:r>
            <a:r>
              <a:rPr lang="cs-CZ" sz="4800" b="1" u="sng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C</a:t>
            </a:r>
            <a:r>
              <a:rPr lang="cs-CZ" sz="4800" b="1" u="sng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esta tam a zase zpátky</a:t>
            </a:r>
          </a:p>
          <a:p>
            <a:pPr marL="68263" indent="0">
              <a:buClr>
                <a:schemeClr val="accent1"/>
              </a:buClr>
              <a:buNone/>
              <a:defRPr/>
            </a:pP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Charakterizujte </a:t>
            </a:r>
            <a:r>
              <a:rPr lang="cs-CZ" sz="3600" b="1" dirty="0" err="1" smtClean="0">
                <a:latin typeface="Calibri" pitchFamily="34" charset="0"/>
                <a:cs typeface="Calibri" pitchFamily="34" charset="0"/>
              </a:rPr>
              <a:t>Gandalfa</a:t>
            </a: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.</a:t>
            </a:r>
          </a:p>
          <a:p>
            <a:pPr marL="68263" indent="0">
              <a:buClr>
                <a:schemeClr val="accent1"/>
              </a:buClr>
              <a:buNone/>
              <a:defRPr/>
            </a:pP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Fiktivní </a:t>
            </a:r>
            <a:r>
              <a:rPr lang="cs-CZ" sz="3600" b="1" dirty="0">
                <a:latin typeface="Calibri" pitchFamily="34" charset="0"/>
                <a:cs typeface="Calibri" pitchFamily="34" charset="0"/>
              </a:rPr>
              <a:t>postava čaroděje, který hraje klíčovou roli v knihách J. R. R. Tolkiena Hobit a Pán </a:t>
            </a: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prstenů.</a:t>
            </a:r>
            <a:endParaRPr lang="cs-CZ" sz="3600" b="1" dirty="0">
              <a:latin typeface="Calibri" pitchFamily="34" charset="0"/>
              <a:cs typeface="Calibri" pitchFamily="34" charset="0"/>
            </a:endParaRPr>
          </a:p>
          <a:p>
            <a:pPr marL="68263" indent="0">
              <a:buClr>
                <a:schemeClr val="accent1"/>
              </a:buClr>
              <a:buNone/>
              <a:defRPr/>
            </a:pPr>
            <a:endParaRPr lang="cs-CZ" sz="2000" b="1" dirty="0">
              <a:latin typeface="Calibri" pitchFamily="34" charset="0"/>
              <a:cs typeface="Calibri" pitchFamily="34" charset="0"/>
            </a:endParaRPr>
          </a:p>
          <a:p>
            <a:pPr marL="68263" indent="0">
              <a:buClr>
                <a:schemeClr val="accent1"/>
              </a:buClr>
              <a:buNone/>
              <a:defRPr/>
            </a:pPr>
            <a:endParaRPr lang="cs-CZ" sz="2000" b="1" dirty="0">
              <a:latin typeface="Calibri" pitchFamily="34" charset="0"/>
              <a:cs typeface="Calibri" pitchFamily="34" charset="0"/>
            </a:endParaRPr>
          </a:p>
          <a:p>
            <a:pPr marL="68263" indent="0">
              <a:buClr>
                <a:schemeClr val="accent1"/>
              </a:buClr>
              <a:buNone/>
              <a:defRPr/>
            </a:pPr>
            <a:endParaRPr lang="cs-CZ" sz="3600" b="1" dirty="0" smtClean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7" name="Picture 3" descr="C:\Users\Uživatel\AppData\Local\Microsoft\Windows\Temporary Internet Files\Content.IE5\99S023JD\MC9003471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0"/>
            <a:ext cx="1907704" cy="2780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 descr="C:\Users\Uživatel\AppData\Local\Microsoft\Windows\Temporary Internet Files\Content.IE5\99S023JD\MC90041235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21600" y="3813175"/>
            <a:ext cx="1422400" cy="3044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801719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2763"/>
            <a:ext cx="7772400" cy="914400"/>
          </a:xfrm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rgbClr val="92D050"/>
                </a:solidFill>
              </a:rPr>
              <a:t>         </a:t>
            </a:r>
            <a:r>
              <a:rPr lang="cs-CZ" sz="4800" b="1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  <a:t>J. R. R. Tolkien</a:t>
            </a:r>
            <a:r>
              <a:rPr lang="cs-CZ" b="1" dirty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  <a:t/>
            </a:r>
            <a:br>
              <a:rPr lang="cs-CZ" b="1" dirty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</a:br>
            <a:r>
              <a:rPr lang="cs-CZ" b="1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  <a:t>                             </a:t>
            </a:r>
            <a:r>
              <a:rPr lang="cs-CZ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Tvorba:</a:t>
            </a:r>
            <a:br>
              <a:rPr lang="cs-CZ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</a:br>
            <a:r>
              <a:rPr lang="cs-CZ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/>
            </a:r>
            <a:br>
              <a:rPr lang="cs-CZ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</a:br>
            <a:endParaRPr lang="cs-CZ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276872"/>
            <a:ext cx="8507412" cy="4581128"/>
          </a:xfrm>
        </p:spPr>
        <p:txBody>
          <a:bodyPr/>
          <a:lstStyle/>
          <a:p>
            <a:pPr marL="68263" indent="0">
              <a:buClr>
                <a:schemeClr val="accent1"/>
              </a:buClr>
              <a:buNone/>
              <a:defRPr/>
            </a:pPr>
            <a:r>
              <a:rPr lang="cs-CZ" sz="3600" b="1" u="sng" dirty="0" smtClean="0">
                <a:latin typeface="Calibri" pitchFamily="34" charset="0"/>
                <a:cs typeface="Calibri" pitchFamily="34" charset="0"/>
              </a:rPr>
              <a:t>Hobit</a:t>
            </a:r>
            <a:r>
              <a:rPr lang="cs-CZ" sz="3600" b="1" u="sng" dirty="0">
                <a:latin typeface="Calibri" pitchFamily="34" charset="0"/>
                <a:cs typeface="Calibri" pitchFamily="34" charset="0"/>
              </a:rPr>
              <a:t>, aneb Cesta tam a </a:t>
            </a:r>
            <a:r>
              <a:rPr lang="cs-CZ" sz="3600" b="1" u="sng" dirty="0" smtClean="0">
                <a:latin typeface="Calibri" pitchFamily="34" charset="0"/>
                <a:cs typeface="Calibri" pitchFamily="34" charset="0"/>
              </a:rPr>
              <a:t>zpátky </a:t>
            </a:r>
            <a:r>
              <a:rPr lang="cs-CZ" sz="3600" b="1" dirty="0">
                <a:latin typeface="Calibri" pitchFamily="34" charset="0"/>
                <a:cs typeface="Calibri" pitchFamily="34" charset="0"/>
              </a:rPr>
              <a:t>– 1937, ačkoli byla kniha původně psána pro děti, získala si oblibu u dospělých čtenářů</a:t>
            </a: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.</a:t>
            </a:r>
          </a:p>
          <a:p>
            <a:pPr marL="68263" indent="0">
              <a:buClr>
                <a:schemeClr val="accent1"/>
              </a:buClr>
              <a:buNone/>
              <a:defRPr/>
            </a:pP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Hobiti jsou </a:t>
            </a:r>
            <a:r>
              <a:rPr lang="cs-CZ" sz="3600" b="1" dirty="0">
                <a:latin typeface="Calibri" pitchFamily="34" charset="0"/>
                <a:cs typeface="Calibri" pitchFamily="34" charset="0"/>
              </a:rPr>
              <a:t>lidem podobné bytosti </a:t>
            </a:r>
            <a:endParaRPr lang="cs-CZ" sz="3600" b="1" dirty="0" smtClean="0">
              <a:latin typeface="Calibri" pitchFamily="34" charset="0"/>
              <a:cs typeface="Calibri" pitchFamily="34" charset="0"/>
            </a:endParaRPr>
          </a:p>
          <a:p>
            <a:pPr marL="68263" indent="0">
              <a:buClr>
                <a:schemeClr val="accent1"/>
              </a:buClr>
              <a:buNone/>
              <a:defRPr/>
            </a:pP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drobného </a:t>
            </a:r>
            <a:r>
              <a:rPr lang="cs-CZ" sz="3600" b="1" dirty="0">
                <a:latin typeface="Calibri" pitchFamily="34" charset="0"/>
                <a:cs typeface="Calibri" pitchFamily="34" charset="0"/>
              </a:rPr>
              <a:t>vzrůstu ze </a:t>
            </a: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Středozemě.</a:t>
            </a:r>
          </a:p>
          <a:p>
            <a:pPr marL="68263" indent="0">
              <a:buClr>
                <a:schemeClr val="accent1"/>
              </a:buClr>
              <a:buNone/>
              <a:defRPr/>
            </a:pP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Další postavy: elfové, </a:t>
            </a:r>
            <a:r>
              <a:rPr lang="cs-CZ" sz="3600" b="1" dirty="0" err="1" smtClean="0">
                <a:latin typeface="Calibri" pitchFamily="34" charset="0"/>
                <a:cs typeface="Calibri" pitchFamily="34" charset="0"/>
              </a:rPr>
              <a:t>skřetové</a:t>
            </a: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, čarodějové, trpaslíci, draci…</a:t>
            </a:r>
          </a:p>
          <a:p>
            <a:pPr marL="68263" indent="0">
              <a:buClr>
                <a:schemeClr val="accent1"/>
              </a:buClr>
              <a:buNone/>
              <a:defRPr/>
            </a:pPr>
            <a:endParaRPr lang="cs-CZ" sz="3600" b="1" dirty="0" smtClean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507975" y="3999860"/>
            <a:ext cx="3312368" cy="108012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err="1" smtClean="0">
                <a:solidFill>
                  <a:schemeClr val="bg1"/>
                </a:solidFill>
              </a:rPr>
              <a:t>Bilbo</a:t>
            </a:r>
            <a:r>
              <a:rPr lang="cs-CZ" sz="4400" b="1" dirty="0" smtClean="0">
                <a:solidFill>
                  <a:schemeClr val="bg1"/>
                </a:solidFill>
              </a:rPr>
              <a:t> Pytlík</a:t>
            </a:r>
            <a:endParaRPr lang="cs-CZ" sz="4400" b="1" dirty="0">
              <a:solidFill>
                <a:schemeClr val="bg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59129" y="2395105"/>
            <a:ext cx="3312368" cy="108012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bg1"/>
                </a:solidFill>
              </a:rPr>
              <a:t>Frodo Pytlík</a:t>
            </a:r>
            <a:endParaRPr lang="cs-CZ" sz="4400" b="1" dirty="0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944719" y="4014637"/>
            <a:ext cx="3312368" cy="108012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err="1">
                <a:solidFill>
                  <a:schemeClr val="bg1"/>
                </a:solidFill>
              </a:rPr>
              <a:t>Smělmír</a:t>
            </a:r>
            <a:r>
              <a:rPr lang="cs-CZ" sz="4400" b="1" dirty="0">
                <a:solidFill>
                  <a:schemeClr val="bg1"/>
                </a:solidFill>
              </a:rPr>
              <a:t> </a:t>
            </a:r>
            <a:r>
              <a:rPr lang="cs-CZ" sz="4400" b="1" dirty="0" err="1">
                <a:solidFill>
                  <a:schemeClr val="bg1"/>
                </a:solidFill>
              </a:rPr>
              <a:t>Brandorád</a:t>
            </a:r>
            <a:r>
              <a:rPr lang="cs-CZ" sz="4400" b="1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3904621" y="2395105"/>
            <a:ext cx="3312368" cy="108012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err="1" smtClean="0">
                <a:solidFill>
                  <a:schemeClr val="bg1"/>
                </a:solidFill>
              </a:rPr>
              <a:t>Glum</a:t>
            </a:r>
            <a:endParaRPr lang="cs-CZ" sz="4400" b="1" dirty="0">
              <a:solidFill>
                <a:schemeClr val="bg1"/>
              </a:solidFill>
            </a:endParaRPr>
          </a:p>
        </p:txBody>
      </p:sp>
      <p:pic>
        <p:nvPicPr>
          <p:cNvPr id="12" name="Picture 3" descr="C:\Users\Uživatel\AppData\Local\Microsoft\Windows\Temporary Internet Files\Content.IE5\99S023JD\MC9003471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0"/>
            <a:ext cx="1907704" cy="2564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4387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4" grpId="1" animBg="1"/>
      <p:bldP spid="7" grpId="0" animBg="1"/>
      <p:bldP spid="7" grpId="1" animBg="1"/>
      <p:bldP spid="8" grpId="0" animBg="1"/>
      <p:bldP spid="8" grpId="1" animBg="1"/>
      <p:bldP spid="9" grpId="0" animBg="1"/>
      <p:bldP spid="9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2763"/>
            <a:ext cx="7772400" cy="914400"/>
          </a:xfrm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rgbClr val="92D050"/>
                </a:solidFill>
              </a:rPr>
              <a:t>         </a:t>
            </a:r>
            <a:r>
              <a:rPr lang="cs-CZ" sz="4800" b="1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  <a:t>J. R. R. Tolkien</a:t>
            </a:r>
            <a:r>
              <a:rPr lang="cs-CZ" b="1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  <a:t/>
            </a:r>
            <a:br>
              <a:rPr lang="cs-CZ" b="1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</a:br>
            <a:r>
              <a:rPr lang="cs-CZ" b="1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  <a:t>                             </a:t>
            </a:r>
            <a:r>
              <a:rPr lang="cs-CZ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Tvorba:</a:t>
            </a:r>
            <a:br>
              <a:rPr lang="cs-CZ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</a:br>
            <a:endParaRPr lang="cs-CZ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844824"/>
            <a:ext cx="8839944" cy="3528392"/>
          </a:xfrm>
        </p:spPr>
        <p:txBody>
          <a:bodyPr/>
          <a:lstStyle/>
          <a:p>
            <a:pPr marL="68263" indent="0">
              <a:buClr>
                <a:schemeClr val="accent1"/>
              </a:buClr>
              <a:buNone/>
              <a:defRPr/>
            </a:pP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Hobiti vystupují také v </a:t>
            </a:r>
            <a:r>
              <a:rPr lang="cs-CZ" sz="3600" b="1" u="sng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  <a:t>Pánu </a:t>
            </a:r>
          </a:p>
          <a:p>
            <a:pPr marL="68263" indent="0">
              <a:buClr>
                <a:schemeClr val="accent1"/>
              </a:buClr>
              <a:buNone/>
              <a:defRPr/>
            </a:pPr>
            <a:r>
              <a:rPr lang="cs-CZ" sz="3600" b="1" u="sng" dirty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  <a:t>p</a:t>
            </a:r>
            <a:r>
              <a:rPr lang="cs-CZ" sz="3600" b="1" u="sng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  <a:t>rstenů</a:t>
            </a: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  (1954 – 55).</a:t>
            </a:r>
          </a:p>
          <a:p>
            <a:pPr marL="68263" indent="0">
              <a:buClr>
                <a:schemeClr val="accent1"/>
              </a:buClr>
              <a:buNone/>
              <a:defRPr/>
            </a:pPr>
            <a:r>
              <a:rPr lang="cs-CZ" sz="3600" b="1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  <a:t>Pán prstenů </a:t>
            </a:r>
            <a:r>
              <a:rPr lang="cs-CZ" sz="3600" b="1" dirty="0">
                <a:latin typeface="Calibri" pitchFamily="34" charset="0"/>
                <a:cs typeface="Calibri" pitchFamily="34" charset="0"/>
              </a:rPr>
              <a:t>– trilogie, vznikla na základě úspěchu Hobita, filmové </a:t>
            </a: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adaptace vznikají </a:t>
            </a:r>
            <a:r>
              <a:rPr lang="cs-CZ" sz="3600" b="1" dirty="0">
                <a:latin typeface="Calibri" pitchFamily="34" charset="0"/>
                <a:cs typeface="Calibri" pitchFamily="34" charset="0"/>
              </a:rPr>
              <a:t>od roku 2001. </a:t>
            </a:r>
          </a:p>
          <a:p>
            <a:pPr marL="68263" indent="0">
              <a:buClr>
                <a:schemeClr val="accent1"/>
              </a:buClr>
              <a:buNone/>
              <a:defRPr/>
            </a:pP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Díly: </a:t>
            </a:r>
            <a:r>
              <a:rPr lang="cs-CZ" sz="3600" b="1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  <a:t>Společenstvo prstenu , Dvě věže</a:t>
            </a:r>
            <a:r>
              <a:rPr lang="cs-CZ" sz="3600" b="1" dirty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  <a:t>,</a:t>
            </a:r>
            <a:r>
              <a:rPr lang="cs-CZ" sz="3600" b="1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  <a:t> Návrat krále </a:t>
            </a:r>
            <a:endParaRPr lang="cs-CZ" sz="3600" b="1" dirty="0">
              <a:solidFill>
                <a:srgbClr val="92D050"/>
              </a:solidFill>
              <a:latin typeface="Calibri" pitchFamily="34" charset="0"/>
              <a:cs typeface="Calibri" pitchFamily="34" charset="0"/>
            </a:endParaRPr>
          </a:p>
          <a:p>
            <a:pPr marL="68263" indent="0">
              <a:buClr>
                <a:schemeClr val="accent1"/>
              </a:buClr>
              <a:buNone/>
              <a:defRPr/>
            </a:pPr>
            <a:endParaRPr lang="cs-CZ" sz="3600" b="1" dirty="0">
              <a:latin typeface="Calibri" pitchFamily="34" charset="0"/>
              <a:cs typeface="Calibri" pitchFamily="34" charset="0"/>
            </a:endParaRPr>
          </a:p>
          <a:p>
            <a:pPr marL="68263" indent="0">
              <a:buClr>
                <a:schemeClr val="accent1"/>
              </a:buClr>
              <a:buNone/>
              <a:defRPr/>
            </a:pPr>
            <a:endParaRPr lang="cs-CZ" sz="2000" b="1" dirty="0">
              <a:latin typeface="Calibri" pitchFamily="34" charset="0"/>
              <a:cs typeface="Calibri" pitchFamily="34" charset="0"/>
            </a:endParaRPr>
          </a:p>
          <a:p>
            <a:pPr marL="68263" indent="0">
              <a:buClr>
                <a:schemeClr val="accent1"/>
              </a:buClr>
              <a:buNone/>
              <a:defRPr/>
            </a:pPr>
            <a:endParaRPr lang="cs-CZ" sz="3600" b="1" dirty="0" smtClean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1026" name="Picture 2" descr="C:\Users\Uživatel\AppData\Local\Microsoft\Windows\Temporary Internet Files\Content.IE5\0MX729P7\MC9003315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5301208"/>
            <a:ext cx="1804657" cy="1386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Uživatel\AppData\Local\Microsoft\Windows\Temporary Internet Files\Content.IE5\99S023JD\MC90034719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0"/>
            <a:ext cx="1907704" cy="2780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06582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2763"/>
            <a:ext cx="7772400" cy="914400"/>
          </a:xfrm>
        </p:spPr>
        <p:txBody>
          <a:bodyPr/>
          <a:lstStyle/>
          <a:p>
            <a:pPr>
              <a:defRPr/>
            </a:pPr>
            <a:r>
              <a:rPr lang="cs-CZ" sz="4800" b="1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  <a:t>              J</a:t>
            </a:r>
            <a:r>
              <a:rPr lang="cs-CZ" sz="4800" b="1" dirty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  <a:t>. R. R. Tolkien</a:t>
            </a:r>
            <a:endParaRPr lang="cs-CZ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899592" y="1700808"/>
            <a:ext cx="7772400" cy="4572000"/>
          </a:xfrm>
        </p:spPr>
        <p:txBody>
          <a:bodyPr/>
          <a:lstStyle/>
          <a:p>
            <a:pPr marL="68263" indent="0">
              <a:buNone/>
            </a:pPr>
            <a:r>
              <a:rPr lang="cs-CZ" sz="5400" b="1" dirty="0" smtClean="0"/>
              <a:t>            </a:t>
            </a:r>
            <a:r>
              <a:rPr lang="cs-CZ" sz="5400" b="1" u="sng" dirty="0" smtClean="0"/>
              <a:t>Pán prstenu</a:t>
            </a:r>
          </a:p>
          <a:p>
            <a:pPr marL="68263" indent="0">
              <a:buNone/>
            </a:pPr>
            <a:r>
              <a:rPr lang="cs-CZ" sz="5400" b="1" dirty="0" smtClean="0"/>
              <a:t>   </a:t>
            </a:r>
            <a:r>
              <a:rPr lang="cs-CZ" sz="5400" b="1" u="sng" dirty="0" smtClean="0"/>
              <a:t>Společenstvo prstenu</a:t>
            </a:r>
            <a:endParaRPr lang="cs-CZ" sz="54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4293096"/>
            <a:ext cx="699700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</a:rPr>
              <a:t>OTÁZKA</a:t>
            </a:r>
            <a:r>
              <a:rPr lang="cs-CZ" sz="3600" b="1" dirty="0" smtClean="0">
                <a:solidFill>
                  <a:srgbClr val="92D050"/>
                </a:solidFill>
              </a:rPr>
              <a:t>:</a:t>
            </a:r>
          </a:p>
          <a:p>
            <a:r>
              <a:rPr lang="cs-CZ" sz="3600" b="1" dirty="0" smtClean="0">
                <a:solidFill>
                  <a:srgbClr val="92D050"/>
                </a:solidFill>
              </a:rPr>
              <a:t>Co čtenáře přitahuje K Tolkienovi </a:t>
            </a:r>
          </a:p>
          <a:p>
            <a:r>
              <a:rPr lang="cs-CZ" sz="3600" b="1" dirty="0" smtClean="0">
                <a:solidFill>
                  <a:srgbClr val="92D050"/>
                </a:solidFill>
              </a:rPr>
              <a:t>a obyvatelům jeho Středozemě?</a:t>
            </a:r>
            <a:endParaRPr lang="cs-CZ" sz="3600" b="1" dirty="0">
              <a:solidFill>
                <a:srgbClr val="92D050"/>
              </a:solidFill>
            </a:endParaRPr>
          </a:p>
        </p:txBody>
      </p:sp>
      <p:pic>
        <p:nvPicPr>
          <p:cNvPr id="3074" name="Picture 2" descr="C:\Users\Uživatel\AppData\Local\Microsoft\Windows\Temporary Internet Files\Content.IE5\EKI5L4ZD\MC900345413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0"/>
            <a:ext cx="2195736" cy="23746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9824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9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19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2763"/>
            <a:ext cx="7772400" cy="914400"/>
          </a:xfrm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rgbClr val="92D050"/>
                </a:solidFill>
              </a:rPr>
              <a:t>         </a:t>
            </a:r>
            <a:r>
              <a:rPr lang="cs-CZ" sz="4800" b="1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  <a:t>J. R. R. Tolkien</a:t>
            </a:r>
            <a:r>
              <a:rPr lang="cs-CZ" b="1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  <a:t/>
            </a:r>
            <a:br>
              <a:rPr lang="cs-CZ" b="1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</a:br>
            <a:r>
              <a:rPr lang="cs-CZ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Tvorba:</a:t>
            </a:r>
            <a:br>
              <a:rPr lang="cs-CZ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</a:br>
            <a:endParaRPr lang="cs-CZ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700808"/>
            <a:ext cx="7488832" cy="4680520"/>
          </a:xfrm>
        </p:spPr>
        <p:txBody>
          <a:bodyPr/>
          <a:lstStyle/>
          <a:p>
            <a:pPr marL="68263" indent="0">
              <a:buClr>
                <a:schemeClr val="accent1"/>
              </a:buClr>
              <a:buNone/>
              <a:defRPr/>
            </a:pPr>
            <a:r>
              <a:rPr lang="cs-CZ" sz="2000" b="1" dirty="0" smtClean="0">
                <a:latin typeface="Calibri" pitchFamily="34" charset="0"/>
                <a:cs typeface="Calibri" pitchFamily="34" charset="0"/>
              </a:rPr>
              <a:t>              </a:t>
            </a:r>
            <a:endParaRPr lang="cs-CZ" sz="2000" b="1" dirty="0">
              <a:latin typeface="Calibri" pitchFamily="34" charset="0"/>
              <a:cs typeface="Calibri" pitchFamily="34" charset="0"/>
            </a:endParaRPr>
          </a:p>
          <a:p>
            <a:pPr marL="68263" indent="0">
              <a:buClr>
                <a:schemeClr val="accent1"/>
              </a:buClr>
              <a:buNone/>
              <a:defRPr/>
            </a:pP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Ústředním </a:t>
            </a:r>
            <a:r>
              <a:rPr lang="cs-CZ" sz="3600" b="1" dirty="0">
                <a:latin typeface="Calibri" pitchFamily="34" charset="0"/>
                <a:cs typeface="Calibri" pitchFamily="34" charset="0"/>
              </a:rPr>
              <a:t>motivem těchto knih je </a:t>
            </a: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souboj </a:t>
            </a:r>
            <a:r>
              <a:rPr lang="cs-CZ" sz="3600" b="1" dirty="0">
                <a:latin typeface="Calibri" pitchFamily="34" charset="0"/>
                <a:cs typeface="Calibri" pitchFamily="34" charset="0"/>
              </a:rPr>
              <a:t>dobra se zlem</a:t>
            </a: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.</a:t>
            </a:r>
          </a:p>
          <a:p>
            <a:pPr marL="68263" indent="0">
              <a:buClr>
                <a:schemeClr val="accent1"/>
              </a:buClr>
              <a:buNone/>
              <a:defRPr/>
            </a:pP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Tolkien je </a:t>
            </a:r>
            <a:r>
              <a:rPr lang="cs-CZ" sz="3600" b="1" dirty="0">
                <a:latin typeface="Calibri" pitchFamily="34" charset="0"/>
                <a:cs typeface="Calibri" pitchFamily="34" charset="0"/>
              </a:rPr>
              <a:t>považován za pravého otce žánru fantasy. </a:t>
            </a:r>
            <a:endParaRPr lang="cs-CZ" sz="3600" b="1" dirty="0" smtClean="0">
              <a:latin typeface="Calibri" pitchFamily="34" charset="0"/>
              <a:cs typeface="Calibri" pitchFamily="34" charset="0"/>
            </a:endParaRPr>
          </a:p>
          <a:p>
            <a:pPr marL="68263" indent="0">
              <a:buClr>
                <a:schemeClr val="accent1"/>
              </a:buClr>
              <a:buNone/>
              <a:defRPr/>
            </a:pPr>
            <a:r>
              <a:rPr lang="cs-CZ" sz="3600" b="1" dirty="0">
                <a:latin typeface="Calibri" pitchFamily="34" charset="0"/>
                <a:cs typeface="Calibri" pitchFamily="34" charset="0"/>
              </a:rPr>
              <a:t>Díky němu se také stal žánr fantasy velmi populární a kritiky </a:t>
            </a: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uznávaný, </a:t>
            </a:r>
          </a:p>
          <a:p>
            <a:pPr marL="68263" indent="0">
              <a:buClr>
                <a:schemeClr val="accent1"/>
              </a:buClr>
              <a:buNone/>
              <a:defRPr/>
            </a:pP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Stává se plnohodnotným </a:t>
            </a:r>
            <a:r>
              <a:rPr lang="cs-CZ" sz="3600" b="1" dirty="0">
                <a:latin typeface="Calibri" pitchFamily="34" charset="0"/>
                <a:cs typeface="Calibri" pitchFamily="34" charset="0"/>
              </a:rPr>
              <a:t>a </a:t>
            </a: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samostatným žánrem.</a:t>
            </a:r>
            <a:endParaRPr lang="cs-CZ" sz="3600" b="1" dirty="0">
              <a:latin typeface="Calibri" pitchFamily="34" charset="0"/>
              <a:cs typeface="Calibri" pitchFamily="34" charset="0"/>
            </a:endParaRPr>
          </a:p>
          <a:p>
            <a:pPr marL="68263" indent="0">
              <a:buClr>
                <a:schemeClr val="accent1"/>
              </a:buClr>
              <a:buNone/>
              <a:defRPr/>
            </a:pPr>
            <a:endParaRPr lang="cs-CZ" sz="3600" b="1" dirty="0" smtClean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7" name="Picture 2" descr="C:\Users\Uživatel\AppData\Local\Microsoft\Windows\Temporary Internet Files\Content.IE5\EKI5L4ZD\MC900345413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0"/>
            <a:ext cx="2195736" cy="23746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1950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2763"/>
            <a:ext cx="7772400" cy="914400"/>
          </a:xfrm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rgbClr val="92D050"/>
                </a:solidFill>
              </a:rPr>
              <a:t>         </a:t>
            </a:r>
            <a:r>
              <a:rPr lang="cs-CZ" sz="4800" b="1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  <a:t>J. R. R. Tolkien</a:t>
            </a:r>
            <a:r>
              <a:rPr lang="cs-CZ" b="1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  <a:t/>
            </a:r>
            <a:br>
              <a:rPr lang="cs-CZ" b="1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</a:br>
            <a:r>
              <a:rPr lang="cs-CZ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Tom </a:t>
            </a:r>
            <a:r>
              <a:rPr lang="cs-CZ" b="1" dirty="0" err="1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Bombadil</a:t>
            </a:r>
            <a:r>
              <a:rPr lang="cs-CZ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 – práce s textem</a:t>
            </a:r>
            <a:br>
              <a:rPr lang="cs-CZ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</a:br>
            <a:r>
              <a:rPr lang="cs-CZ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/>
            </a:r>
            <a:br>
              <a:rPr lang="cs-CZ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</a:br>
            <a:r>
              <a:rPr lang="cs-CZ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     NEZKUSIL Vladimír, </a:t>
            </a:r>
            <a:r>
              <a:rPr lang="cs-CZ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Literární </a:t>
            </a:r>
            <a:r>
              <a:rPr lang="cs-CZ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/>
            </a:r>
            <a:br>
              <a:rPr lang="cs-CZ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</a:br>
            <a:r>
              <a:rPr lang="cs-CZ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          výchova  pro </a:t>
            </a:r>
            <a:r>
              <a:rPr lang="cs-CZ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9. ročník</a:t>
            </a:r>
            <a:r>
              <a:rPr lang="cs-CZ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/>
            </a:r>
            <a:br>
              <a:rPr lang="cs-CZ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</a:br>
            <a:endParaRPr lang="cs-CZ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771800" y="5445224"/>
            <a:ext cx="4896544" cy="936104"/>
          </a:xfrm>
        </p:spPr>
        <p:txBody>
          <a:bodyPr/>
          <a:lstStyle/>
          <a:p>
            <a:pPr marL="68263" indent="0">
              <a:buClr>
                <a:schemeClr val="accent1"/>
              </a:buClr>
              <a:buNone/>
              <a:defRPr/>
            </a:pPr>
            <a:r>
              <a:rPr lang="cs-CZ" sz="2000" b="1" dirty="0" smtClean="0">
                <a:latin typeface="Calibri" pitchFamily="34" charset="0"/>
                <a:cs typeface="Calibri" pitchFamily="34" charset="0"/>
              </a:rPr>
              <a:t>               </a:t>
            </a:r>
            <a:endParaRPr lang="cs-CZ" sz="2000" b="1" dirty="0">
              <a:latin typeface="Calibri" pitchFamily="34" charset="0"/>
              <a:cs typeface="Calibri" pitchFamily="34" charset="0"/>
            </a:endParaRPr>
          </a:p>
          <a:p>
            <a:pPr marL="68263" indent="0">
              <a:buClr>
                <a:schemeClr val="accent1"/>
              </a:buClr>
              <a:buNone/>
              <a:defRPr/>
            </a:pPr>
            <a:endParaRPr lang="cs-CZ" sz="3600" b="1" dirty="0">
              <a:latin typeface="Calibri" pitchFamily="34" charset="0"/>
              <a:cs typeface="Calibri" pitchFamily="34" charset="0"/>
            </a:endParaRPr>
          </a:p>
          <a:p>
            <a:pPr marL="68263" indent="0">
              <a:buClr>
                <a:schemeClr val="accent1"/>
              </a:buClr>
              <a:buNone/>
              <a:defRPr/>
            </a:pPr>
            <a:endParaRPr lang="cs-CZ" sz="3600" b="1" dirty="0" smtClean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4098" name="Picture 2" descr="C:\Users\Uživatel\AppData\Local\Microsoft\Windows\Temporary Internet Files\Content.IE5\8ULNU0F9\MC90044173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0400" y="411480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2653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2763"/>
            <a:ext cx="7772400" cy="914400"/>
          </a:xfrm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rgbClr val="92D050"/>
                </a:solidFill>
              </a:rPr>
              <a:t>         </a:t>
            </a:r>
            <a:r>
              <a:rPr lang="cs-CZ" sz="4800" b="1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  <a:t>J. R. R. Tolkien</a:t>
            </a:r>
            <a:r>
              <a:rPr lang="cs-CZ" b="1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  <a:t/>
            </a:r>
            <a:br>
              <a:rPr lang="cs-CZ" b="1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</a:br>
            <a:r>
              <a:rPr lang="cs-CZ" b="1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  <a:t>                            </a:t>
            </a:r>
            <a:r>
              <a:rPr lang="cs-CZ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Tom </a:t>
            </a:r>
            <a:r>
              <a:rPr lang="cs-CZ" b="1" dirty="0" err="1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Bombadil</a:t>
            </a:r>
            <a:r>
              <a:rPr lang="cs-CZ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 </a:t>
            </a:r>
            <a:br>
              <a:rPr lang="cs-CZ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</a:br>
            <a:r>
              <a:rPr lang="cs-CZ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                           práce s textem</a:t>
            </a:r>
            <a:br>
              <a:rPr lang="cs-CZ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</a:br>
            <a:endParaRPr lang="cs-CZ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700808"/>
            <a:ext cx="7488832" cy="4680520"/>
          </a:xfrm>
        </p:spPr>
        <p:txBody>
          <a:bodyPr/>
          <a:lstStyle/>
          <a:p>
            <a:pPr marL="68263" indent="0">
              <a:buClr>
                <a:schemeClr val="accent1"/>
              </a:buClr>
              <a:buNone/>
              <a:defRPr/>
            </a:pPr>
            <a:r>
              <a:rPr lang="cs-CZ" sz="2000" b="1" dirty="0" smtClean="0">
                <a:latin typeface="Calibri" pitchFamily="34" charset="0"/>
                <a:cs typeface="Calibri" pitchFamily="34" charset="0"/>
              </a:rPr>
              <a:t>              </a:t>
            </a:r>
          </a:p>
          <a:p>
            <a:pPr marL="68263" indent="0">
              <a:buClr>
                <a:schemeClr val="accent1"/>
              </a:buClr>
              <a:buNone/>
              <a:defRPr/>
            </a:pP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   </a:t>
            </a:r>
          </a:p>
          <a:p>
            <a:pPr marL="68263" indent="0">
              <a:buClr>
                <a:schemeClr val="accent1"/>
              </a:buClr>
              <a:buNone/>
              <a:defRPr/>
            </a:pPr>
            <a:endParaRPr lang="cs-CZ" sz="3600" b="1" dirty="0" smtClean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0" y="2521088"/>
            <a:ext cx="8964488" cy="39087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200" b="1" dirty="0" smtClean="0"/>
          </a:p>
          <a:p>
            <a:pPr algn="just"/>
            <a:endParaRPr lang="cs-CZ" sz="3600" b="1" dirty="0" smtClean="0"/>
          </a:p>
          <a:p>
            <a:pPr algn="just"/>
            <a:r>
              <a:rPr lang="cs-CZ" sz="3600" b="1" dirty="0" smtClean="0"/>
              <a:t>Jde </a:t>
            </a:r>
            <a:r>
              <a:rPr lang="cs-CZ" sz="3600" b="1" dirty="0"/>
              <a:t>o zdravého a statného chlapíka, většího a těžšího než hobiti, ale ne tak vysokého jako lidé. Má modré a jasné oči, dlouhý hnědý plnovous a červenou tvář pokrytou vráskami od úsměvu. </a:t>
            </a:r>
          </a:p>
        </p:txBody>
      </p:sp>
      <p:pic>
        <p:nvPicPr>
          <p:cNvPr id="6147" name="Picture 3" descr="C:\Users\Uživatel\AppData\Local\Microsoft\Windows\Temporary Internet Files\Content.IE5\EKI5L4ZD\MC900407862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5028" y="692696"/>
            <a:ext cx="1872208" cy="2719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8924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2763"/>
            <a:ext cx="7772400" cy="914400"/>
          </a:xfrm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rgbClr val="92D050"/>
                </a:solidFill>
              </a:rPr>
              <a:t>         </a:t>
            </a:r>
            <a:r>
              <a:rPr lang="cs-CZ" sz="4800" b="1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  <a:t>J. R. R. Tolkien</a:t>
            </a:r>
            <a:r>
              <a:rPr lang="cs-CZ" b="1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  <a:t/>
            </a:r>
            <a:br>
              <a:rPr lang="cs-CZ" b="1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</a:br>
            <a:r>
              <a:rPr lang="cs-CZ" b="1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  <a:t>                           </a:t>
            </a:r>
            <a:r>
              <a:rPr lang="cs-CZ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Tom </a:t>
            </a:r>
            <a:r>
              <a:rPr lang="cs-CZ" b="1" dirty="0" err="1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Bombadil</a:t>
            </a:r>
            <a:r>
              <a:rPr lang="cs-CZ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 </a:t>
            </a:r>
            <a:br>
              <a:rPr lang="cs-CZ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</a:br>
            <a:r>
              <a:rPr lang="cs-CZ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                           práce s textem</a:t>
            </a:r>
            <a:br>
              <a:rPr lang="cs-CZ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</a:br>
            <a:endParaRPr lang="cs-CZ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700808"/>
            <a:ext cx="7488832" cy="4680520"/>
          </a:xfrm>
        </p:spPr>
        <p:txBody>
          <a:bodyPr/>
          <a:lstStyle/>
          <a:p>
            <a:pPr marL="68263" indent="0">
              <a:buClr>
                <a:schemeClr val="accent1"/>
              </a:buClr>
              <a:buNone/>
              <a:defRPr/>
            </a:pPr>
            <a:r>
              <a:rPr lang="cs-CZ" sz="2000" b="1" dirty="0" smtClean="0">
                <a:latin typeface="Calibri" pitchFamily="34" charset="0"/>
                <a:cs typeface="Calibri" pitchFamily="34" charset="0"/>
              </a:rPr>
              <a:t>              </a:t>
            </a:r>
            <a:endParaRPr lang="cs-CZ" sz="2000" b="1" dirty="0">
              <a:latin typeface="Calibri" pitchFamily="34" charset="0"/>
              <a:cs typeface="Calibri" pitchFamily="34" charset="0"/>
            </a:endParaRPr>
          </a:p>
          <a:p>
            <a:pPr marL="68263" indent="0">
              <a:buClr>
                <a:schemeClr val="accent1"/>
              </a:buClr>
              <a:buNone/>
              <a:defRPr/>
            </a:pPr>
            <a:endParaRPr lang="cs-CZ" sz="3600" b="1" dirty="0">
              <a:latin typeface="Calibri" pitchFamily="34" charset="0"/>
              <a:cs typeface="Calibri" pitchFamily="34" charset="0"/>
            </a:endParaRPr>
          </a:p>
          <a:p>
            <a:pPr marL="68263" indent="0">
              <a:buClr>
                <a:schemeClr val="accent1"/>
              </a:buClr>
              <a:buNone/>
              <a:defRPr/>
            </a:pPr>
            <a:endParaRPr lang="cs-CZ" sz="3600" b="1" dirty="0" smtClean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79512" y="2996952"/>
            <a:ext cx="8856984" cy="33547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200" b="1" dirty="0" smtClean="0"/>
          </a:p>
          <a:p>
            <a:pPr algn="just"/>
            <a:r>
              <a:rPr lang="cs-CZ" sz="3600" b="1" dirty="0" smtClean="0"/>
              <a:t>Nosí </a:t>
            </a:r>
            <a:r>
              <a:rPr lang="cs-CZ" sz="3600" b="1" dirty="0"/>
              <a:t>modrý kabátek, vysoký klobouk </a:t>
            </a:r>
            <a:endParaRPr lang="cs-CZ" sz="3600" b="1" dirty="0" smtClean="0"/>
          </a:p>
          <a:p>
            <a:pPr algn="just"/>
            <a:r>
              <a:rPr lang="cs-CZ" sz="3600" b="1" dirty="0" smtClean="0"/>
              <a:t>s </a:t>
            </a:r>
            <a:r>
              <a:rPr lang="cs-CZ" sz="3600" b="1" dirty="0"/>
              <a:t>pírkem (modrým v Pánu prstenů, bílým labutím v Dobrodružství Toma </a:t>
            </a:r>
            <a:r>
              <a:rPr lang="cs-CZ" sz="3600" b="1" dirty="0" err="1"/>
              <a:t>Bombadila</a:t>
            </a:r>
            <a:r>
              <a:rPr lang="cs-CZ" sz="3600" b="1" dirty="0"/>
              <a:t>), kožené kalhoty se zeleným </a:t>
            </a:r>
            <a:r>
              <a:rPr lang="cs-CZ" sz="3600" b="1" dirty="0" smtClean="0"/>
              <a:t>opaskem </a:t>
            </a:r>
          </a:p>
          <a:p>
            <a:pPr algn="just"/>
            <a:r>
              <a:rPr lang="cs-CZ" sz="3600" b="1" dirty="0" smtClean="0"/>
              <a:t>a </a:t>
            </a:r>
            <a:r>
              <a:rPr lang="cs-CZ" sz="3600" b="1" dirty="0"/>
              <a:t>veliké žluté boty.</a:t>
            </a:r>
          </a:p>
        </p:txBody>
      </p:sp>
      <p:pic>
        <p:nvPicPr>
          <p:cNvPr id="5122" name="Picture 2" descr="C:\Users\Uživatel\AppData\Local\Microsoft\Windows\Temporary Internet Files\Content.IE5\99S023JD\MC90033114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565340"/>
            <a:ext cx="1816729" cy="12599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8461" y="1098615"/>
            <a:ext cx="542925" cy="933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 descr="C:\Users\Uživatel\AppData\Local\Microsoft\Windows\Temporary Internet Files\Content.IE5\99S023JD\MC90029078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1796" y="1202627"/>
            <a:ext cx="1587374" cy="1590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981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Zástupný symbol pro obsah 5"/>
          <p:cNvSpPr>
            <a:spLocks noGrp="1"/>
          </p:cNvSpPr>
          <p:nvPr>
            <p:ph idx="1"/>
          </p:nvPr>
        </p:nvSpPr>
        <p:spPr>
          <a:xfrm>
            <a:off x="395536" y="404665"/>
            <a:ext cx="8319839" cy="2562670"/>
          </a:xfrm>
        </p:spPr>
        <p:txBody>
          <a:bodyPr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1400" dirty="0" smtClean="0">
                <a:latin typeface="Calibri" pitchFamily="34" charset="0"/>
                <a:cs typeface="Calibri" pitchFamily="34" charset="0"/>
              </a:rPr>
              <a:t>Zdroj použité literatury: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s-CZ" sz="1400" dirty="0" smtClean="0"/>
              <a:t>NEZKUSIL</a:t>
            </a:r>
            <a:r>
              <a:rPr lang="cs-CZ" sz="1400" dirty="0"/>
              <a:t>, Vladimír. </a:t>
            </a:r>
            <a:r>
              <a:rPr lang="cs-CZ" sz="1400" i="1" dirty="0"/>
              <a:t>Literární výchova pro 8. ročník ZŠ: Výpravy do světa literatury</a:t>
            </a:r>
            <a:r>
              <a:rPr lang="cs-CZ" sz="1400" dirty="0"/>
              <a:t>. 2. vyd. Praha: Fortuna, 1997. ISBN 80-7168-453-8. 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s-CZ" sz="1400" dirty="0" smtClean="0"/>
              <a:t>KOVALČÍK</a:t>
            </a:r>
            <a:r>
              <a:rPr lang="cs-CZ" sz="1400" dirty="0"/>
              <a:t>, Zdeněk. </a:t>
            </a:r>
            <a:r>
              <a:rPr lang="cs-CZ" sz="1400" i="1" dirty="0"/>
              <a:t>Čítanka pro 9. ročník ZŠ a příslušné ročníky VG</a:t>
            </a:r>
            <a:r>
              <a:rPr lang="cs-CZ" sz="1400" dirty="0"/>
              <a:t>. Všeň: Alter, s.r.o., 2006. ISBN 80-7245-017-4. </a:t>
            </a:r>
            <a:endParaRPr lang="cs-CZ" sz="1400" dirty="0">
              <a:latin typeface="Calibri" pitchFamily="34" charset="0"/>
              <a:cs typeface="Calibri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s-CZ" sz="1400" dirty="0"/>
              <a:t>NEZKUSIL, Vladimír. </a:t>
            </a:r>
            <a:r>
              <a:rPr lang="cs-CZ" sz="1400" i="1" dirty="0"/>
              <a:t>Literární výchova pro 9. ročník ZŠ: Výpravy do světa literatury 2</a:t>
            </a:r>
            <a:r>
              <a:rPr lang="cs-CZ" sz="1400" dirty="0"/>
              <a:t>. Praha: Fortuna, 1999. ISBN 80-7168-347-7. </a:t>
            </a:r>
            <a:endParaRPr lang="cs-CZ" sz="1400" dirty="0" smtClean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95536" y="2459216"/>
            <a:ext cx="691276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Zdroj </a:t>
            </a:r>
            <a:r>
              <a:rPr lang="cs-CZ" sz="1400" dirty="0"/>
              <a:t>obrázků: </a:t>
            </a:r>
          </a:p>
          <a:p>
            <a:r>
              <a:rPr lang="cs-CZ" sz="1400" dirty="0"/>
              <a:t>Galerie Microsoft Office</a:t>
            </a:r>
          </a:p>
        </p:txBody>
      </p:sp>
    </p:spTree>
    <p:extLst>
      <p:ext uri="{BB962C8B-B14F-4D97-AF65-F5344CB8AC3E}">
        <p14:creationId xmlns:p14="http://schemas.microsoft.com/office/powerpoint/2010/main" val="226728971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3062</TotalTime>
  <Words>614</Words>
  <Application>Microsoft Office PowerPoint</Application>
  <PresentationFormat>Předvádění na obrazovce (4:3)</PresentationFormat>
  <Paragraphs>82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Metro</vt:lpstr>
      <vt:lpstr>Horizont</vt:lpstr>
      <vt:lpstr>J. R. R. Tolkien - Hobiti</vt:lpstr>
      <vt:lpstr>         J. R. R. Tolkien Život:</vt:lpstr>
      <vt:lpstr>         J. R. R. Tolkien                               Tvorba: </vt:lpstr>
      <vt:lpstr>         J. R. R. Tolkien  </vt:lpstr>
      <vt:lpstr>         J. R. R. Tolkien                              Tvorba:  </vt:lpstr>
      <vt:lpstr>         J. R. R. Tolkien                              Tvorba: </vt:lpstr>
      <vt:lpstr>              J. R. R. Tolkien</vt:lpstr>
      <vt:lpstr>         J. R. R. Tolkien Tvorba: </vt:lpstr>
      <vt:lpstr>         J. R. R. Tolkien Tom Bombadil – práce s textem       NEZKUSIL Vladimír, Literární             výchova  pro 9. ročník </vt:lpstr>
      <vt:lpstr>         J. R. R. Tolkien                             Tom Bombadil                              práce s textem </vt:lpstr>
      <vt:lpstr>         J. R. R. Tolkien                            Tom Bombadil                              práce s textem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J. R. R. Tolkien</dc:title>
  <dc:creator>Loumová</dc:creator>
  <cp:lastModifiedBy>Uživatel</cp:lastModifiedBy>
  <cp:revision>444</cp:revision>
  <dcterms:created xsi:type="dcterms:W3CDTF">2010-08-23T12:40:30Z</dcterms:created>
  <dcterms:modified xsi:type="dcterms:W3CDTF">2012-11-25T07:36:04Z</dcterms:modified>
</cp:coreProperties>
</file>