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F7D70-6082-4E59-B98D-589D85B58343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EDF95-D1A7-4237-8410-4A9512B12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VY_32_INOVACE_13_DĚLENÍ 6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1.6.2012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</a:t>
            </a:r>
            <a:r>
              <a:rPr lang="cs-CZ" smtClean="0"/>
              <a:t>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Jedná se o materiál určený k procvičování násobilky v oboru do 100 pomocí interaktivní tabule. Doporučeno pro 3. ročník ZŠ</a:t>
            </a:r>
          </a:p>
        </p:txBody>
      </p:sp>
      <p:pic>
        <p:nvPicPr>
          <p:cNvPr id="6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Maminka </a:t>
            </a:r>
            <a:r>
              <a:rPr lang="cs-CZ" b="1" u="sng" dirty="0" smtClean="0">
                <a:solidFill>
                  <a:srgbClr val="FF0000"/>
                </a:solidFill>
              </a:rPr>
              <a:t>zavařila 42 kompotů</a:t>
            </a:r>
            <a:r>
              <a:rPr lang="cs-CZ" u="sng" dirty="0" smtClean="0"/>
              <a:t>. Dávala je do polic </a:t>
            </a:r>
            <a:r>
              <a:rPr lang="cs-CZ" b="1" u="sng" dirty="0" smtClean="0">
                <a:solidFill>
                  <a:srgbClr val="0070C0"/>
                </a:solidFill>
              </a:rPr>
              <a:t>po 6 sklenicích</a:t>
            </a:r>
            <a:r>
              <a:rPr lang="cs-CZ" u="sng" dirty="0" smtClean="0"/>
              <a:t>. Kolik polic bylo plných?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Znázorni: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Maminka naplnila  ___  polic.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852936"/>
            <a:ext cx="11192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42 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852936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6 </a:t>
            </a:r>
            <a:r>
              <a:rPr lang="cs-CZ" sz="4800" b="1" dirty="0" smtClean="0"/>
              <a:t>=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2780928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7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479715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7</a:t>
            </a:r>
            <a:endParaRPr lang="cs-CZ" sz="44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060848"/>
            <a:ext cx="1108720" cy="1108720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1008112" cy="1008112"/>
          </a:xfrm>
          <a:prstGeom prst="rect">
            <a:avLst/>
          </a:prstGeom>
          <a:noFill/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3789040"/>
            <a:ext cx="1224136" cy="1224136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933056"/>
            <a:ext cx="1080120" cy="1080120"/>
          </a:xfrm>
          <a:prstGeom prst="rect">
            <a:avLst/>
          </a:prstGeom>
          <a:noFill/>
        </p:spPr>
      </p:pic>
      <p:pic>
        <p:nvPicPr>
          <p:cNvPr id="4106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869160"/>
            <a:ext cx="1180728" cy="1180728"/>
          </a:xfrm>
          <a:prstGeom prst="rect">
            <a:avLst/>
          </a:prstGeom>
          <a:noFill/>
        </p:spPr>
      </p:pic>
      <p:pic>
        <p:nvPicPr>
          <p:cNvPr id="4108" name="Picture 1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861048"/>
            <a:ext cx="1080120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</a:rPr>
              <a:t>Doplň správně: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</a:t>
            </a:r>
            <a:r>
              <a:rPr lang="cs-CZ" sz="3500" b="1" dirty="0" smtClean="0">
                <a:solidFill>
                  <a:srgbClr val="00B050"/>
                </a:solidFill>
              </a:rPr>
              <a:t>6 </a:t>
            </a:r>
            <a:r>
              <a:rPr lang="cs-CZ" sz="3500" b="1" dirty="0">
                <a:solidFill>
                  <a:srgbClr val="00B050"/>
                </a:solidFill>
              </a:rPr>
              <a:t>:___ = 1           </a:t>
            </a:r>
            <a:r>
              <a:rPr lang="cs-CZ" sz="3500" b="1" dirty="0" smtClean="0">
                <a:solidFill>
                  <a:srgbClr val="00B050"/>
                </a:solidFill>
              </a:rPr>
              <a:t>                        60 </a:t>
            </a:r>
            <a:r>
              <a:rPr lang="cs-CZ" sz="3500" b="1" dirty="0">
                <a:solidFill>
                  <a:srgbClr val="00B050"/>
                </a:solidFill>
              </a:rPr>
              <a:t>: __ = 10</a:t>
            </a:r>
          </a:p>
          <a:p>
            <a:pPr>
              <a:buNone/>
            </a:pPr>
            <a:r>
              <a:rPr lang="cs-CZ" sz="3500" dirty="0"/>
              <a:t> </a:t>
            </a:r>
          </a:p>
          <a:p>
            <a:pPr>
              <a:buNone/>
            </a:pPr>
            <a:r>
              <a:rPr lang="cs-CZ" sz="3500" b="1" dirty="0" smtClean="0">
                <a:solidFill>
                  <a:srgbClr val="0070C0"/>
                </a:solidFill>
              </a:rPr>
              <a:t>    __ </a:t>
            </a:r>
            <a:r>
              <a:rPr lang="cs-CZ" sz="3500" b="1" dirty="0">
                <a:solidFill>
                  <a:srgbClr val="0070C0"/>
                </a:solidFill>
              </a:rPr>
              <a:t>: 6 = </a:t>
            </a:r>
            <a:r>
              <a:rPr lang="cs-CZ" sz="3500" b="1" dirty="0" err="1">
                <a:solidFill>
                  <a:srgbClr val="0070C0"/>
                </a:solidFill>
              </a:rPr>
              <a:t>6</a:t>
            </a:r>
            <a:r>
              <a:rPr lang="cs-CZ" sz="3500" b="1" dirty="0">
                <a:solidFill>
                  <a:srgbClr val="0070C0"/>
                </a:solidFill>
              </a:rPr>
              <a:t>             </a:t>
            </a:r>
            <a:r>
              <a:rPr lang="cs-CZ" sz="3500" b="1" dirty="0" smtClean="0">
                <a:solidFill>
                  <a:srgbClr val="0070C0"/>
                </a:solidFill>
              </a:rPr>
              <a:t>                        30 </a:t>
            </a:r>
            <a:r>
              <a:rPr lang="cs-CZ" sz="3500" b="1" dirty="0">
                <a:solidFill>
                  <a:srgbClr val="0070C0"/>
                </a:solidFill>
              </a:rPr>
              <a:t>: 6 = ___</a:t>
            </a:r>
          </a:p>
          <a:p>
            <a:pPr>
              <a:buNone/>
            </a:pPr>
            <a:r>
              <a:rPr lang="cs-CZ" sz="3500" b="1" dirty="0">
                <a:solidFill>
                  <a:srgbClr val="0070C0"/>
                </a:solidFill>
              </a:rPr>
              <a:t> </a:t>
            </a:r>
          </a:p>
          <a:p>
            <a:pPr>
              <a:buNone/>
            </a:pPr>
            <a:r>
              <a:rPr lang="cs-CZ" sz="3500" dirty="0" smtClean="0"/>
              <a:t>    </a:t>
            </a:r>
            <a:r>
              <a:rPr lang="cs-CZ" sz="3500" b="1" dirty="0" smtClean="0">
                <a:solidFill>
                  <a:srgbClr val="7030A0"/>
                </a:solidFill>
              </a:rPr>
              <a:t>54 </a:t>
            </a:r>
            <a:r>
              <a:rPr lang="cs-CZ" sz="3500" b="1" dirty="0">
                <a:solidFill>
                  <a:srgbClr val="7030A0"/>
                </a:solidFill>
              </a:rPr>
              <a:t>: 6 = __          </a:t>
            </a:r>
            <a:r>
              <a:rPr lang="cs-CZ" sz="3500" b="1" dirty="0" smtClean="0">
                <a:solidFill>
                  <a:srgbClr val="7030A0"/>
                </a:solidFill>
              </a:rPr>
              <a:t>                          __ </a:t>
            </a:r>
            <a:r>
              <a:rPr lang="cs-CZ" sz="3500" b="1" dirty="0">
                <a:solidFill>
                  <a:srgbClr val="7030A0"/>
                </a:solidFill>
              </a:rPr>
              <a:t>: </a:t>
            </a:r>
            <a:r>
              <a:rPr lang="cs-CZ" sz="3500" b="1" dirty="0" err="1">
                <a:solidFill>
                  <a:srgbClr val="7030A0"/>
                </a:solidFill>
              </a:rPr>
              <a:t>6</a:t>
            </a:r>
            <a:r>
              <a:rPr lang="cs-CZ" sz="3500" b="1" dirty="0">
                <a:solidFill>
                  <a:srgbClr val="7030A0"/>
                </a:solidFill>
              </a:rPr>
              <a:t> = 4</a:t>
            </a:r>
          </a:p>
          <a:p>
            <a:pPr>
              <a:buNone/>
            </a:pPr>
            <a:r>
              <a:rPr lang="cs-CZ" sz="3500" dirty="0"/>
              <a:t> </a:t>
            </a:r>
          </a:p>
          <a:p>
            <a:pPr>
              <a:buNone/>
            </a:pPr>
            <a:r>
              <a:rPr lang="cs-CZ" sz="3500" dirty="0" smtClean="0"/>
              <a:t>    </a:t>
            </a:r>
            <a:r>
              <a:rPr lang="cs-CZ" sz="3500" b="1" dirty="0" smtClean="0">
                <a:solidFill>
                  <a:srgbClr val="FF0000"/>
                </a:solidFill>
              </a:rPr>
              <a:t>48 </a:t>
            </a:r>
            <a:r>
              <a:rPr lang="cs-CZ" sz="3500" b="1" dirty="0">
                <a:solidFill>
                  <a:srgbClr val="FF0000"/>
                </a:solidFill>
              </a:rPr>
              <a:t>: __ = 8          </a:t>
            </a:r>
            <a:r>
              <a:rPr lang="cs-CZ" sz="3500" b="1" dirty="0" smtClean="0">
                <a:solidFill>
                  <a:srgbClr val="FF0000"/>
                </a:solidFill>
              </a:rPr>
              <a:t>                           18 </a:t>
            </a:r>
            <a:r>
              <a:rPr lang="cs-CZ" sz="3500" b="1" dirty="0">
                <a:solidFill>
                  <a:srgbClr val="FF0000"/>
                </a:solidFill>
              </a:rPr>
              <a:t>: 6 = ___</a:t>
            </a:r>
          </a:p>
          <a:p>
            <a:pPr>
              <a:buNone/>
            </a:pPr>
            <a:endParaRPr lang="cs-CZ" sz="3500" dirty="0"/>
          </a:p>
          <a:p>
            <a:pPr>
              <a:buNone/>
            </a:pPr>
            <a:r>
              <a:rPr lang="cs-CZ" sz="3500" dirty="0" smtClean="0"/>
              <a:t>    </a:t>
            </a:r>
            <a:r>
              <a:rPr lang="cs-CZ" sz="3500" b="1" dirty="0" smtClean="0">
                <a:solidFill>
                  <a:schemeClr val="accent2">
                    <a:lumMod val="50000"/>
                  </a:schemeClr>
                </a:solidFill>
              </a:rPr>
              <a:t>___ </a:t>
            </a:r>
            <a:r>
              <a:rPr lang="cs-CZ" sz="3500" b="1" dirty="0">
                <a:solidFill>
                  <a:schemeClr val="accent2">
                    <a:lumMod val="50000"/>
                  </a:schemeClr>
                </a:solidFill>
              </a:rPr>
              <a:t>: 6 = 7            </a:t>
            </a:r>
            <a:r>
              <a:rPr lang="cs-CZ" sz="35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12 </a:t>
            </a:r>
            <a:r>
              <a:rPr lang="cs-CZ" sz="3500" b="1" dirty="0">
                <a:solidFill>
                  <a:schemeClr val="accent2">
                    <a:lumMod val="50000"/>
                  </a:schemeClr>
                </a:solidFill>
              </a:rPr>
              <a:t>: __ = 2</a:t>
            </a:r>
          </a:p>
          <a:p>
            <a:pPr>
              <a:buNone/>
            </a:pPr>
            <a:endParaRPr lang="cs-CZ" sz="35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Napiš příklady na dělení: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860032" y="3140968"/>
          <a:ext cx="2903985" cy="1402080"/>
        </p:xfrm>
        <a:graphic>
          <a:graphicData uri="http://schemas.openxmlformats.org/drawingml/2006/table">
            <a:tbl>
              <a:tblPr firstRow="1" bandRow="1">
                <a:tableStyleId>{18603FDC-E32A-4AB5-989C-0864C3EAD2B8}</a:tableStyleId>
              </a:tblPr>
              <a:tblGrid>
                <a:gridCol w="720080"/>
                <a:gridCol w="441514"/>
                <a:gridCol w="580797"/>
                <a:gridCol w="580797"/>
                <a:gridCol w="580797"/>
              </a:tblGrid>
              <a:tr h="61995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: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=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9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: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4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=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87624" y="3140968"/>
          <a:ext cx="2903985" cy="1402080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720080"/>
                <a:gridCol w="441514"/>
                <a:gridCol w="580797"/>
                <a:gridCol w="580797"/>
                <a:gridCol w="580797"/>
              </a:tblGrid>
              <a:tr h="6199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: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=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956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45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: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=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5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141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Maminka zavařila 42 kompotů. Dávala je do polic po 6 sklenicích. Kolik polic bylo plných?</vt:lpstr>
      <vt:lpstr>Doplň správně:</vt:lpstr>
      <vt:lpstr>Napiš příklady na dělení: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10</cp:revision>
  <dcterms:created xsi:type="dcterms:W3CDTF">2012-10-02T11:26:12Z</dcterms:created>
  <dcterms:modified xsi:type="dcterms:W3CDTF">2013-03-25T12:16:54Z</dcterms:modified>
</cp:coreProperties>
</file>