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38B1855-1B75-4FBE-930C-398BA8C253C6}" styleName="Styl s motivem 2 – zvýraznění 6">
    <a:tblBg>
      <a:fillRef idx="3">
        <a:schemeClr val="accent6"/>
      </a:fillRef>
      <a:effectRef idx="3">
        <a:schemeClr val="accent6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6">
                <a:tint val="50000"/>
              </a:schemeClr>
            </a:lnRef>
          </a:left>
          <a:right>
            <a:lnRef idx="1">
              <a:schemeClr val="accent6">
                <a:tint val="50000"/>
              </a:schemeClr>
            </a:lnRef>
          </a:right>
          <a:top>
            <a:lnRef idx="1">
              <a:schemeClr val="accent6">
                <a:tint val="50000"/>
              </a:schemeClr>
            </a:lnRef>
          </a:top>
          <a:bottom>
            <a:lnRef idx="1">
              <a:schemeClr val="accent6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EB344D84-9AFB-497E-A393-DC336BA19D2E}" styleName="Střední styl 3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EB9631B5-78F2-41C9-869B-9F39066F8104}" styleName="Střední styl 3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8" d="100"/>
          <a:sy n="38" d="100"/>
        </p:scale>
        <p:origin x="-19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90B15-6496-43DB-9298-E8476223D39C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48F63-389A-41ED-84B7-18A134AF3D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90B15-6496-43DB-9298-E8476223D39C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48F63-389A-41ED-84B7-18A134AF3D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90B15-6496-43DB-9298-E8476223D39C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48F63-389A-41ED-84B7-18A134AF3D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90B15-6496-43DB-9298-E8476223D39C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48F63-389A-41ED-84B7-18A134AF3D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90B15-6496-43DB-9298-E8476223D39C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48F63-389A-41ED-84B7-18A134AF3D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90B15-6496-43DB-9298-E8476223D39C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48F63-389A-41ED-84B7-18A134AF3D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90B15-6496-43DB-9298-E8476223D39C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48F63-389A-41ED-84B7-18A134AF3D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90B15-6496-43DB-9298-E8476223D39C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48F63-389A-41ED-84B7-18A134AF3D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90B15-6496-43DB-9298-E8476223D39C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48F63-389A-41ED-84B7-18A134AF3D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90B15-6496-43DB-9298-E8476223D39C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48F63-389A-41ED-84B7-18A134AF3D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90B15-6496-43DB-9298-E8476223D39C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48F63-389A-41ED-84B7-18A134AF3D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790B15-6496-43DB-9298-E8476223D39C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248F63-389A-41ED-84B7-18A134AF3D2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904656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/>
              <a:t>Název školy: </a:t>
            </a:r>
            <a:r>
              <a:rPr lang="cs-CZ" dirty="0" smtClean="0"/>
              <a:t>Základní škola a Mateřská škola   Doudleby</a:t>
            </a:r>
          </a:p>
          <a:p>
            <a:r>
              <a:rPr lang="cs-CZ" b="1" dirty="0" smtClean="0"/>
              <a:t>Autor :</a:t>
            </a:r>
            <a:r>
              <a:rPr lang="cs-CZ" dirty="0" smtClean="0"/>
              <a:t> Mgr. Jana Blažková</a:t>
            </a:r>
          </a:p>
          <a:p>
            <a:r>
              <a:rPr lang="cs-CZ" b="1" dirty="0" smtClean="0"/>
              <a:t>Téma :</a:t>
            </a:r>
            <a:r>
              <a:rPr lang="cs-CZ" dirty="0" smtClean="0"/>
              <a:t> Násobilka v oboru do 100</a:t>
            </a:r>
          </a:p>
          <a:p>
            <a:r>
              <a:rPr lang="cs-CZ" b="1" dirty="0" smtClean="0"/>
              <a:t>Název :</a:t>
            </a:r>
            <a:r>
              <a:rPr lang="cs-CZ" dirty="0" smtClean="0"/>
              <a:t> </a:t>
            </a:r>
            <a:r>
              <a:rPr lang="cs-CZ" dirty="0" smtClean="0"/>
              <a:t>VY_32_INOVACE_14_DĚLENÍ </a:t>
            </a:r>
            <a:r>
              <a:rPr lang="cs-CZ" dirty="0" smtClean="0"/>
              <a:t>7</a:t>
            </a:r>
          </a:p>
          <a:p>
            <a:r>
              <a:rPr lang="cs-CZ" b="1" dirty="0" smtClean="0"/>
              <a:t>Číslo projektu : </a:t>
            </a:r>
            <a:r>
              <a:rPr lang="cs-CZ" dirty="0" smtClean="0"/>
              <a:t>CZ.1.07/1.4.00/21.3424</a:t>
            </a:r>
          </a:p>
          <a:p>
            <a:r>
              <a:rPr lang="cs-CZ" b="1" dirty="0" smtClean="0"/>
              <a:t>Datum tvorby:</a:t>
            </a:r>
            <a:r>
              <a:rPr lang="cs-CZ" dirty="0" smtClean="0"/>
              <a:t> </a:t>
            </a:r>
            <a:r>
              <a:rPr lang="cs-CZ" dirty="0" smtClean="0"/>
              <a:t>5.6.2012</a:t>
            </a:r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Matematika pro 3. ročník</a:t>
            </a:r>
            <a:endParaRPr lang="cs-CZ" b="1" dirty="0" smtClean="0"/>
          </a:p>
          <a:p>
            <a:endParaRPr lang="cs-CZ" dirty="0" smtClean="0"/>
          </a:p>
          <a:p>
            <a:pPr>
              <a:buNone/>
            </a:pPr>
            <a:r>
              <a:rPr lang="cs-CZ" b="1" dirty="0" smtClean="0"/>
              <a:t>Anotace:</a:t>
            </a:r>
            <a:r>
              <a:rPr lang="cs-CZ" dirty="0" smtClean="0"/>
              <a:t> </a:t>
            </a:r>
            <a:r>
              <a:rPr lang="cs-CZ" dirty="0" smtClean="0"/>
              <a:t>Výukový materiál slouží k procvičování násobilky pomocí interaktivní tabule. </a:t>
            </a:r>
            <a:r>
              <a:rPr lang="cs-CZ" smtClean="0"/>
              <a:t>Materiál lze použít k samostatné, nebo skupinové práci žáků, nebo jako pracovní listy.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6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0"/>
            <a:ext cx="3592203" cy="78579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 smtClean="0"/>
              <a:t>Prodavačka </a:t>
            </a:r>
            <a:r>
              <a:rPr lang="cs-CZ" b="1" u="sng" dirty="0" smtClean="0">
                <a:solidFill>
                  <a:srgbClr val="FF0000"/>
                </a:solidFill>
              </a:rPr>
              <a:t>prodala 56 čokolád </a:t>
            </a:r>
            <a:r>
              <a:rPr lang="cs-CZ" u="sng" dirty="0" smtClean="0"/>
              <a:t>v </a:t>
            </a:r>
            <a:r>
              <a:rPr lang="cs-CZ" b="1" u="sng" dirty="0" smtClean="0">
                <a:solidFill>
                  <a:srgbClr val="0070C0"/>
                </a:solidFill>
              </a:rPr>
              <a:t>7 krabičkách</a:t>
            </a:r>
            <a:r>
              <a:rPr lang="cs-CZ" u="sng" dirty="0" smtClean="0"/>
              <a:t>. Kolik čokolád bylo v 1 krabičce?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Znázorni:</a:t>
            </a:r>
          </a:p>
          <a:p>
            <a:pPr>
              <a:buNone/>
            </a:pPr>
            <a:endParaRPr lang="cs-CZ" b="1" dirty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/>
          </a:p>
          <a:p>
            <a:pPr>
              <a:buNone/>
            </a:pPr>
            <a:r>
              <a:rPr lang="cs-CZ" b="1" dirty="0" smtClean="0"/>
              <a:t>V 1 krabičce bylo ___ čokolád.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03848" y="2996952"/>
            <a:ext cx="111440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56 :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283968" y="2996952"/>
            <a:ext cx="94288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70C0"/>
                </a:solidFill>
              </a:rPr>
              <a:t>7</a:t>
            </a:r>
            <a:r>
              <a:rPr lang="cs-CZ" sz="4800" dirty="0" smtClean="0"/>
              <a:t> =</a:t>
            </a:r>
            <a:endParaRPr lang="cs-CZ" sz="4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92080" y="2924944"/>
            <a:ext cx="5357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C00000"/>
                </a:solidFill>
              </a:rPr>
              <a:t>8</a:t>
            </a:r>
            <a:endParaRPr lang="cs-CZ" sz="5400" b="1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491880" y="4869160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8</a:t>
            </a:r>
            <a:endParaRPr lang="cs-CZ" sz="4800" b="1" dirty="0">
              <a:solidFill>
                <a:srgbClr val="C00000"/>
              </a:solidFill>
            </a:endParaRPr>
          </a:p>
        </p:txBody>
      </p:sp>
      <p:pic>
        <p:nvPicPr>
          <p:cNvPr id="4098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3861048"/>
            <a:ext cx="1296144" cy="1296144"/>
          </a:xfrm>
          <a:prstGeom prst="rect">
            <a:avLst/>
          </a:prstGeom>
          <a:noFill/>
        </p:spPr>
      </p:pic>
      <p:pic>
        <p:nvPicPr>
          <p:cNvPr id="4100" name="Picture 4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84368" y="2708920"/>
            <a:ext cx="936104" cy="936104"/>
          </a:xfrm>
          <a:prstGeom prst="rect">
            <a:avLst/>
          </a:prstGeom>
          <a:noFill/>
        </p:spPr>
      </p:pic>
      <p:pic>
        <p:nvPicPr>
          <p:cNvPr id="4102" name="Picture 6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3717032"/>
            <a:ext cx="892696" cy="892696"/>
          </a:xfrm>
          <a:prstGeom prst="rect">
            <a:avLst/>
          </a:prstGeom>
          <a:noFill/>
        </p:spPr>
      </p:pic>
      <p:pic>
        <p:nvPicPr>
          <p:cNvPr id="4104" name="Picture 8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789040"/>
            <a:ext cx="936104" cy="936104"/>
          </a:xfrm>
          <a:prstGeom prst="rect">
            <a:avLst/>
          </a:prstGeom>
          <a:noFill/>
        </p:spPr>
      </p:pic>
      <p:pic>
        <p:nvPicPr>
          <p:cNvPr id="4106" name="Picture 10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1556792"/>
            <a:ext cx="1224136" cy="1224136"/>
          </a:xfrm>
          <a:prstGeom prst="rect">
            <a:avLst/>
          </a:prstGeom>
          <a:noFill/>
        </p:spPr>
      </p:pic>
      <p:pic>
        <p:nvPicPr>
          <p:cNvPr id="4108" name="Picture 1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40352" y="1484784"/>
            <a:ext cx="1108720" cy="1108720"/>
          </a:xfrm>
          <a:prstGeom prst="rect">
            <a:avLst/>
          </a:prstGeom>
          <a:noFill/>
        </p:spPr>
      </p:pic>
      <p:pic>
        <p:nvPicPr>
          <p:cNvPr id="4110" name="Picture 14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1916832"/>
            <a:ext cx="1008112" cy="1008112"/>
          </a:xfrm>
          <a:prstGeom prst="rect">
            <a:avLst/>
          </a:prstGeom>
          <a:noFill/>
        </p:spPr>
      </p:pic>
      <p:pic>
        <p:nvPicPr>
          <p:cNvPr id="4112" name="Picture 16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2492896"/>
            <a:ext cx="1008112" cy="10081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0070C0"/>
                </a:solidFill>
              </a:rPr>
              <a:t>Bingo</a:t>
            </a:r>
            <a:endParaRPr lang="cs-CZ" u="sng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</a:t>
            </a:r>
            <a:r>
              <a:rPr lang="cs-CZ" b="1" dirty="0" smtClean="0"/>
              <a:t>7 </a:t>
            </a:r>
            <a:r>
              <a:rPr lang="cs-CZ" b="1" dirty="0"/>
              <a:t>: </a:t>
            </a:r>
            <a:r>
              <a:rPr lang="cs-CZ" b="1" dirty="0" err="1"/>
              <a:t>7</a:t>
            </a:r>
            <a:r>
              <a:rPr lang="cs-CZ" b="1" dirty="0"/>
              <a:t>     </a:t>
            </a:r>
            <a:r>
              <a:rPr lang="cs-CZ" b="1" dirty="0" smtClean="0"/>
              <a:t> </a:t>
            </a:r>
            <a:r>
              <a:rPr lang="cs-CZ" b="1" dirty="0"/>
              <a:t> </a:t>
            </a:r>
            <a:r>
              <a:rPr lang="cs-CZ" b="1" dirty="0" smtClean="0"/>
              <a:t>   </a:t>
            </a:r>
            <a:r>
              <a:rPr lang="cs-CZ" b="1" dirty="0"/>
              <a:t>14 : 7    </a:t>
            </a:r>
            <a:r>
              <a:rPr lang="cs-CZ" b="1" dirty="0" smtClean="0"/>
              <a:t>    21 </a:t>
            </a:r>
            <a:r>
              <a:rPr lang="cs-CZ" b="1" dirty="0"/>
              <a:t>: 7   </a:t>
            </a:r>
            <a:r>
              <a:rPr lang="cs-CZ" b="1" dirty="0" smtClean="0"/>
              <a:t> </a:t>
            </a:r>
            <a:r>
              <a:rPr lang="cs-CZ" b="1" dirty="0"/>
              <a:t> </a:t>
            </a:r>
            <a:r>
              <a:rPr lang="cs-CZ" b="1" dirty="0" smtClean="0"/>
              <a:t>  28 </a:t>
            </a:r>
            <a:r>
              <a:rPr lang="cs-CZ" b="1" dirty="0"/>
              <a:t>: 7  </a:t>
            </a:r>
            <a:r>
              <a:rPr lang="cs-CZ" b="1" dirty="0" smtClean="0"/>
              <a:t>    </a:t>
            </a:r>
            <a:r>
              <a:rPr lang="cs-CZ" b="1" dirty="0"/>
              <a:t>42 : </a:t>
            </a:r>
            <a:r>
              <a:rPr lang="cs-CZ" b="1" dirty="0" smtClean="0"/>
              <a:t>7</a:t>
            </a:r>
          </a:p>
          <a:p>
            <a:pPr>
              <a:buNone/>
            </a:pPr>
            <a:r>
              <a:rPr lang="cs-CZ" b="1" dirty="0"/>
              <a:t> </a:t>
            </a:r>
            <a:r>
              <a:rPr lang="cs-CZ" b="1" dirty="0" smtClean="0"/>
              <a:t>   35 </a:t>
            </a:r>
            <a:r>
              <a:rPr lang="cs-CZ" b="1" dirty="0"/>
              <a:t>: 7 </a:t>
            </a:r>
            <a:r>
              <a:rPr lang="cs-CZ" b="1" dirty="0" smtClean="0"/>
              <a:t>   </a:t>
            </a:r>
            <a:r>
              <a:rPr lang="cs-CZ" b="1" dirty="0"/>
              <a:t>    56 : </a:t>
            </a:r>
            <a:r>
              <a:rPr lang="cs-CZ" b="1" dirty="0" smtClean="0"/>
              <a:t>7    </a:t>
            </a:r>
            <a:r>
              <a:rPr lang="cs-CZ" b="1" dirty="0"/>
              <a:t>    63 : 7    </a:t>
            </a:r>
            <a:r>
              <a:rPr lang="cs-CZ" b="1" dirty="0" smtClean="0"/>
              <a:t>   70</a:t>
            </a:r>
            <a:r>
              <a:rPr lang="cs-CZ" b="1" dirty="0"/>
              <a:t>: 7    </a:t>
            </a:r>
            <a:r>
              <a:rPr lang="cs-CZ" b="1" dirty="0" smtClean="0"/>
              <a:t>   49 </a:t>
            </a:r>
            <a:r>
              <a:rPr lang="cs-CZ" b="1" dirty="0"/>
              <a:t>: </a:t>
            </a:r>
            <a:r>
              <a:rPr lang="cs-CZ" b="1" dirty="0" smtClean="0"/>
              <a:t>7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043608" y="3429000"/>
          <a:ext cx="2808312" cy="2103120"/>
        </p:xfrm>
        <a:graphic>
          <a:graphicData uri="http://schemas.openxmlformats.org/drawingml/2006/table">
            <a:tbl>
              <a:tblPr firstRow="1" bandRow="1">
                <a:tableStyleId>{638B1855-1B75-4FBE-930C-398BA8C253C6}</a:tableStyleId>
              </a:tblPr>
              <a:tblGrid>
                <a:gridCol w="936104"/>
                <a:gridCol w="936104"/>
                <a:gridCol w="936104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7</a:t>
                      </a:r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11</a:t>
                      </a:r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4</a:t>
                      </a:r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13</a:t>
                      </a:r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</a:t>
                      </a:r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17</a:t>
                      </a:r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</a:t>
                      </a:r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15</a:t>
                      </a:r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9</a:t>
                      </a:r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4644008" y="3429000"/>
          <a:ext cx="2808312" cy="2103120"/>
        </p:xfrm>
        <a:graphic>
          <a:graphicData uri="http://schemas.openxmlformats.org/drawingml/2006/table">
            <a:tbl>
              <a:tblPr firstRow="1" bandRow="1">
                <a:tableStyleId>{327F97BB-C833-4FB7-BDE5-3F7075034690}</a:tableStyleId>
              </a:tblPr>
              <a:tblGrid>
                <a:gridCol w="936104"/>
                <a:gridCol w="936104"/>
                <a:gridCol w="936104"/>
              </a:tblGrid>
              <a:tr h="672074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18</a:t>
                      </a:r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2</a:t>
                      </a:r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16</a:t>
                      </a:r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72074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8</a:t>
                      </a:r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12</a:t>
                      </a:r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14</a:t>
                      </a:r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72074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10</a:t>
                      </a:r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5</a:t>
                      </a:r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6</a:t>
                      </a:r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C00000"/>
                </a:solidFill>
              </a:rPr>
              <a:t>Doplň tabulky:</a:t>
            </a:r>
            <a:endParaRPr lang="cs-CZ" u="sng" dirty="0">
              <a:solidFill>
                <a:srgbClr val="C0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67544" y="1916832"/>
          <a:ext cx="7859214" cy="741680"/>
        </p:xfrm>
        <a:graphic>
          <a:graphicData uri="http://schemas.openxmlformats.org/drawingml/2006/table">
            <a:tbl>
              <a:tblPr firstRow="1" bandRow="1">
                <a:tableStyleId>{EB9631B5-78F2-41C9-869B-9F39066F8104}</a:tableStyleId>
              </a:tblPr>
              <a:tblGrid>
                <a:gridCol w="1309869"/>
                <a:gridCol w="1309869"/>
                <a:gridCol w="1309869"/>
                <a:gridCol w="1309869"/>
                <a:gridCol w="1309869"/>
                <a:gridCol w="1309869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r>
                        <a:rPr lang="cs-CZ" b="1" baseline="0" dirty="0" smtClean="0"/>
                        <a:t> : 7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Zástupný symbol pro obsah 3"/>
          <p:cNvGraphicFramePr>
            <a:graphicFrameLocks/>
          </p:cNvGraphicFramePr>
          <p:nvPr/>
        </p:nvGraphicFramePr>
        <p:xfrm>
          <a:off x="539552" y="4005064"/>
          <a:ext cx="7859214" cy="74168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309869"/>
                <a:gridCol w="1309869"/>
                <a:gridCol w="1309869"/>
                <a:gridCol w="1309869"/>
                <a:gridCol w="1309869"/>
                <a:gridCol w="1309869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b</a:t>
                      </a:r>
                      <a:r>
                        <a:rPr lang="cs-CZ" b="1" baseline="0" dirty="0" smtClean="0"/>
                        <a:t> : 7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obrázku: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</a:p>
          <a:p>
            <a:pPr>
              <a:buNone/>
            </a:pPr>
            <a:r>
              <a:rPr lang="cs-CZ" smtClean="0"/>
              <a:t>Pokud není uveden zdroj, byly použity výhradně zdroje autora</a:t>
            </a:r>
          </a:p>
          <a:p>
            <a:pPr>
              <a:buNone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161</Words>
  <Application>Microsoft Office PowerPoint</Application>
  <PresentationFormat>Předvádění na obrazovce (4:3)</PresentationFormat>
  <Paragraphs>61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Prodavačka prodala 56 čokolád v 7 krabičkách. Kolik čokolád bylo v 1 krabičce?</vt:lpstr>
      <vt:lpstr>Bingo</vt:lpstr>
      <vt:lpstr>Doplň tabulky:</vt:lpstr>
      <vt:lpstr>Zdroj obrázku: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Verunka</dc:creator>
  <cp:lastModifiedBy>Verunka</cp:lastModifiedBy>
  <cp:revision>4</cp:revision>
  <dcterms:created xsi:type="dcterms:W3CDTF">2012-10-02T13:20:46Z</dcterms:created>
  <dcterms:modified xsi:type="dcterms:W3CDTF">2013-03-25T12:17:52Z</dcterms:modified>
</cp:coreProperties>
</file>