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15DDB-8F8A-4DE2-A7AF-19DA3A4FB6A5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8011D-FC41-4BC3-A32C-443C385B64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  Doudleby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Násobilka v oboru do 100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</a:t>
            </a:r>
            <a:r>
              <a:rPr lang="cs-CZ" dirty="0" smtClean="0"/>
              <a:t>VY_32_INOVACE_15_DĚLENÍ </a:t>
            </a:r>
            <a:r>
              <a:rPr lang="cs-CZ" dirty="0" smtClean="0"/>
              <a:t>8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6.6.2012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pro 3. ročník</a:t>
            </a:r>
            <a:endParaRPr lang="cs-CZ" b="1" dirty="0" smtClean="0"/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</a:t>
            </a:r>
            <a:r>
              <a:rPr lang="cs-CZ" dirty="0" smtClean="0"/>
              <a:t>Výukový materiál slouží k procvičování násobilky pomocí interaktivní tabule. </a:t>
            </a:r>
            <a:r>
              <a:rPr lang="cs-CZ" smtClean="0"/>
              <a:t>Materiál lze použít k samostatné, nebo skupinové práci žáků, nebo jako pracovní listy.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Paní učitelka rozdala dětem </a:t>
            </a:r>
            <a:r>
              <a:rPr lang="cs-CZ" b="1" u="sng" dirty="0" smtClean="0">
                <a:solidFill>
                  <a:srgbClr val="FF0000"/>
                </a:solidFill>
              </a:rPr>
              <a:t>72 pastelek</a:t>
            </a:r>
            <a:r>
              <a:rPr lang="cs-CZ" u="sng" dirty="0" smtClean="0"/>
              <a:t>. Každé </a:t>
            </a:r>
            <a:r>
              <a:rPr lang="cs-CZ" b="1" u="sng" dirty="0" smtClean="0">
                <a:solidFill>
                  <a:srgbClr val="0070C0"/>
                </a:solidFill>
              </a:rPr>
              <a:t>dítě dostalo 8 </a:t>
            </a:r>
            <a:r>
              <a:rPr lang="cs-CZ" u="sng" dirty="0" smtClean="0"/>
              <a:t>pastelek. Kolik dětí dostalo pastelky?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Znázorni: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Pastelky dostalo ___ dětí.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7824" y="3429000"/>
            <a:ext cx="11144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72 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3429000"/>
            <a:ext cx="9428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8 </a:t>
            </a:r>
            <a:r>
              <a:rPr lang="cs-CZ" sz="4800" dirty="0" smtClean="0"/>
              <a:t>=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3356992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C00000"/>
                </a:solidFill>
              </a:rPr>
              <a:t>9</a:t>
            </a:r>
            <a:endParaRPr lang="cs-CZ" sz="5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486916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9</a:t>
            </a:r>
            <a:endParaRPr lang="cs-CZ" sz="48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445224"/>
            <a:ext cx="1080120" cy="1080120"/>
          </a:xfrm>
          <a:prstGeom prst="rect">
            <a:avLst/>
          </a:prstGeom>
          <a:noFill/>
        </p:spPr>
      </p:pic>
      <p:pic>
        <p:nvPicPr>
          <p:cNvPr id="3076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276872"/>
            <a:ext cx="936104" cy="936104"/>
          </a:xfrm>
          <a:prstGeom prst="rect">
            <a:avLst/>
          </a:prstGeom>
          <a:noFill/>
        </p:spPr>
      </p:pic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5229200"/>
            <a:ext cx="1008112" cy="1008112"/>
          </a:xfrm>
          <a:prstGeom prst="rect">
            <a:avLst/>
          </a:prstGeom>
          <a:noFill/>
        </p:spPr>
      </p:pic>
      <p:pic>
        <p:nvPicPr>
          <p:cNvPr id="3080" name="Picture 8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717032"/>
            <a:ext cx="1152128" cy="1152128"/>
          </a:xfrm>
          <a:prstGeom prst="rect">
            <a:avLst/>
          </a:prstGeom>
          <a:noFill/>
        </p:spPr>
      </p:pic>
      <p:pic>
        <p:nvPicPr>
          <p:cNvPr id="3082" name="Picture 10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933056"/>
            <a:ext cx="1080120" cy="1080120"/>
          </a:xfrm>
          <a:prstGeom prst="rect">
            <a:avLst/>
          </a:prstGeom>
          <a:noFill/>
        </p:spPr>
      </p:pic>
      <p:pic>
        <p:nvPicPr>
          <p:cNvPr id="3084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132856"/>
            <a:ext cx="1008112" cy="1008112"/>
          </a:xfrm>
          <a:prstGeom prst="rect">
            <a:avLst/>
          </a:prstGeom>
          <a:noFill/>
        </p:spPr>
      </p:pic>
      <p:pic>
        <p:nvPicPr>
          <p:cNvPr id="3086" name="Picture 1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852936"/>
            <a:ext cx="1152128" cy="1152128"/>
          </a:xfrm>
          <a:prstGeom prst="rect">
            <a:avLst/>
          </a:prstGeom>
          <a:noFill/>
        </p:spPr>
      </p:pic>
      <p:pic>
        <p:nvPicPr>
          <p:cNvPr id="3088" name="Picture 1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844824"/>
            <a:ext cx="1296144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C00000"/>
                </a:solidFill>
              </a:rPr>
              <a:t>Vypočítej a výsledky porovnej:</a:t>
            </a:r>
            <a:endParaRPr lang="cs-CZ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 </a:t>
            </a:r>
            <a:r>
              <a:rPr lang="cs-CZ" b="1" dirty="0">
                <a:solidFill>
                  <a:srgbClr val="0070C0"/>
                </a:solidFill>
              </a:rPr>
              <a:t> </a:t>
            </a:r>
            <a:r>
              <a:rPr lang="cs-CZ" b="1" dirty="0" smtClean="0">
                <a:solidFill>
                  <a:srgbClr val="0070C0"/>
                </a:solidFill>
              </a:rPr>
              <a:t>..... </a:t>
            </a:r>
            <a:r>
              <a:rPr lang="cs-CZ" b="1" dirty="0">
                <a:solidFill>
                  <a:srgbClr val="0070C0"/>
                </a:solidFill>
              </a:rPr>
              <a:t>         </a:t>
            </a:r>
            <a:r>
              <a:rPr lang="cs-CZ" b="1" dirty="0" smtClean="0">
                <a:solidFill>
                  <a:srgbClr val="0070C0"/>
                </a:solidFill>
              </a:rPr>
              <a:t>..... </a:t>
            </a:r>
            <a:r>
              <a:rPr lang="cs-CZ" b="1" dirty="0">
                <a:solidFill>
                  <a:srgbClr val="0070C0"/>
                </a:solidFill>
              </a:rPr>
              <a:t>                            </a:t>
            </a:r>
            <a:r>
              <a:rPr lang="cs-CZ" b="1" dirty="0" smtClean="0">
                <a:solidFill>
                  <a:srgbClr val="0070C0"/>
                </a:solidFill>
              </a:rPr>
              <a:t> …..</a:t>
            </a:r>
            <a:r>
              <a:rPr lang="cs-CZ" b="1" dirty="0">
                <a:solidFill>
                  <a:srgbClr val="0070C0"/>
                </a:solidFill>
              </a:rPr>
              <a:t>             </a:t>
            </a:r>
            <a:r>
              <a:rPr lang="cs-CZ" b="1" dirty="0" smtClean="0">
                <a:solidFill>
                  <a:srgbClr val="0070C0"/>
                </a:solidFill>
              </a:rPr>
              <a:t>.….</a:t>
            </a:r>
            <a:endParaRPr lang="cs-CZ" b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 8 </a:t>
            </a:r>
            <a:r>
              <a:rPr lang="cs-CZ" b="1" dirty="0">
                <a:solidFill>
                  <a:srgbClr val="0070C0"/>
                </a:solidFill>
              </a:rPr>
              <a:t>: </a:t>
            </a:r>
            <a:r>
              <a:rPr lang="cs-CZ" b="1" dirty="0" err="1" smtClean="0">
                <a:solidFill>
                  <a:srgbClr val="0070C0"/>
                </a:solidFill>
              </a:rPr>
              <a:t>8</a:t>
            </a:r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___ 24 </a:t>
            </a:r>
            <a:r>
              <a:rPr lang="cs-CZ" b="1" dirty="0">
                <a:solidFill>
                  <a:srgbClr val="0070C0"/>
                </a:solidFill>
              </a:rPr>
              <a:t>: 8                         48 : </a:t>
            </a:r>
            <a:r>
              <a:rPr lang="cs-CZ" b="1" dirty="0" smtClean="0">
                <a:solidFill>
                  <a:srgbClr val="0070C0"/>
                </a:solidFill>
              </a:rPr>
              <a:t>8 ___ 40 </a:t>
            </a:r>
            <a:r>
              <a:rPr lang="cs-CZ" b="1" dirty="0">
                <a:solidFill>
                  <a:srgbClr val="0070C0"/>
                </a:solidFill>
              </a:rPr>
              <a:t>: 8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b="1" dirty="0">
                <a:solidFill>
                  <a:srgbClr val="FF0000"/>
                </a:solidFill>
              </a:rPr>
              <a:t> </a:t>
            </a:r>
            <a:r>
              <a:rPr lang="cs-CZ" b="1" dirty="0" smtClean="0">
                <a:solidFill>
                  <a:srgbClr val="FF0000"/>
                </a:solidFill>
              </a:rPr>
              <a:t>  ..... </a:t>
            </a:r>
            <a:r>
              <a:rPr lang="cs-CZ" b="1" dirty="0">
                <a:solidFill>
                  <a:srgbClr val="FF0000"/>
                </a:solidFill>
              </a:rPr>
              <a:t>          </a:t>
            </a:r>
            <a:r>
              <a:rPr lang="cs-CZ" b="1" dirty="0" smtClean="0">
                <a:solidFill>
                  <a:srgbClr val="FF0000"/>
                </a:solidFill>
              </a:rPr>
              <a:t> ..... </a:t>
            </a:r>
            <a:r>
              <a:rPr lang="cs-CZ" b="1" dirty="0">
                <a:solidFill>
                  <a:srgbClr val="FF0000"/>
                </a:solidFill>
              </a:rPr>
              <a:t>                        </a:t>
            </a:r>
            <a:r>
              <a:rPr lang="cs-CZ" b="1" dirty="0" smtClean="0">
                <a:solidFill>
                  <a:srgbClr val="FF0000"/>
                </a:solidFill>
              </a:rPr>
              <a:t>     ..... </a:t>
            </a:r>
            <a:r>
              <a:rPr lang="cs-CZ" b="1" dirty="0">
                <a:solidFill>
                  <a:srgbClr val="FF0000"/>
                </a:solidFill>
              </a:rPr>
              <a:t>         </a:t>
            </a:r>
            <a:r>
              <a:rPr lang="cs-CZ" b="1" dirty="0" smtClean="0">
                <a:solidFill>
                  <a:srgbClr val="FF0000"/>
                </a:solidFill>
              </a:rPr>
              <a:t>..... </a:t>
            </a:r>
            <a:r>
              <a:rPr lang="cs-CZ" b="1" dirty="0">
                <a:solidFill>
                  <a:srgbClr val="FF0000"/>
                </a:solidFill>
              </a:rPr>
              <a:t>    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16 </a:t>
            </a:r>
            <a:r>
              <a:rPr lang="cs-CZ" b="1" dirty="0">
                <a:solidFill>
                  <a:srgbClr val="FF0000"/>
                </a:solidFill>
              </a:rPr>
              <a:t>: </a:t>
            </a:r>
            <a:r>
              <a:rPr lang="cs-CZ" b="1" dirty="0" smtClean="0">
                <a:solidFill>
                  <a:srgbClr val="FF0000"/>
                </a:solidFill>
              </a:rPr>
              <a:t>8 ___ 32</a:t>
            </a:r>
            <a:r>
              <a:rPr lang="cs-CZ" b="1" dirty="0">
                <a:solidFill>
                  <a:srgbClr val="FF0000"/>
                </a:solidFill>
              </a:rPr>
              <a:t> : 8                     </a:t>
            </a:r>
            <a:r>
              <a:rPr lang="cs-CZ" b="1" dirty="0" smtClean="0">
                <a:solidFill>
                  <a:srgbClr val="FF0000"/>
                </a:solidFill>
              </a:rPr>
              <a:t>   56 </a:t>
            </a:r>
            <a:r>
              <a:rPr lang="cs-CZ" b="1" dirty="0">
                <a:solidFill>
                  <a:srgbClr val="FF0000"/>
                </a:solidFill>
              </a:rPr>
              <a:t>: </a:t>
            </a:r>
            <a:r>
              <a:rPr lang="cs-CZ" b="1" dirty="0" smtClean="0">
                <a:solidFill>
                  <a:srgbClr val="FF0000"/>
                </a:solidFill>
              </a:rPr>
              <a:t>8 ___ 64 </a:t>
            </a:r>
            <a:r>
              <a:rPr lang="cs-CZ" b="1" dirty="0">
                <a:solidFill>
                  <a:srgbClr val="FF0000"/>
                </a:solidFill>
              </a:rPr>
              <a:t>: 8</a:t>
            </a:r>
          </a:p>
          <a:p>
            <a:pPr>
              <a:buNone/>
            </a:pPr>
            <a:r>
              <a:rPr lang="cs-CZ" dirty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..... </a:t>
            </a:r>
            <a:r>
              <a:rPr lang="cs-CZ" b="1" dirty="0">
                <a:solidFill>
                  <a:srgbClr val="00B050"/>
                </a:solidFill>
              </a:rPr>
              <a:t>        </a:t>
            </a:r>
            <a:r>
              <a:rPr lang="cs-CZ" b="1" dirty="0" smtClean="0">
                <a:solidFill>
                  <a:srgbClr val="00B050"/>
                </a:solidFill>
              </a:rPr>
              <a:t>..... </a:t>
            </a:r>
            <a:r>
              <a:rPr lang="cs-CZ" b="1" dirty="0">
                <a:solidFill>
                  <a:srgbClr val="00B050"/>
                </a:solidFill>
              </a:rPr>
              <a:t>                        </a:t>
            </a:r>
            <a:r>
              <a:rPr lang="cs-CZ" b="1" dirty="0" smtClean="0">
                <a:solidFill>
                  <a:srgbClr val="00B050"/>
                </a:solidFill>
              </a:rPr>
              <a:t>         ..... </a:t>
            </a:r>
            <a:r>
              <a:rPr lang="cs-CZ" b="1" dirty="0">
                <a:solidFill>
                  <a:srgbClr val="00B050"/>
                </a:solidFill>
              </a:rPr>
              <a:t>            </a:t>
            </a:r>
            <a:r>
              <a:rPr lang="cs-CZ" b="1" dirty="0" smtClean="0">
                <a:solidFill>
                  <a:srgbClr val="00B050"/>
                </a:solidFill>
              </a:rPr>
              <a:t>.....</a:t>
            </a:r>
            <a:endParaRPr lang="cs-CZ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0 </a:t>
            </a:r>
            <a:r>
              <a:rPr lang="cs-CZ" b="1" dirty="0">
                <a:solidFill>
                  <a:srgbClr val="00B050"/>
                </a:solidFill>
              </a:rPr>
              <a:t>: </a:t>
            </a:r>
            <a:r>
              <a:rPr lang="cs-CZ" b="1" dirty="0" smtClean="0">
                <a:solidFill>
                  <a:srgbClr val="00B050"/>
                </a:solidFill>
              </a:rPr>
              <a:t>8 ___ </a:t>
            </a:r>
            <a:r>
              <a:rPr lang="cs-CZ" b="1" dirty="0" err="1" smtClean="0">
                <a:solidFill>
                  <a:srgbClr val="00B050"/>
                </a:solidFill>
              </a:rPr>
              <a:t>8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>
                <a:solidFill>
                  <a:srgbClr val="00B050"/>
                </a:solidFill>
              </a:rPr>
              <a:t>: </a:t>
            </a:r>
            <a:r>
              <a:rPr lang="cs-CZ" b="1" dirty="0" err="1">
                <a:solidFill>
                  <a:srgbClr val="00B050"/>
                </a:solidFill>
              </a:rPr>
              <a:t>8</a:t>
            </a:r>
            <a:r>
              <a:rPr lang="cs-CZ" b="1" dirty="0">
                <a:solidFill>
                  <a:srgbClr val="00B050"/>
                </a:solidFill>
              </a:rPr>
              <a:t>                       </a:t>
            </a:r>
            <a:r>
              <a:rPr lang="cs-CZ" b="1" dirty="0" smtClean="0">
                <a:solidFill>
                  <a:srgbClr val="00B050"/>
                </a:solidFill>
              </a:rPr>
              <a:t>      72 </a:t>
            </a:r>
            <a:r>
              <a:rPr lang="cs-CZ" b="1" dirty="0">
                <a:solidFill>
                  <a:srgbClr val="00B050"/>
                </a:solidFill>
              </a:rPr>
              <a:t>: </a:t>
            </a:r>
            <a:r>
              <a:rPr lang="cs-CZ" b="1" dirty="0" smtClean="0">
                <a:solidFill>
                  <a:srgbClr val="00B050"/>
                </a:solidFill>
              </a:rPr>
              <a:t>8 ___ 80 </a:t>
            </a:r>
            <a:r>
              <a:rPr lang="cs-CZ" b="1" dirty="0">
                <a:solidFill>
                  <a:srgbClr val="00B050"/>
                </a:solidFill>
              </a:rPr>
              <a:t>: 8</a:t>
            </a:r>
          </a:p>
          <a:p>
            <a:pPr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Doplň příklady: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    </a:t>
            </a:r>
            <a:r>
              <a:rPr lang="cs-CZ" sz="3900" b="1" dirty="0" smtClean="0">
                <a:solidFill>
                  <a:srgbClr val="FF0000"/>
                </a:solidFill>
              </a:rPr>
              <a:t>80 : 8 = ___                             ___ : </a:t>
            </a:r>
            <a:r>
              <a:rPr lang="cs-CZ" sz="3900" b="1" dirty="0" err="1" smtClean="0">
                <a:solidFill>
                  <a:srgbClr val="FF0000"/>
                </a:solidFill>
              </a:rPr>
              <a:t>8</a:t>
            </a:r>
            <a:r>
              <a:rPr lang="cs-CZ" sz="3900" b="1" dirty="0" smtClean="0">
                <a:solidFill>
                  <a:srgbClr val="FF0000"/>
                </a:solidFill>
              </a:rPr>
              <a:t> = 9</a:t>
            </a:r>
          </a:p>
          <a:p>
            <a:pPr>
              <a:buNone/>
            </a:pPr>
            <a:r>
              <a:rPr lang="cs-CZ" sz="3900" b="1" dirty="0" smtClean="0">
                <a:solidFill>
                  <a:srgbClr val="FF0000"/>
                </a:solidFill>
              </a:rPr>
              <a:t> </a:t>
            </a:r>
          </a:p>
          <a:p>
            <a:pPr>
              <a:buNone/>
            </a:pPr>
            <a:r>
              <a:rPr lang="cs-CZ" sz="3900" b="1" dirty="0" smtClean="0"/>
              <a:t>    </a:t>
            </a:r>
            <a:r>
              <a:rPr lang="cs-CZ" sz="3900" b="1" dirty="0" smtClean="0">
                <a:solidFill>
                  <a:srgbClr val="00B050"/>
                </a:solidFill>
              </a:rPr>
              <a:t>64 : 8 = ___                             56 : 8 = ___</a:t>
            </a:r>
          </a:p>
          <a:p>
            <a:pPr>
              <a:buNone/>
            </a:pPr>
            <a:r>
              <a:rPr lang="cs-CZ" sz="3900" b="1" dirty="0" smtClean="0"/>
              <a:t> </a:t>
            </a:r>
          </a:p>
          <a:p>
            <a:pPr>
              <a:buNone/>
            </a:pPr>
            <a:r>
              <a:rPr lang="cs-CZ" sz="3900" b="1" dirty="0" smtClean="0"/>
              <a:t>    </a:t>
            </a:r>
            <a:r>
              <a:rPr lang="cs-CZ" sz="3900" b="1" dirty="0" smtClean="0">
                <a:solidFill>
                  <a:schemeClr val="accent5">
                    <a:lumMod val="75000"/>
                  </a:schemeClr>
                </a:solidFill>
              </a:rPr>
              <a:t>___ : 8 = </a:t>
            </a:r>
            <a:r>
              <a:rPr lang="cs-CZ" sz="3900" b="1" dirty="0" err="1" smtClean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cs-CZ" sz="3900" b="1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___ : </a:t>
            </a:r>
            <a:r>
              <a:rPr lang="cs-CZ" sz="3900" b="1" dirty="0" err="1" smtClean="0">
                <a:solidFill>
                  <a:schemeClr val="accent5">
                    <a:lumMod val="75000"/>
                  </a:schemeClr>
                </a:solidFill>
              </a:rPr>
              <a:t>8</a:t>
            </a:r>
            <a:r>
              <a:rPr lang="cs-CZ" sz="3900" b="1" dirty="0" smtClean="0">
                <a:solidFill>
                  <a:schemeClr val="accent5">
                    <a:lumMod val="75000"/>
                  </a:schemeClr>
                </a:solidFill>
              </a:rPr>
              <a:t> = 5</a:t>
            </a:r>
          </a:p>
          <a:p>
            <a:pPr>
              <a:buNone/>
            </a:pPr>
            <a:endParaRPr lang="cs-CZ" sz="3900" b="1" dirty="0" smtClean="0"/>
          </a:p>
          <a:p>
            <a:pPr>
              <a:buNone/>
            </a:pPr>
            <a:r>
              <a:rPr lang="cs-CZ" sz="3900" b="1" dirty="0" smtClean="0">
                <a:solidFill>
                  <a:srgbClr val="C00000"/>
                </a:solidFill>
              </a:rPr>
              <a:t>    32 : 8 = ___                              24 : 8 = ___</a:t>
            </a:r>
          </a:p>
          <a:p>
            <a:pPr>
              <a:buNone/>
            </a:pPr>
            <a:r>
              <a:rPr lang="cs-CZ" sz="3900" b="1" dirty="0" smtClean="0"/>
              <a:t> </a:t>
            </a:r>
          </a:p>
          <a:p>
            <a:pPr>
              <a:buNone/>
            </a:pPr>
            <a:r>
              <a:rPr lang="cs-CZ" sz="3900" b="1" dirty="0" smtClean="0"/>
              <a:t>   </a:t>
            </a:r>
            <a:r>
              <a:rPr lang="cs-CZ" sz="3900" b="1" dirty="0" smtClean="0">
                <a:solidFill>
                  <a:srgbClr val="7030A0"/>
                </a:solidFill>
              </a:rPr>
              <a:t>___ : 8 = 2                                    ___: 8 = 1</a:t>
            </a:r>
          </a:p>
          <a:p>
            <a:pPr>
              <a:buNone/>
            </a:pPr>
            <a:endParaRPr lang="cs-CZ" sz="39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smtClean="0"/>
              <a:t>Pokud není uveden zdroj, byly použity výhradně zdroje autora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138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Paní učitelka rozdala dětem 72 pastelek. Každé dítě dostalo 8 pastelek. Kolik dětí dostalo pastelky?</vt:lpstr>
      <vt:lpstr>Vypočítej a výsledky porovnej:</vt:lpstr>
      <vt:lpstr>Doplň příklady:</vt:lpstr>
      <vt:lpstr>Zdroj obrázku: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Verunka</dc:creator>
  <cp:lastModifiedBy>Verunka</cp:lastModifiedBy>
  <cp:revision>6</cp:revision>
  <dcterms:created xsi:type="dcterms:W3CDTF">2012-10-02T13:42:00Z</dcterms:created>
  <dcterms:modified xsi:type="dcterms:W3CDTF">2013-03-25T12:18:31Z</dcterms:modified>
</cp:coreProperties>
</file>