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19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ADB6D-4602-4779-A86E-FC6E2B83B6D7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218CC-FDFB-4AA0-93A2-023555E24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ADB6D-4602-4779-A86E-FC6E2B83B6D7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218CC-FDFB-4AA0-93A2-023555E24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ADB6D-4602-4779-A86E-FC6E2B83B6D7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218CC-FDFB-4AA0-93A2-023555E24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ADB6D-4602-4779-A86E-FC6E2B83B6D7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218CC-FDFB-4AA0-93A2-023555E24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ADB6D-4602-4779-A86E-FC6E2B83B6D7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218CC-FDFB-4AA0-93A2-023555E24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ADB6D-4602-4779-A86E-FC6E2B83B6D7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218CC-FDFB-4AA0-93A2-023555E24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ADB6D-4602-4779-A86E-FC6E2B83B6D7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218CC-FDFB-4AA0-93A2-023555E24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ADB6D-4602-4779-A86E-FC6E2B83B6D7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218CC-FDFB-4AA0-93A2-023555E24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ADB6D-4602-4779-A86E-FC6E2B83B6D7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218CC-FDFB-4AA0-93A2-023555E24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ADB6D-4602-4779-A86E-FC6E2B83B6D7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218CC-FDFB-4AA0-93A2-023555E24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ADB6D-4602-4779-A86E-FC6E2B83B6D7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218CC-FDFB-4AA0-93A2-023555E24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ADB6D-4602-4779-A86E-FC6E2B83B6D7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5218CC-FDFB-4AA0-93A2-023555E24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83264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Násobilka v oboru do 100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</a:t>
            </a:r>
            <a:r>
              <a:rPr lang="cs-CZ" dirty="0" smtClean="0"/>
              <a:t>VY_32_INOVACE_16_DĚLENÍ </a:t>
            </a:r>
            <a:r>
              <a:rPr lang="cs-CZ" dirty="0" smtClean="0"/>
              <a:t>9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8.6.2012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pro 3. ročník</a:t>
            </a:r>
            <a:endParaRPr lang="cs-CZ" b="1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</a:t>
            </a:r>
            <a:r>
              <a:rPr lang="cs-CZ" dirty="0" smtClean="0"/>
              <a:t>Výukový materiál slouží k procvičování násobilky pomocí interaktivní tabule. Materiál lze použít k samostatné, nebo skupinové práci žáků, nebo jako pracovní listy.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6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Babička jela s dětmi na výlet. Koupila </a:t>
            </a:r>
            <a:r>
              <a:rPr lang="cs-CZ" b="1" u="sng" dirty="0">
                <a:solidFill>
                  <a:srgbClr val="FF0000"/>
                </a:solidFill>
              </a:rPr>
              <a:t>žemle za 72 Kč</a:t>
            </a:r>
            <a:r>
              <a:rPr lang="cs-CZ" u="sng" dirty="0"/>
              <a:t>. Jedna </a:t>
            </a:r>
            <a:r>
              <a:rPr lang="cs-CZ" b="1" u="sng" dirty="0">
                <a:solidFill>
                  <a:srgbClr val="0070C0"/>
                </a:solidFill>
              </a:rPr>
              <a:t>žemle stála 9 korun</a:t>
            </a:r>
            <a:r>
              <a:rPr lang="cs-CZ" u="sng" dirty="0"/>
              <a:t>. Kolik žemlí koupila?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Znázorni:</a:t>
            </a:r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smtClean="0"/>
              <a:t>Babička koupila </a:t>
            </a:r>
            <a:r>
              <a:rPr lang="cs-CZ" dirty="0" smtClean="0">
                <a:solidFill>
                  <a:srgbClr val="C00000"/>
                </a:solidFill>
              </a:rPr>
              <a:t>___</a:t>
            </a:r>
            <a:r>
              <a:rPr lang="cs-CZ" dirty="0" smtClean="0"/>
              <a:t> žemlí.                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3212976"/>
            <a:ext cx="11144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72 </a:t>
            </a:r>
            <a:r>
              <a:rPr lang="cs-CZ" sz="4800" dirty="0" smtClean="0"/>
              <a:t>: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3212976"/>
            <a:ext cx="942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9</a:t>
            </a:r>
            <a:r>
              <a:rPr lang="cs-CZ" sz="4800" dirty="0" smtClean="0"/>
              <a:t> =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3140968"/>
            <a:ext cx="522900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200" b="1" dirty="0" smtClean="0">
                <a:solidFill>
                  <a:srgbClr val="C00000"/>
                </a:solidFill>
              </a:rPr>
              <a:t>8</a:t>
            </a:r>
            <a:endParaRPr lang="cs-CZ" sz="52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3888" y="5013176"/>
            <a:ext cx="522900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200" b="1" dirty="0" smtClean="0">
                <a:solidFill>
                  <a:srgbClr val="C00000"/>
                </a:solidFill>
              </a:rPr>
              <a:t>8</a:t>
            </a:r>
            <a:endParaRPr lang="cs-CZ" sz="52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365104"/>
            <a:ext cx="864096" cy="864096"/>
          </a:xfrm>
          <a:prstGeom prst="rect">
            <a:avLst/>
          </a:prstGeom>
          <a:noFill/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068960"/>
            <a:ext cx="892696" cy="892696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221088"/>
            <a:ext cx="964704" cy="964704"/>
          </a:xfrm>
          <a:prstGeom prst="rect">
            <a:avLst/>
          </a:prstGeom>
          <a:noFill/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060848"/>
            <a:ext cx="828600" cy="828600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3284984"/>
            <a:ext cx="864096" cy="864096"/>
          </a:xfrm>
          <a:prstGeom prst="rect">
            <a:avLst/>
          </a:prstGeom>
          <a:noFill/>
        </p:spPr>
      </p:pic>
      <p:pic>
        <p:nvPicPr>
          <p:cNvPr id="1036" name="Picture 1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772816"/>
            <a:ext cx="964704" cy="964704"/>
          </a:xfrm>
          <a:prstGeom prst="rect">
            <a:avLst/>
          </a:prstGeom>
          <a:noFill/>
        </p:spPr>
      </p:pic>
      <p:pic>
        <p:nvPicPr>
          <p:cNvPr id="1038" name="Picture 1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365104"/>
            <a:ext cx="936104" cy="936104"/>
          </a:xfrm>
          <a:prstGeom prst="rect">
            <a:avLst/>
          </a:prstGeom>
          <a:noFill/>
        </p:spPr>
      </p:pic>
      <p:pic>
        <p:nvPicPr>
          <p:cNvPr id="1040" name="Picture 1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772816"/>
            <a:ext cx="936104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0070C0"/>
                </a:solidFill>
              </a:rPr>
              <a:t>Přiřaď správný výsledek:</a:t>
            </a:r>
            <a:endParaRPr lang="cs-CZ" u="sng" dirty="0">
              <a:solidFill>
                <a:srgbClr val="0070C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179512" y="1268760"/>
            <a:ext cx="4316288" cy="5328592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/>
              <a:t> 9 : </a:t>
            </a:r>
            <a:r>
              <a:rPr lang="cs-CZ" sz="3200" b="1" u="sng" dirty="0" err="1" smtClean="0"/>
              <a:t>9</a:t>
            </a:r>
            <a:r>
              <a:rPr lang="cs-CZ" sz="3200" b="1" dirty="0" smtClean="0"/>
              <a:t>                   </a:t>
            </a:r>
            <a:r>
              <a:rPr lang="cs-CZ" sz="3200" b="1" u="sng" dirty="0" smtClean="0"/>
              <a:t>54 : 9 </a:t>
            </a:r>
          </a:p>
          <a:p>
            <a:pPr>
              <a:buNone/>
            </a:pPr>
            <a:endParaRPr lang="cs-CZ" sz="3200" b="1" dirty="0"/>
          </a:p>
          <a:p>
            <a:pPr>
              <a:buNone/>
            </a:pPr>
            <a:r>
              <a:rPr lang="cs-CZ" sz="3200" b="1" u="sng" dirty="0" smtClean="0"/>
              <a:t> 18 : 9 </a:t>
            </a:r>
            <a:r>
              <a:rPr lang="cs-CZ" sz="3200" b="1" dirty="0" smtClean="0"/>
              <a:t>                </a:t>
            </a:r>
            <a:r>
              <a:rPr lang="cs-CZ" sz="3200" b="1" u="sng" dirty="0" smtClean="0"/>
              <a:t>63 : 9</a:t>
            </a:r>
          </a:p>
          <a:p>
            <a:pPr>
              <a:buNone/>
            </a:pPr>
            <a:endParaRPr lang="cs-CZ" sz="3200" b="1" dirty="0"/>
          </a:p>
          <a:p>
            <a:pPr>
              <a:buNone/>
            </a:pPr>
            <a:r>
              <a:rPr lang="cs-CZ" sz="3200" b="1" u="sng" dirty="0" smtClean="0"/>
              <a:t> 27 : 9 </a:t>
            </a:r>
            <a:r>
              <a:rPr lang="cs-CZ" sz="3200" b="1" dirty="0" smtClean="0"/>
              <a:t>                </a:t>
            </a:r>
            <a:r>
              <a:rPr lang="cs-CZ" sz="3200" b="1" u="sng" dirty="0" smtClean="0"/>
              <a:t>72 : 9</a:t>
            </a:r>
          </a:p>
          <a:p>
            <a:pPr>
              <a:buNone/>
            </a:pPr>
            <a:endParaRPr lang="cs-CZ" sz="3200" b="1" dirty="0"/>
          </a:p>
          <a:p>
            <a:pPr>
              <a:buNone/>
            </a:pPr>
            <a:r>
              <a:rPr lang="cs-CZ" sz="3200" b="1" u="sng" dirty="0" smtClean="0"/>
              <a:t> 36 : 9 </a:t>
            </a:r>
            <a:r>
              <a:rPr lang="cs-CZ" sz="3200" b="1" dirty="0" smtClean="0"/>
              <a:t>                 </a:t>
            </a:r>
            <a:r>
              <a:rPr lang="cs-CZ" sz="3200" b="1" u="sng" dirty="0" smtClean="0"/>
              <a:t>81 : 9</a:t>
            </a:r>
          </a:p>
          <a:p>
            <a:pPr>
              <a:buNone/>
            </a:pPr>
            <a:endParaRPr lang="cs-CZ" sz="3200" b="1" dirty="0"/>
          </a:p>
          <a:p>
            <a:pPr>
              <a:buNone/>
            </a:pPr>
            <a:r>
              <a:rPr lang="cs-CZ" sz="3200" b="1" u="sng" dirty="0" smtClean="0"/>
              <a:t> 45 : 9 </a:t>
            </a:r>
            <a:r>
              <a:rPr lang="cs-CZ" sz="3200" b="1" dirty="0" smtClean="0"/>
              <a:t>                 </a:t>
            </a:r>
            <a:r>
              <a:rPr lang="cs-CZ" sz="3200" b="1" u="sng" dirty="0" smtClean="0"/>
              <a:t>90 : 9</a:t>
            </a:r>
            <a:endParaRPr lang="cs-CZ" sz="3200" b="1" u="sng" dirty="0"/>
          </a:p>
        </p:txBody>
      </p:sp>
      <p:sp>
        <p:nvSpPr>
          <p:cNvPr id="12" name="Elipsa 11"/>
          <p:cNvSpPr/>
          <p:nvPr/>
        </p:nvSpPr>
        <p:spPr>
          <a:xfrm flipH="1" flipV="1">
            <a:off x="1979711" y="1556792"/>
            <a:ext cx="1080120" cy="1008112"/>
          </a:xfrm>
          <a:prstGeom prst="ellipse">
            <a:avLst/>
          </a:prstGeom>
          <a:noFill/>
          <a:ln>
            <a:solidFill>
              <a:srgbClr val="FFFF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23528" y="4437112"/>
            <a:ext cx="1080120" cy="864096"/>
          </a:xfrm>
          <a:prstGeom prst="ellipse">
            <a:avLst/>
          </a:prstGeom>
          <a:noFill/>
          <a:ln>
            <a:solidFill>
              <a:schemeClr val="tx1"/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419872" y="1772816"/>
            <a:ext cx="1008112" cy="1008112"/>
          </a:xfrm>
          <a:prstGeom prst="ellipse">
            <a:avLst/>
          </a:prstGeom>
          <a:noFill/>
          <a:ln>
            <a:solidFill>
              <a:srgbClr val="FFC0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539552" y="1628800"/>
            <a:ext cx="1080120" cy="1008112"/>
          </a:xfrm>
          <a:prstGeom prst="ellipse">
            <a:avLst/>
          </a:prstGeom>
          <a:noFill/>
          <a:ln>
            <a:solidFill>
              <a:srgbClr val="C000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203848" y="3645024"/>
            <a:ext cx="1008112" cy="936104"/>
          </a:xfrm>
          <a:prstGeom prst="ellipse">
            <a:avLst/>
          </a:prstGeom>
          <a:noFill/>
          <a:ln>
            <a:solidFill>
              <a:srgbClr val="7030A0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051720" y="2780928"/>
            <a:ext cx="1152128" cy="864096"/>
          </a:xfrm>
          <a:prstGeom prst="ellipse">
            <a:avLst/>
          </a:prstGeom>
          <a:noFill/>
          <a:ln>
            <a:solidFill>
              <a:srgbClr val="00B050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395536" y="3068960"/>
            <a:ext cx="1008112" cy="1080120"/>
          </a:xfrm>
          <a:prstGeom prst="ellipse">
            <a:avLst/>
          </a:prstGeom>
          <a:noFill/>
          <a:ln>
            <a:solidFill>
              <a:srgbClr val="0070C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771800" y="5373216"/>
            <a:ext cx="1224136" cy="936104"/>
          </a:xfrm>
          <a:prstGeom prst="ellipse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1259632" y="5589240"/>
            <a:ext cx="1008112" cy="836712"/>
          </a:xfrm>
          <a:prstGeom prst="ellipse">
            <a:avLst/>
          </a:prstGeom>
          <a:noFill/>
          <a:ln>
            <a:solidFill>
              <a:schemeClr val="accent6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1979712" y="4149080"/>
            <a:ext cx="1008112" cy="1080120"/>
          </a:xfrm>
          <a:prstGeom prst="ellipse">
            <a:avLst/>
          </a:prstGeom>
          <a:noFill/>
          <a:ln>
            <a:solidFill>
              <a:srgbClr val="92D050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827584" y="1700808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1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267744" y="4293096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92D050"/>
                </a:solidFill>
              </a:rPr>
              <a:t>2</a:t>
            </a:r>
            <a:endParaRPr lang="cs-CZ" sz="4800" b="1" dirty="0">
              <a:solidFill>
                <a:srgbClr val="92D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707904" y="1844824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3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131840" y="5373216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4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411760" y="2852936"/>
            <a:ext cx="2880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5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11560" y="4437112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6</a:t>
            </a:r>
            <a:endParaRPr lang="cs-CZ" sz="4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91880" y="3717032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7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267744" y="1556792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547664" y="5589240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endParaRPr lang="cs-CZ" sz="48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39552" y="314096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10</a:t>
            </a:r>
            <a:endParaRPr lang="cs-CZ" sz="4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</a:rPr>
              <a:t>Zapiš příklady dělení:</a:t>
            </a:r>
            <a:endParaRPr lang="cs-CZ" u="sng" dirty="0">
              <a:solidFill>
                <a:srgbClr val="C00000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539552" y="2924944"/>
          <a:ext cx="3744415" cy="1440160"/>
        </p:xfrm>
        <a:graphic>
          <a:graphicData uri="http://schemas.openxmlformats.org/drawingml/2006/table">
            <a:tbl>
              <a:tblPr firstRow="1" bandRow="1">
                <a:tableStyleId>{E269D01E-BC32-4049-B463-5C60D7B0CCD2}</a:tableStyleId>
              </a:tblPr>
              <a:tblGrid>
                <a:gridCol w="748883"/>
                <a:gridCol w="748883"/>
                <a:gridCol w="748883"/>
                <a:gridCol w="748883"/>
                <a:gridCol w="748883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63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: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=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:</a:t>
                      </a:r>
                      <a:endParaRPr lang="cs-CZ" sz="4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7</a:t>
                      </a:r>
                      <a:endParaRPr lang="cs-CZ" sz="4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=</a:t>
                      </a:r>
                      <a:endParaRPr lang="cs-CZ" sz="4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Zástupný symbol pro obsah 6"/>
          <p:cNvGraphicFramePr>
            <a:graphicFrameLocks/>
          </p:cNvGraphicFramePr>
          <p:nvPr/>
        </p:nvGraphicFramePr>
        <p:xfrm>
          <a:off x="4644008" y="2924944"/>
          <a:ext cx="3744415" cy="1440160"/>
        </p:xfrm>
        <a:graphic>
          <a:graphicData uri="http://schemas.openxmlformats.org/drawingml/2006/table">
            <a:tbl>
              <a:tblPr firstRow="1" bandRow="1">
                <a:tableStyleId>{638B1855-1B75-4FBE-930C-398BA8C253C6}</a:tableStyleId>
              </a:tblPr>
              <a:tblGrid>
                <a:gridCol w="748883"/>
                <a:gridCol w="748883"/>
                <a:gridCol w="748883"/>
                <a:gridCol w="748883"/>
                <a:gridCol w="748883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: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=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45</a:t>
                      </a:r>
                      <a:endParaRPr lang="cs-CZ" sz="4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:</a:t>
                      </a:r>
                      <a:endParaRPr lang="cs-CZ" sz="4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=</a:t>
                      </a:r>
                      <a:endParaRPr lang="cs-CZ" sz="4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9</a:t>
                      </a:r>
                      <a:endParaRPr lang="cs-CZ" sz="4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192</Words>
  <Application>Microsoft Office PowerPoint</Application>
  <PresentationFormat>Předvádění na obrazovce (4:3)</PresentationFormat>
  <Paragraphs>60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Babička jela s dětmi na výlet. Koupila žemle za 72 Kč. Jedna žemle stála 9 korun. Kolik žemlí koupila? </vt:lpstr>
      <vt:lpstr>Přiřaď správný výsledek:</vt:lpstr>
      <vt:lpstr>Zapiš příklady dělení:</vt:lpstr>
      <vt:lpstr>Zdroj obrázku: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Verunka</dc:creator>
  <cp:lastModifiedBy>Verunka</cp:lastModifiedBy>
  <cp:revision>7</cp:revision>
  <dcterms:created xsi:type="dcterms:W3CDTF">2012-10-15T13:41:20Z</dcterms:created>
  <dcterms:modified xsi:type="dcterms:W3CDTF">2013-03-25T12:19:48Z</dcterms:modified>
</cp:coreProperties>
</file>