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57F92-F2C1-46BF-9AB1-C8CD3CDDC0A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43F7-E7A5-4C04-84BC-7860E0C7E3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0426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57F92-F2C1-46BF-9AB1-C8CD3CDDC0A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43F7-E7A5-4C04-84BC-7860E0C7E3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7977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57F92-F2C1-46BF-9AB1-C8CD3CDDC0A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43F7-E7A5-4C04-84BC-7860E0C7E3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1221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57F92-F2C1-46BF-9AB1-C8CD3CDDC0A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43F7-E7A5-4C04-84BC-7860E0C7E3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3205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57F92-F2C1-46BF-9AB1-C8CD3CDDC0A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43F7-E7A5-4C04-84BC-7860E0C7E3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3216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57F92-F2C1-46BF-9AB1-C8CD3CDDC0A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43F7-E7A5-4C04-84BC-7860E0C7E3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8726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57F92-F2C1-46BF-9AB1-C8CD3CDDC0A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43F7-E7A5-4C04-84BC-7860E0C7E3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0199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57F92-F2C1-46BF-9AB1-C8CD3CDDC0A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43F7-E7A5-4C04-84BC-7860E0C7E3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1089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57F92-F2C1-46BF-9AB1-C8CD3CDDC0A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43F7-E7A5-4C04-84BC-7860E0C7E3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2231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57F92-F2C1-46BF-9AB1-C8CD3CDDC0A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43F7-E7A5-4C04-84BC-7860E0C7E3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7452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57F92-F2C1-46BF-9AB1-C8CD3CDDC0A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C543F7-E7A5-4C04-84BC-7860E0C7E3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2449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57F92-F2C1-46BF-9AB1-C8CD3CDDC0A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C543F7-E7A5-4C04-84BC-7860E0C7E3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0982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VY_32_INOVACE_19_DĚLENÍ 2-5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15. 6. 2012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3. ročník</a:t>
            </a:r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násobilky pomocí interaktivní tabule. Materiál lze použít k samostatné, nebo skupinové práci žáků, nebo jako pracovní listy.</a:t>
            </a:r>
          </a:p>
          <a:p>
            <a:endParaRPr lang="cs-CZ" dirty="0"/>
          </a:p>
        </p:txBody>
      </p:sp>
      <p:pic>
        <p:nvPicPr>
          <p:cNvPr id="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9260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Vypočítej!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b="1" dirty="0" smtClean="0"/>
              <a:t>        : 2 =                                      :10 =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50</a:t>
            </a:r>
            <a:r>
              <a:rPr lang="cs-CZ" sz="4000" b="1" dirty="0" smtClean="0"/>
              <a:t>    :5 =                             </a:t>
            </a:r>
            <a:r>
              <a:rPr lang="cs-CZ" sz="4000" b="1" dirty="0" smtClean="0">
                <a:solidFill>
                  <a:srgbClr val="0070C0"/>
                </a:solidFill>
              </a:rPr>
              <a:t>30 </a:t>
            </a:r>
            <a:r>
              <a:rPr lang="cs-CZ" sz="4000" b="1" dirty="0" smtClean="0"/>
              <a:t>    :3 =</a:t>
            </a:r>
          </a:p>
          <a:p>
            <a:pPr marL="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      :10 =                                    :2 =</a:t>
            </a:r>
            <a:r>
              <a:rPr lang="cs-CZ" sz="4000" b="1" dirty="0"/>
              <a:t/>
            </a:r>
            <a:br>
              <a:rPr lang="cs-CZ" sz="4000" b="1" dirty="0"/>
            </a:br>
            <a:endParaRPr lang="cs-CZ" sz="4000" b="1" dirty="0"/>
          </a:p>
          <a:p>
            <a:pPr marL="0" indent="0">
              <a:buNone/>
            </a:pPr>
            <a:r>
              <a:rPr lang="cs-CZ" sz="4000" b="1" dirty="0" smtClean="0"/>
              <a:t>          :2 =                                     :2 =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B050"/>
                </a:solidFill>
              </a:rPr>
              <a:t>40 </a:t>
            </a:r>
            <a:r>
              <a:rPr lang="cs-CZ" sz="4000" b="1" dirty="0" smtClean="0"/>
              <a:t>    :4 =                            </a:t>
            </a:r>
            <a:r>
              <a:rPr lang="cs-CZ" sz="4000" b="1" dirty="0" smtClean="0">
                <a:solidFill>
                  <a:srgbClr val="7030A0"/>
                </a:solidFill>
              </a:rPr>
              <a:t>20</a:t>
            </a:r>
            <a:r>
              <a:rPr lang="cs-CZ" sz="4000" b="1" dirty="0" smtClean="0"/>
              <a:t>     :10 =</a:t>
            </a:r>
          </a:p>
          <a:p>
            <a:pPr marL="0" indent="0">
              <a:buNone/>
            </a:pPr>
            <a:r>
              <a:rPr lang="cs-CZ" sz="4000" b="1" dirty="0" smtClean="0"/>
              <a:t>          :10 =                                   :5 =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971600" y="2060848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115616" y="2780928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043608" y="3068960"/>
            <a:ext cx="288032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043608" y="5013176"/>
            <a:ext cx="407506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115616" y="5589240"/>
            <a:ext cx="347769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971600" y="5877272"/>
            <a:ext cx="347769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6084168" y="1988840"/>
            <a:ext cx="432048" cy="3137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6156176" y="2636912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6084168" y="2996952"/>
            <a:ext cx="393238" cy="3012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6156176" y="4869160"/>
            <a:ext cx="393238" cy="3240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6228184" y="5517232"/>
            <a:ext cx="39323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6084168" y="5805264"/>
            <a:ext cx="432048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852936"/>
            <a:ext cx="1828800" cy="1828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1969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Vypočítej a udělej zkoušku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>
                <a:solidFill>
                  <a:srgbClr val="C00000"/>
                </a:solidFill>
              </a:rPr>
              <a:t>28 : 4 = </a:t>
            </a:r>
            <a:r>
              <a:rPr lang="cs-CZ" sz="3600" b="1" dirty="0" smtClean="0">
                <a:solidFill>
                  <a:srgbClr val="C00000"/>
                </a:solidFill>
              </a:rPr>
              <a:t>     </a:t>
            </a:r>
            <a:r>
              <a:rPr lang="cs-CZ" sz="3600" b="1" dirty="0" err="1" smtClean="0">
                <a:solidFill>
                  <a:srgbClr val="C00000"/>
                </a:solidFill>
              </a:rPr>
              <a:t>Zk</a:t>
            </a:r>
            <a:r>
              <a:rPr lang="cs-CZ" sz="3600" b="1" dirty="0" smtClean="0">
                <a:solidFill>
                  <a:srgbClr val="C00000"/>
                </a:solidFill>
              </a:rPr>
              <a:t>:  7 </a:t>
            </a:r>
            <a:r>
              <a:rPr lang="cs-CZ" sz="3600" b="1" dirty="0" smtClean="0">
                <a:solidFill>
                  <a:srgbClr val="C00000"/>
                </a:solidFill>
              </a:rPr>
              <a:t>· </a:t>
            </a:r>
            <a:r>
              <a:rPr lang="cs-CZ" sz="3600" b="1" dirty="0">
                <a:solidFill>
                  <a:srgbClr val="C00000"/>
                </a:solidFill>
              </a:rPr>
              <a:t>4 = </a:t>
            </a:r>
            <a:r>
              <a:rPr lang="cs-CZ" sz="3600" b="1" dirty="0" smtClean="0">
                <a:solidFill>
                  <a:srgbClr val="C00000"/>
                </a:solidFill>
              </a:rPr>
              <a:t>       </a:t>
            </a:r>
            <a:r>
              <a:rPr lang="cs-CZ" sz="3600" b="1" dirty="0" smtClean="0">
                <a:solidFill>
                  <a:srgbClr val="FFC000"/>
                </a:solidFill>
              </a:rPr>
              <a:t>30 </a:t>
            </a:r>
            <a:r>
              <a:rPr lang="cs-CZ" sz="3600" b="1" dirty="0">
                <a:solidFill>
                  <a:srgbClr val="FFC000"/>
                </a:solidFill>
              </a:rPr>
              <a:t>: 5 = </a:t>
            </a:r>
            <a:r>
              <a:rPr lang="cs-CZ" sz="3600" b="1" dirty="0" smtClean="0">
                <a:solidFill>
                  <a:srgbClr val="FFC000"/>
                </a:solidFill>
              </a:rPr>
              <a:t>     </a:t>
            </a:r>
            <a:r>
              <a:rPr lang="cs-CZ" sz="3600" b="1" dirty="0" err="1" smtClean="0">
                <a:solidFill>
                  <a:srgbClr val="FFC000"/>
                </a:solidFill>
              </a:rPr>
              <a:t>Zk</a:t>
            </a:r>
            <a:r>
              <a:rPr lang="cs-CZ" sz="3600" b="1" dirty="0" smtClean="0">
                <a:solidFill>
                  <a:srgbClr val="FFC000"/>
                </a:solidFill>
              </a:rPr>
              <a:t>:</a:t>
            </a:r>
            <a:endParaRPr lang="cs-CZ" sz="3600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3600" b="1" dirty="0"/>
              <a:t/>
            </a:r>
            <a:br>
              <a:rPr lang="cs-CZ" sz="3600" b="1" dirty="0"/>
            </a:br>
            <a:r>
              <a:rPr lang="cs-CZ" sz="3600" b="1" dirty="0">
                <a:solidFill>
                  <a:srgbClr val="00B050"/>
                </a:solidFill>
              </a:rPr>
              <a:t>15 : 5 = </a:t>
            </a:r>
            <a:r>
              <a:rPr lang="cs-CZ" sz="3600" b="1" dirty="0" smtClean="0">
                <a:solidFill>
                  <a:srgbClr val="00B050"/>
                </a:solidFill>
              </a:rPr>
              <a:t>     </a:t>
            </a:r>
            <a:r>
              <a:rPr lang="cs-CZ" sz="3600" b="1" dirty="0" err="1" smtClean="0">
                <a:solidFill>
                  <a:srgbClr val="00B050"/>
                </a:solidFill>
              </a:rPr>
              <a:t>Zk</a:t>
            </a:r>
            <a:r>
              <a:rPr lang="cs-CZ" sz="3600" b="1" smtClean="0">
                <a:solidFill>
                  <a:srgbClr val="00B050"/>
                </a:solidFill>
              </a:rPr>
              <a:t>:                     </a:t>
            </a:r>
            <a:r>
              <a:rPr lang="cs-CZ" sz="3600" b="1" dirty="0" smtClean="0">
                <a:solidFill>
                  <a:srgbClr val="00B0F0"/>
                </a:solidFill>
              </a:rPr>
              <a:t>12 </a:t>
            </a:r>
            <a:r>
              <a:rPr lang="cs-CZ" sz="3600" b="1" dirty="0">
                <a:solidFill>
                  <a:srgbClr val="00B0F0"/>
                </a:solidFill>
              </a:rPr>
              <a:t>: 3 = </a:t>
            </a:r>
            <a:r>
              <a:rPr lang="cs-CZ" sz="3600" b="1" dirty="0" smtClean="0">
                <a:solidFill>
                  <a:srgbClr val="00B0F0"/>
                </a:solidFill>
              </a:rPr>
              <a:t>     </a:t>
            </a:r>
            <a:r>
              <a:rPr lang="cs-CZ" sz="3600" b="1" dirty="0" err="1" smtClean="0">
                <a:solidFill>
                  <a:srgbClr val="00B0F0"/>
                </a:solidFill>
              </a:rPr>
              <a:t>Zk</a:t>
            </a:r>
            <a:r>
              <a:rPr lang="cs-CZ" sz="3600" b="1" dirty="0" smtClean="0">
                <a:solidFill>
                  <a:srgbClr val="00B0F0"/>
                </a:solidFill>
              </a:rPr>
              <a:t>:</a:t>
            </a:r>
            <a:endParaRPr lang="cs-CZ" sz="3600" b="1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3600" b="1" dirty="0"/>
              <a:t/>
            </a:r>
            <a:br>
              <a:rPr lang="cs-CZ" sz="3600" b="1" dirty="0"/>
            </a:br>
            <a:r>
              <a:rPr lang="cs-CZ" sz="3600" b="1" dirty="0">
                <a:solidFill>
                  <a:srgbClr val="7030A0"/>
                </a:solidFill>
              </a:rPr>
              <a:t>18 : 2 = </a:t>
            </a:r>
            <a:r>
              <a:rPr lang="cs-CZ" sz="3600" b="1" dirty="0" smtClean="0">
                <a:solidFill>
                  <a:srgbClr val="7030A0"/>
                </a:solidFill>
              </a:rPr>
              <a:t>     </a:t>
            </a:r>
            <a:r>
              <a:rPr lang="cs-CZ" sz="3600" b="1" dirty="0" err="1" smtClean="0">
                <a:solidFill>
                  <a:srgbClr val="7030A0"/>
                </a:solidFill>
              </a:rPr>
              <a:t>Zk</a:t>
            </a:r>
            <a:r>
              <a:rPr lang="cs-CZ" sz="3600" b="1" dirty="0" smtClean="0">
                <a:solidFill>
                  <a:srgbClr val="7030A0"/>
                </a:solidFill>
              </a:rPr>
              <a:t>:                     </a:t>
            </a:r>
            <a:r>
              <a:rPr lang="cs-CZ" sz="3600" b="1" dirty="0" smtClean="0">
                <a:solidFill>
                  <a:schemeClr val="accent2"/>
                </a:solidFill>
              </a:rPr>
              <a:t>20 </a:t>
            </a:r>
            <a:r>
              <a:rPr lang="cs-CZ" sz="3600" b="1" dirty="0">
                <a:solidFill>
                  <a:schemeClr val="accent2"/>
                </a:solidFill>
              </a:rPr>
              <a:t>: 2 = </a:t>
            </a:r>
            <a:r>
              <a:rPr lang="cs-CZ" sz="3600" b="1" dirty="0" smtClean="0">
                <a:solidFill>
                  <a:schemeClr val="accent2"/>
                </a:solidFill>
              </a:rPr>
              <a:t>     </a:t>
            </a:r>
            <a:r>
              <a:rPr lang="cs-CZ" sz="3600" b="1" dirty="0" err="1" smtClean="0">
                <a:solidFill>
                  <a:schemeClr val="accent2"/>
                </a:solidFill>
              </a:rPr>
              <a:t>Zk</a:t>
            </a:r>
            <a:r>
              <a:rPr lang="cs-CZ" sz="3600" b="1" dirty="0" smtClean="0">
                <a:solidFill>
                  <a:schemeClr val="accent2"/>
                </a:solidFill>
              </a:rPr>
              <a:t>:</a:t>
            </a:r>
            <a:endParaRPr lang="cs-CZ" sz="3600" b="1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sz="3600" b="1" dirty="0"/>
              <a:t/>
            </a:r>
            <a:br>
              <a:rPr lang="cs-CZ" sz="3600" b="1" dirty="0"/>
            </a:br>
            <a:r>
              <a:rPr lang="cs-CZ" sz="3600" b="1" dirty="0">
                <a:solidFill>
                  <a:schemeClr val="accent5">
                    <a:lumMod val="75000"/>
                  </a:schemeClr>
                </a:solidFill>
              </a:rPr>
              <a:t>24 : 4 = 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   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Zk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:</a:t>
            </a:r>
            <a:r>
              <a:rPr lang="cs-CZ" sz="3600" b="1" dirty="0" smtClean="0"/>
              <a:t>                     </a:t>
            </a:r>
            <a:r>
              <a:rPr lang="cs-CZ" sz="3600" b="1" dirty="0" smtClean="0">
                <a:solidFill>
                  <a:srgbClr val="FF0000"/>
                </a:solidFill>
              </a:rPr>
              <a:t>27 </a:t>
            </a:r>
            <a:r>
              <a:rPr lang="cs-CZ" sz="3600" b="1" dirty="0">
                <a:solidFill>
                  <a:srgbClr val="FF0000"/>
                </a:solidFill>
              </a:rPr>
              <a:t>: 3 = </a:t>
            </a:r>
            <a:r>
              <a:rPr lang="cs-CZ" sz="3600" b="1" dirty="0" smtClean="0">
                <a:solidFill>
                  <a:srgbClr val="FF0000"/>
                </a:solidFill>
              </a:rPr>
              <a:t>     </a:t>
            </a:r>
            <a:r>
              <a:rPr lang="cs-CZ" sz="3600" b="1" dirty="0" err="1" smtClean="0">
                <a:solidFill>
                  <a:srgbClr val="FF0000"/>
                </a:solidFill>
              </a:rPr>
              <a:t>Zk</a:t>
            </a:r>
            <a:r>
              <a:rPr lang="cs-CZ" sz="3600" b="1" dirty="0" smtClean="0">
                <a:solidFill>
                  <a:srgbClr val="FF0000"/>
                </a:solidFill>
              </a:rPr>
              <a:t>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404664"/>
            <a:ext cx="1180728" cy="11807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452228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Vypočítej!</a:t>
            </a:r>
            <a:endParaRPr lang="cs-CZ" b="1" u="sng" dirty="0">
              <a:solidFill>
                <a:srgbClr val="0070C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986101768"/>
              </p:ext>
            </p:extLst>
          </p:nvPr>
        </p:nvGraphicFramePr>
        <p:xfrm>
          <a:off x="683568" y="1412776"/>
          <a:ext cx="1656184" cy="4918960"/>
        </p:xfrm>
        <a:graphic>
          <a:graphicData uri="http://schemas.openxmlformats.org/drawingml/2006/table">
            <a:tbl>
              <a:tblPr firstRow="1" bandCol="1">
                <a:tableStyleId>{6E25E649-3F16-4E02-A733-19D2CDBF48F0}</a:tableStyleId>
              </a:tblPr>
              <a:tblGrid>
                <a:gridCol w="828092"/>
                <a:gridCol w="828092"/>
              </a:tblGrid>
              <a:tr h="496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:3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24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15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21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27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18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91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03784051"/>
              </p:ext>
            </p:extLst>
          </p:nvPr>
        </p:nvGraphicFramePr>
        <p:xfrm>
          <a:off x="2771800" y="1412776"/>
          <a:ext cx="1656184" cy="4918960"/>
        </p:xfrm>
        <a:graphic>
          <a:graphicData uri="http://schemas.openxmlformats.org/drawingml/2006/table">
            <a:tbl>
              <a:tblPr firstRow="1" bandCol="1">
                <a:tableStyleId>{EB344D84-9AFB-497E-A393-DC336BA19D2E}</a:tableStyleId>
              </a:tblPr>
              <a:tblGrid>
                <a:gridCol w="828092"/>
                <a:gridCol w="828092"/>
              </a:tblGrid>
              <a:tr h="496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:2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16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14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91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18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29903939"/>
              </p:ext>
            </p:extLst>
          </p:nvPr>
        </p:nvGraphicFramePr>
        <p:xfrm>
          <a:off x="4788024" y="1412776"/>
          <a:ext cx="1656184" cy="4918960"/>
        </p:xfrm>
        <a:graphic>
          <a:graphicData uri="http://schemas.openxmlformats.org/drawingml/2006/table">
            <a:tbl>
              <a:tblPr firstRow="1" bandCol="1">
                <a:tableStyleId>{EB9631B5-78F2-41C9-869B-9F39066F8104}</a:tableStyleId>
              </a:tblPr>
              <a:tblGrid>
                <a:gridCol w="828092"/>
                <a:gridCol w="828092"/>
              </a:tblGrid>
              <a:tr h="496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:4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16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36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28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16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91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24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03233216"/>
              </p:ext>
            </p:extLst>
          </p:nvPr>
        </p:nvGraphicFramePr>
        <p:xfrm>
          <a:off x="6804248" y="1412776"/>
          <a:ext cx="1656184" cy="4918960"/>
        </p:xfrm>
        <a:graphic>
          <a:graphicData uri="http://schemas.openxmlformats.org/drawingml/2006/table">
            <a:tbl>
              <a:tblPr firstRow="1" bandCol="1">
                <a:tableStyleId>{2A488322-F2BA-4B5B-9748-0D474271808F}</a:tableStyleId>
              </a:tblPr>
              <a:tblGrid>
                <a:gridCol w="828092"/>
                <a:gridCol w="828092"/>
              </a:tblGrid>
              <a:tr h="496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:5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25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15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45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35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91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5494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581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189</Words>
  <Application>Microsoft Office PowerPoint</Application>
  <PresentationFormat>Předvádění na obrazovce (4:3)</PresentationFormat>
  <Paragraphs>73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Vypočítej!</vt:lpstr>
      <vt:lpstr>Vypočítej a udělej zkoušku</vt:lpstr>
      <vt:lpstr>Vypočítej!</vt:lpstr>
      <vt:lpstr>Zdroj obrázku: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Dělní 2-5</dc:title>
  <dc:creator>Petruška</dc:creator>
  <cp:lastModifiedBy>Dum</cp:lastModifiedBy>
  <cp:revision>10</cp:revision>
  <dcterms:created xsi:type="dcterms:W3CDTF">2013-03-22T07:55:43Z</dcterms:created>
  <dcterms:modified xsi:type="dcterms:W3CDTF">2013-04-22T11:23:43Z</dcterms:modified>
</cp:coreProperties>
</file>