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8" r:id="rId3"/>
    <p:sldId id="270" r:id="rId4"/>
    <p:sldId id="259" r:id="rId5"/>
    <p:sldId id="269" r:id="rId6"/>
    <p:sldId id="260" r:id="rId7"/>
    <p:sldId id="261" r:id="rId8"/>
    <p:sldId id="27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7310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39D735-CE41-4670-8C97-15579EDE9307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7F00DB-7207-4422-8110-975B9BC77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557864-AE49-4951-9644-55A80F781521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380BD4-CA0D-4AE5-9ED2-590EE08BF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b/Wortel_doorsneden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DC_horseradish.jpg" TargetMode="External"/><Relationship Id="rId13" Type="http://schemas.openxmlformats.org/officeDocument/2006/relationships/hyperlink" Target="http://cs.wikipedia.org/wiki/Soubor:Triticum_aestivum_-_K%C3%B6hler%E2%80%93s_Medizinal-Pflanzen-274.jpg" TargetMode="External"/><Relationship Id="rId3" Type="http://schemas.openxmlformats.org/officeDocument/2006/relationships/hyperlink" Target="http://commons.wikimedia.org/wiki/File:Koreni-00.JPG" TargetMode="External"/><Relationship Id="rId7" Type="http://schemas.openxmlformats.org/officeDocument/2006/relationships/hyperlink" Target="http://cs.wikipedia.org/wiki/Soubor:PastinakePflanzegeerntet.jpg" TargetMode="External"/><Relationship Id="rId12" Type="http://schemas.openxmlformats.org/officeDocument/2006/relationships/hyperlink" Target="http://commons.wikimedia.org/wiki/File:Paardenbloem_(Taraxacum_officinale).jpg?uselang=cs" TargetMode="External"/><Relationship Id="rId2" Type="http://schemas.openxmlformats.org/officeDocument/2006/relationships/hyperlink" Target="http://commons.wikimedia.org/wiki/File:Anatomy_root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Wurzelpetersilie_Wurzel.jpg" TargetMode="External"/><Relationship Id="rId11" Type="http://schemas.openxmlformats.org/officeDocument/2006/relationships/hyperlink" Target="http://commons.wikimedia.org/wiki/File:Taraxacum-officinalis-plant.jpg?uselang=cs" TargetMode="External"/><Relationship Id="rId5" Type="http://schemas.openxmlformats.org/officeDocument/2006/relationships/hyperlink" Target="http://cs.wikipedia.org/wiki/Soubor:Daucus_Carota.jpg" TargetMode="External"/><Relationship Id="rId10" Type="http://schemas.openxmlformats.org/officeDocument/2006/relationships/hyperlink" Target="http://commons.wikimedia.org/wiki/File:Tree-PICT3419.JPG?uselang=cs" TargetMode="External"/><Relationship Id="rId4" Type="http://schemas.openxmlformats.org/officeDocument/2006/relationships/hyperlink" Target="http://commons.wikimedia.org/wiki/File:Fagus_sylvatica_-_Putney_Heath_Common_1.jpg?uselang=cs" TargetMode="External"/><Relationship Id="rId9" Type="http://schemas.openxmlformats.org/officeDocument/2006/relationships/hyperlink" Target="http://commons.wikimedia.org/wiki/File:2009-03-30_Lettuce_roots.jpg?uselang=cs" TargetMode="External"/><Relationship Id="rId14" Type="http://schemas.openxmlformats.org/officeDocument/2006/relationships/hyperlink" Target="http://cs.wikipedia.org/wiki/Soubor:Zea_Mays_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</a:p>
          <a:p>
            <a:r>
              <a:rPr lang="cs-CZ" b="1" smtClean="0"/>
              <a:t>VY_32_INOVACE_XII_2_01_STAVBA ROSTLINNÉHO </a:t>
            </a:r>
            <a:r>
              <a:rPr lang="cs-CZ" b="1" smtClean="0"/>
              <a:t>TĚLA - KOŘEN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   XII         Sada číslo:  2              Pořadové číslo DUM: 01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5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Výklad stavby těla krytosemenných rostlin se zaměřením na kořen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zná stavbu těla krytosemenných rostlin, rozliší  kořen hlavní s kořeny postranními a kořeny svazčité, uvede hlavní funkce kořene a jeho využití, uvědomuje si význam kořenové zeleniny pro zdravé stravování, chápe princip hydroponie.</a:t>
            </a:r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7. ročník, 12 – 13 let 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kořen hlavní, kořeny postranní, kořeny svazčité, růstový vrchol kořene, kořenová čepička, kořenové vlásky, tvary kořenů, niťovitý, válcovitý, vřetenovitý, řepovitý, hydroponie, hydroponický květináč</a:t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prezentace, interaktivní tabule</a:t>
            </a:r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40 min.</a:t>
            </a:r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Učitel seznámí žáky se stavbou těla krytosemenných rostlin, podrobně vysvětlí význam kořene pro rostlinu, jeho funkce, stavbu, způsob růstu, upozorní na význam kořenové zeleniny a objasní pojem hydroponie. Žáci aktivně doplňují  a odpovídají na zadané otázky s využitím interaktivní tabule.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492896"/>
            <a:ext cx="7772400" cy="1470025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8800" dirty="0" smtClean="0">
                <a:solidFill>
                  <a:schemeClr val="tx1"/>
                </a:solidFill>
              </a:rPr>
              <a:t>KOŘEN</a:t>
            </a:r>
            <a:endParaRPr lang="cs-CZ" sz="8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Stavba těla krytosemenných rostlin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u="sng" dirty="0" smtClean="0">
                <a:solidFill>
                  <a:schemeClr val="tx1"/>
                </a:solidFill>
              </a:rPr>
              <a:t>kořen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stonek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list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44" name="Picture 4" descr="File:Koreni-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628800"/>
            <a:ext cx="5448605" cy="40864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File:Anatomy root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89433"/>
            <a:ext cx="5112568" cy="666856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5536" y="476672"/>
            <a:ext cx="3122586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Stavba kořene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11266" name="Picture 2" descr="File:Wortel doorsnede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132856"/>
            <a:ext cx="2645610" cy="35452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Kořen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u="sng" dirty="0" smtClean="0">
                <a:solidFill>
                  <a:schemeClr val="tx1"/>
                </a:solidFill>
              </a:rPr>
              <a:t>upevňuje</a:t>
            </a:r>
            <a:r>
              <a:rPr lang="cs-CZ" sz="2800" dirty="0" smtClean="0">
                <a:solidFill>
                  <a:schemeClr val="tx1"/>
                </a:solidFill>
              </a:rPr>
              <a:t> rostlinu v půdě</a:t>
            </a:r>
          </a:p>
          <a:p>
            <a:r>
              <a:rPr lang="cs-CZ" sz="2800" u="sng" dirty="0" smtClean="0">
                <a:solidFill>
                  <a:schemeClr val="tx1"/>
                </a:solidFill>
              </a:rPr>
              <a:t>čerpá</a:t>
            </a:r>
            <a:r>
              <a:rPr lang="cs-CZ" sz="2800" dirty="0" smtClean="0">
                <a:solidFill>
                  <a:schemeClr val="tx1"/>
                </a:solidFill>
              </a:rPr>
              <a:t> vodu s rozpuštěnými anorganickými látkami</a:t>
            </a:r>
          </a:p>
          <a:p>
            <a:r>
              <a:rPr lang="cs-CZ" sz="2800" u="sng" dirty="0" smtClean="0">
                <a:solidFill>
                  <a:schemeClr val="tx1"/>
                </a:solidFill>
              </a:rPr>
              <a:t>roste</a:t>
            </a:r>
            <a:r>
              <a:rPr lang="cs-CZ" sz="2800" dirty="0" smtClean="0">
                <a:solidFill>
                  <a:schemeClr val="tx1"/>
                </a:solidFill>
              </a:rPr>
              <a:t> ke středu Země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má </a:t>
            </a:r>
            <a:r>
              <a:rPr lang="cs-CZ" sz="2800" u="sng" dirty="0" smtClean="0">
                <a:solidFill>
                  <a:schemeClr val="tx1"/>
                </a:solidFill>
              </a:rPr>
              <a:t>různý</a:t>
            </a:r>
            <a:r>
              <a:rPr lang="cs-CZ" sz="2800" dirty="0" smtClean="0">
                <a:solidFill>
                  <a:schemeClr val="tx1"/>
                </a:solidFill>
              </a:rPr>
              <a:t> tvar</a:t>
            </a:r>
          </a:p>
          <a:p>
            <a:r>
              <a:rPr lang="cs-CZ" sz="2800" u="sng" dirty="0" smtClean="0">
                <a:solidFill>
                  <a:schemeClr val="tx1"/>
                </a:solidFill>
              </a:rPr>
              <a:t>vytváří</a:t>
            </a:r>
            <a:r>
              <a:rPr lang="cs-CZ" sz="2800" dirty="0" smtClean="0">
                <a:solidFill>
                  <a:schemeClr val="tx1"/>
                </a:solidFill>
              </a:rPr>
              <a:t> kořenové soustavy</a:t>
            </a:r>
          </a:p>
          <a:p>
            <a:r>
              <a:rPr lang="cs-CZ" sz="2800" u="sng" dirty="0" smtClean="0">
                <a:solidFill>
                  <a:schemeClr val="tx1"/>
                </a:solidFill>
              </a:rPr>
              <a:t>ukládá </a:t>
            </a:r>
            <a:r>
              <a:rPr lang="cs-CZ" sz="2800" dirty="0" smtClean="0">
                <a:solidFill>
                  <a:schemeClr val="tx1"/>
                </a:solidFill>
              </a:rPr>
              <a:t>látky do zásoby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9218" name="Picture 2" descr="File:Fagus sylvatica - Putney Heath Common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212976"/>
            <a:ext cx="3384376" cy="25382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Kořenová soustava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u="sng" dirty="0" smtClean="0">
                <a:solidFill>
                  <a:schemeClr val="tx1"/>
                </a:solidFill>
              </a:rPr>
              <a:t>kořen hlavní a postranní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5" name="Obrázek 4" descr="skenování0011.jpg"/>
          <p:cNvPicPr>
            <a:picLocks noChangeAspect="1"/>
          </p:cNvPicPr>
          <p:nvPr/>
        </p:nvPicPr>
        <p:blipFill>
          <a:blip r:embed="rId2" cstate="print"/>
          <a:srcRect l="65845" t="33200" r="20646" b="43121"/>
          <a:stretch>
            <a:fillRect/>
          </a:stretch>
        </p:blipFill>
        <p:spPr>
          <a:xfrm>
            <a:off x="6156176" y="1124744"/>
            <a:ext cx="1080120" cy="2728724"/>
          </a:xfrm>
          <a:prstGeom prst="rect">
            <a:avLst/>
          </a:prstGeom>
        </p:spPr>
      </p:pic>
      <p:pic>
        <p:nvPicPr>
          <p:cNvPr id="8" name="Picture 2" descr="File:Tree-PICT341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564904"/>
            <a:ext cx="3132348" cy="4176464"/>
          </a:xfrm>
          <a:prstGeom prst="rect">
            <a:avLst/>
          </a:prstGeom>
          <a:noFill/>
        </p:spPr>
      </p:pic>
      <p:pic>
        <p:nvPicPr>
          <p:cNvPr id="8194" name="Picture 2" descr="File:Taraxacum-officinalis-pl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1700808"/>
            <a:ext cx="1728192" cy="4442863"/>
          </a:xfrm>
          <a:prstGeom prst="rect">
            <a:avLst/>
          </a:prstGeom>
          <a:noFill/>
        </p:spPr>
      </p:pic>
      <p:pic>
        <p:nvPicPr>
          <p:cNvPr id="8196" name="Picture 4" descr="File:Paardenbloem (Taraxacum officinale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3356992"/>
            <a:ext cx="2088232" cy="30936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u="sng" dirty="0" smtClean="0">
                <a:solidFill>
                  <a:schemeClr val="tx1"/>
                </a:solidFill>
              </a:rPr>
              <a:t>kořeny svazčité</a:t>
            </a:r>
            <a:endParaRPr lang="cs-CZ" u="sng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Kořenová soustava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Obrázek 4" descr="skenování0011.jpg"/>
          <p:cNvPicPr>
            <a:picLocks noChangeAspect="1"/>
          </p:cNvPicPr>
          <p:nvPr/>
        </p:nvPicPr>
        <p:blipFill>
          <a:blip r:embed="rId2" cstate="print"/>
          <a:srcRect l="79354" t="33200" r="3583" b="41642"/>
          <a:stretch>
            <a:fillRect/>
          </a:stretch>
        </p:blipFill>
        <p:spPr>
          <a:xfrm>
            <a:off x="6732240" y="1916832"/>
            <a:ext cx="1986394" cy="4221088"/>
          </a:xfrm>
          <a:prstGeom prst="rect">
            <a:avLst/>
          </a:prstGeom>
        </p:spPr>
      </p:pic>
      <p:pic>
        <p:nvPicPr>
          <p:cNvPr id="32772" name="Picture 4" descr="Soubor:Triticum aestivum - Köhler–s Medizinal-Pflanzen-27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420888"/>
            <a:ext cx="3013735" cy="3672408"/>
          </a:xfrm>
          <a:prstGeom prst="rect">
            <a:avLst/>
          </a:prstGeom>
          <a:noFill/>
        </p:spPr>
      </p:pic>
      <p:pic>
        <p:nvPicPr>
          <p:cNvPr id="8194" name="Picture 2" descr="Soubor:Zea Mays 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2276872"/>
            <a:ext cx="2808312" cy="38382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Kořenová zelenina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obsahuje </a:t>
            </a:r>
            <a:r>
              <a:rPr lang="cs-CZ" sz="2800" b="1" dirty="0" smtClean="0">
                <a:solidFill>
                  <a:schemeClr val="tx1"/>
                </a:solidFill>
              </a:rPr>
              <a:t>vitamíny</a:t>
            </a:r>
            <a:r>
              <a:rPr lang="cs-CZ" sz="2800" dirty="0" smtClean="0">
                <a:solidFill>
                  <a:schemeClr val="tx1"/>
                </a:solidFill>
              </a:rPr>
              <a:t> a </a:t>
            </a:r>
            <a:r>
              <a:rPr lang="cs-CZ" sz="2800" b="1" dirty="0" smtClean="0">
                <a:solidFill>
                  <a:schemeClr val="tx1"/>
                </a:solidFill>
              </a:rPr>
              <a:t>minerální látky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je </a:t>
            </a:r>
            <a:r>
              <a:rPr lang="cs-CZ" sz="2800" b="1" dirty="0" smtClean="0">
                <a:solidFill>
                  <a:schemeClr val="tx1"/>
                </a:solidFill>
              </a:rPr>
              <a:t>důležitou součástí našeho jídelníčku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mrkev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petržel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pastinák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křen</a:t>
            </a:r>
          </a:p>
          <a:p>
            <a:pPr>
              <a:buNone/>
            </a:pPr>
            <a:endParaRPr lang="cs-CZ" sz="2800" dirty="0"/>
          </a:p>
        </p:txBody>
      </p:sp>
      <p:pic>
        <p:nvPicPr>
          <p:cNvPr id="7172" name="Picture 4" descr="Soubor:Daucus Carot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260648"/>
            <a:ext cx="1919625" cy="3185196"/>
          </a:xfrm>
          <a:prstGeom prst="rect">
            <a:avLst/>
          </a:prstGeom>
          <a:noFill/>
        </p:spPr>
      </p:pic>
      <p:pic>
        <p:nvPicPr>
          <p:cNvPr id="7176" name="Picture 8" descr="File:Wurzelpetersilie Wurze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4293096"/>
            <a:ext cx="3687033" cy="2295178"/>
          </a:xfrm>
          <a:prstGeom prst="rect">
            <a:avLst/>
          </a:prstGeom>
          <a:noFill/>
        </p:spPr>
      </p:pic>
      <p:pic>
        <p:nvPicPr>
          <p:cNvPr id="7178" name="Picture 10" descr="Soubor:PastinakePflanzegeernte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3501008"/>
            <a:ext cx="1944216" cy="3249386"/>
          </a:xfrm>
          <a:prstGeom prst="rect">
            <a:avLst/>
          </a:prstGeom>
          <a:noFill/>
        </p:spPr>
      </p:pic>
      <p:pic>
        <p:nvPicPr>
          <p:cNvPr id="7180" name="Picture 12" descr="Soubor:CDC horseradish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4941168"/>
            <a:ext cx="1752600" cy="1066801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 flipV="1">
            <a:off x="1979712" y="2780928"/>
            <a:ext cx="4824536" cy="7200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1979712" y="3356992"/>
            <a:ext cx="4536504" cy="36004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2267744" y="3861048"/>
            <a:ext cx="1944216" cy="288032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1619672" y="4437112"/>
            <a:ext cx="216024" cy="36004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Tvary kořenů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					válcovitý		řepovitý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				niťovitý	vřetenovitý</a:t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chemeClr val="tx1"/>
              </a:solidFill>
            </a:endParaRPr>
          </a:p>
        </p:txBody>
      </p:sp>
      <p:pic>
        <p:nvPicPr>
          <p:cNvPr id="4" name="Obrázek 3" descr="skenování0012.jpg"/>
          <p:cNvPicPr>
            <a:picLocks noChangeAspect="1"/>
          </p:cNvPicPr>
          <p:nvPr/>
        </p:nvPicPr>
        <p:blipFill>
          <a:blip r:embed="rId2" cstate="print"/>
          <a:srcRect l="7779" t="33200" r="52853" b="52100"/>
          <a:stretch>
            <a:fillRect/>
          </a:stretch>
        </p:blipFill>
        <p:spPr>
          <a:xfrm rot="10800000">
            <a:off x="3059832" y="3501008"/>
            <a:ext cx="4968552" cy="2520280"/>
          </a:xfrm>
          <a:prstGeom prst="rect">
            <a:avLst/>
          </a:prstGeom>
        </p:spPr>
      </p:pic>
      <p:sp>
        <p:nvSpPr>
          <p:cNvPr id="5" name="Šipka doprava 4"/>
          <p:cNvSpPr/>
          <p:nvPr/>
        </p:nvSpPr>
        <p:spPr>
          <a:xfrm rot="5400000">
            <a:off x="4199341" y="2624296"/>
            <a:ext cx="1224135" cy="241262"/>
          </a:xfrm>
          <a:prstGeom prst="right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5400000">
            <a:off x="6912260" y="2672916"/>
            <a:ext cx="1152128" cy="216024"/>
          </a:xfrm>
          <a:prstGeom prst="right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5400000">
            <a:off x="5560209" y="2872839"/>
            <a:ext cx="687878" cy="216024"/>
          </a:xfrm>
          <a:prstGeom prst="rightArrow">
            <a:avLst>
              <a:gd name="adj1" fmla="val 56413"/>
              <a:gd name="adj2" fmla="val 50000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 rot="5400000">
            <a:off x="3457169" y="2890235"/>
            <a:ext cx="853249" cy="224284"/>
          </a:xfrm>
          <a:prstGeom prst="right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57200" y="1600200"/>
            <a:ext cx="2386608" cy="4493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niťovitý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válcovitý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vřetenovitý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řepovitý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Růst kořene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4114800" cy="4061048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růstový vrchol kořene </a:t>
            </a:r>
            <a:r>
              <a:rPr lang="cs-CZ" sz="2800" dirty="0" smtClean="0">
                <a:solidFill>
                  <a:schemeClr val="tx1"/>
                </a:solidFill>
              </a:rPr>
              <a:t>je krytý kořenovou čepičkou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kořenová čepička </a:t>
            </a:r>
            <a:r>
              <a:rPr lang="cs-CZ" sz="2800" dirty="0" smtClean="0">
                <a:solidFill>
                  <a:schemeClr val="tx1"/>
                </a:solidFill>
              </a:rPr>
              <a:t>chrání vrchol kořene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nad kořenovým vrcholem rostou </a:t>
            </a:r>
            <a:r>
              <a:rPr lang="cs-CZ" sz="2800" b="1" dirty="0" smtClean="0">
                <a:solidFill>
                  <a:schemeClr val="tx1"/>
                </a:solidFill>
              </a:rPr>
              <a:t>kořenové vlásky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kořenovými vlásky rostlina zajišťuje </a:t>
            </a:r>
            <a:r>
              <a:rPr lang="cs-CZ" sz="2800" b="1" dirty="0" smtClean="0">
                <a:solidFill>
                  <a:schemeClr val="tx1"/>
                </a:solidFill>
              </a:rPr>
              <a:t>přísun živin  z různých míst v půdě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4" name="Obrázek 3" descr="skenování0012.jpg"/>
          <p:cNvPicPr>
            <a:picLocks noChangeAspect="1"/>
          </p:cNvPicPr>
          <p:nvPr/>
        </p:nvPicPr>
        <p:blipFill>
          <a:blip r:embed="rId2" cstate="print"/>
          <a:srcRect l="10061" t="64700" r="65690" b="5632"/>
          <a:stretch>
            <a:fillRect/>
          </a:stretch>
        </p:blipFill>
        <p:spPr>
          <a:xfrm rot="10800000">
            <a:off x="5220072" y="1412776"/>
            <a:ext cx="2808312" cy="46678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Hydroponie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332855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způsob </a:t>
            </a:r>
            <a:r>
              <a:rPr lang="cs-CZ" sz="2800" b="1" dirty="0" smtClean="0">
                <a:solidFill>
                  <a:schemeClr val="tx1"/>
                </a:solidFill>
              </a:rPr>
              <a:t>pěstování rostliny bez půdy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kořeny zasahují do </a:t>
            </a:r>
            <a:r>
              <a:rPr lang="cs-CZ" sz="2800" b="1" dirty="0" smtClean="0">
                <a:solidFill>
                  <a:schemeClr val="tx1"/>
                </a:solidFill>
              </a:rPr>
              <a:t>živného roztoku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živný roztok tvoří </a:t>
            </a:r>
            <a:r>
              <a:rPr lang="cs-CZ" sz="2800" b="1" dirty="0" smtClean="0">
                <a:solidFill>
                  <a:schemeClr val="tx1"/>
                </a:solidFill>
              </a:rPr>
              <a:t>průmyslová hnojiva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k pěstování se používá </a:t>
            </a:r>
            <a:r>
              <a:rPr lang="cs-CZ" sz="2800" b="1" dirty="0" smtClean="0">
                <a:solidFill>
                  <a:schemeClr val="tx1"/>
                </a:solidFill>
              </a:rPr>
              <a:t>hydroponický květináč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4" name="Obrázek 3" descr="skenování0012.jpg"/>
          <p:cNvPicPr>
            <a:picLocks noChangeAspect="1"/>
          </p:cNvPicPr>
          <p:nvPr/>
        </p:nvPicPr>
        <p:blipFill>
          <a:blip r:embed="rId2" cstate="print"/>
          <a:srcRect l="72746" t="9553" r="4432" b="78349"/>
          <a:stretch>
            <a:fillRect/>
          </a:stretch>
        </p:blipFill>
        <p:spPr>
          <a:xfrm rot="10800000">
            <a:off x="467544" y="4005064"/>
            <a:ext cx="3612356" cy="2601289"/>
          </a:xfrm>
          <a:prstGeom prst="rect">
            <a:avLst/>
          </a:prstGeom>
        </p:spPr>
      </p:pic>
      <p:pic>
        <p:nvPicPr>
          <p:cNvPr id="4098" name="Picture 2" descr="File:2009-03-30 Lettuce root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3717032"/>
            <a:ext cx="2160240" cy="27767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143000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Otázky 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5069160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Které dvě hlavní funkce má kořen? 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Uveď dvě kořenové soustavy: 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Čím je krytý růstový vrchol kořene? </a:t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Čím přijímá kořen živiny?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Které tvary kořenů znáš? </a:t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2132856"/>
            <a:ext cx="684076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upevňuje rostlinu v půdě, čerpá vodu s rozpuštěnými anorganickými látkami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1043608" y="3645024"/>
            <a:ext cx="763284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kořen hlavní s kořeny postranními, kořeny svazčité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6012160" y="4221088"/>
            <a:ext cx="2683555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kořenovou čepičkou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4572000" y="5013176"/>
            <a:ext cx="2477409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kořenovými vlásky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1043608" y="5949280"/>
            <a:ext cx="5054653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niťovitý, válcovitý, vřetenovitý, řepovitý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Otázky 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Které důležité složky obsahuje kořen? </a:t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Jak se nazývá zelenina pěstovaná pro kořen? </a:t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Jak se nazývá způsob pěstování rostlin bez půdy? </a:t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Kam zasahují kořeny takto pěstovaných rostlin? </a:t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Jak nazýváme květináč nutný k tomuto pěstování?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2060848"/>
            <a:ext cx="338644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vitamíny a minerální látky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1115616" y="2996952"/>
            <a:ext cx="2441759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kořenová zelenina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115616" y="4005064"/>
            <a:ext cx="161313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hydroponie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1115616" y="4941168"/>
            <a:ext cx="255884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do živného roztoku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1115616" y="5877272"/>
            <a:ext cx="186801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hydroponický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Zdroj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47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  <a:hlinkClick r:id="rId2"/>
              </a:rPr>
              <a:t>http://commons.wikimedia.org/wiki/File:Anatomy_roots.jpg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  <a:hlinkClick r:id="rId3"/>
              </a:rPr>
              <a:t>http://commons.wikimedia.org/wiki/File:Koreni-00.JPG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  <a:hlinkClick r:id="rId4"/>
              </a:rPr>
              <a:t>http://commons.wikimedia.org/wiki/File:Fagus_sylvatica_-_Putney_Heath_Common_1.jpg?uselang=cs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  <a:hlinkClick r:id="rId5"/>
              </a:rPr>
              <a:t>http://cs.wikipedia.org/wiki/Soubor:Daucus_Carota.jpg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  <a:hlinkClick r:id="rId6"/>
              </a:rPr>
              <a:t>http://commons.wikimedia.org/wiki/File:Wurzelpetersilie_Wurzel.jpg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  <a:hlinkClick r:id="rId7"/>
              </a:rPr>
              <a:t>http://cs.wikipedia.org/wiki/Soubor:PastinakePflanzegeerntet.jpg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  <a:hlinkClick r:id="rId8"/>
              </a:rPr>
              <a:t>http://cs.wikipedia.org/wiki/Soubor:CDC_horseradish.jpg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  <a:hlinkClick r:id="rId9"/>
              </a:rPr>
              <a:t>http://commons.wikimedia.org/wiki/File:2009-03-30_Lettuce_roots.jpg?uselang=cs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  <a:hlinkClick r:id="rId10"/>
              </a:rPr>
              <a:t>http://commons.wikimedia.org/wiki/File:Tree-PICT3419.JPG?uselang=cs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  <a:hlinkClick r:id="rId11"/>
              </a:rPr>
              <a:t>http://commons.wikimedia.org/wiki/File:Taraxacum-officinalis-plant.jpg?uselang=cs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  <a:hlinkClick r:id="rId12"/>
              </a:rPr>
              <a:t>http://commons.wikimedia.org/wiki/File:Paardenbloem_%28Taraxacum_officinale%29.jpg?uselang=cs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  <a:hlinkClick r:id="rId13"/>
              </a:rPr>
              <a:t>http://cs.wikipedia.org/wiki/Soubor:Triticum_aestivum_-_K%C3%B6hler%E2%80%93s_Medizinal-Pflanzen-274.jpg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  <a:hlinkClick r:id="rId14"/>
              </a:rPr>
              <a:t>http://cs.wikipedia.org/wiki/Soubor:Zea_Mays_L.jpg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u="sng" dirty="0" smtClean="0">
                <a:solidFill>
                  <a:srgbClr val="7030A0"/>
                </a:solidFill>
              </a:rPr>
              <a:t>http://commons.wikimedia.org/wiki/File:Wortel_doorsneden.jpg?uselang=cs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Kateřina Zikmundová.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ČERNÍK, Vladimír. Přírodopis 7 pro ZŠ -  zoologie a botanika. Praha: </a:t>
            </a:r>
            <a:r>
              <a:rPr lang="cs-CZ" dirty="0" err="1" smtClean="0">
                <a:solidFill>
                  <a:schemeClr val="tx1"/>
                </a:solidFill>
              </a:rPr>
              <a:t>Nakl</a:t>
            </a:r>
            <a:r>
              <a:rPr lang="cs-CZ" dirty="0" smtClean="0">
                <a:solidFill>
                  <a:schemeClr val="tx1"/>
                </a:solidFill>
              </a:rPr>
              <a:t>. SPN, 2008.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329</Words>
  <Application>Microsoft Office PowerPoint</Application>
  <PresentationFormat>Předvádění na obrazovce (4:3)</PresentationFormat>
  <Paragraphs>115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KOŘEN</vt:lpstr>
      <vt:lpstr>Stavba těla krytosemenných rostlin</vt:lpstr>
      <vt:lpstr>Snímek 5</vt:lpstr>
      <vt:lpstr>Kořen</vt:lpstr>
      <vt:lpstr>Kořenová soustava</vt:lpstr>
      <vt:lpstr>Kořenová soustava</vt:lpstr>
      <vt:lpstr>Kořenová zelenina</vt:lpstr>
      <vt:lpstr>Tvary kořenů</vt:lpstr>
      <vt:lpstr>Růst kořene</vt:lpstr>
      <vt:lpstr>Hydroponie</vt:lpstr>
      <vt:lpstr>Otázky 1</vt:lpstr>
      <vt:lpstr>Otázky 2</vt:lpstr>
      <vt:lpstr>Zdroj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Kateřina</dc:creator>
  <cp:lastModifiedBy>Kateřina</cp:lastModifiedBy>
  <cp:revision>27</cp:revision>
  <dcterms:created xsi:type="dcterms:W3CDTF">2013-03-13T09:29:48Z</dcterms:created>
  <dcterms:modified xsi:type="dcterms:W3CDTF">2013-04-02T22:02:40Z</dcterms:modified>
</cp:coreProperties>
</file>