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6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71" r:id="rId12"/>
    <p:sldId id="272" r:id="rId13"/>
    <p:sldId id="273" r:id="rId14"/>
    <p:sldId id="274" r:id="rId15"/>
    <p:sldId id="265" r:id="rId16"/>
    <p:sldId id="266" r:id="rId17"/>
    <p:sldId id="267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49962E"/>
    <a:srgbClr val="149C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93FA0-F201-4974-9900-71C2365F7348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DCD0D-291B-47C3-B5A6-96B46247C9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96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B6FFA-1B0A-4C1F-AE78-D08E54C9AAB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54C77-91E5-44B3-8362-7C8C35325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2/29/Corylus_avellana_0008.JPG" TargetMode="External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//upload.wikimedia.org/wikipedia/commons/b/be/Corylus_avellana_shru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d/d9/Hazelnut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//upload.wikimedia.org/wikipedia/commons/3/32/Corylus_avellana,_hazelnoot_'Cosford'.jpg" TargetMode="External"/><Relationship Id="rId9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hyperlink" Target="//upload.wikimedia.org/wikipedia/commons/4/46/Betula_pendula_0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8/8a/Betula_pendula_Finland.jpg" TargetMode="External"/><Relationship Id="rId5" Type="http://schemas.openxmlformats.org/officeDocument/2006/relationships/image" Target="../media/image22.jpeg"/><Relationship Id="rId4" Type="http://schemas.openxmlformats.org/officeDocument/2006/relationships/hyperlink" Target="//upload.wikimedia.org/wikipedia/commons/5/5a/Betula_pendula_winter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hyperlink" Target="//upload.wikimedia.org/wikipedia/commons/b/b1/Buchenwald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5/5f/Drilligsbuche_B%C3%BCschelbuche.jpg" TargetMode="External"/><Relationship Id="rId5" Type="http://schemas.openxmlformats.org/officeDocument/2006/relationships/image" Target="../media/image25.jpeg"/><Relationship Id="rId4" Type="http://schemas.openxmlformats.org/officeDocument/2006/relationships/hyperlink" Target="//upload.wikimedia.org/wikipedia/commons/2/2a/Illustration_Fagus_sylvatica0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itsippa.jpg?uselang=cs" TargetMode="External"/><Relationship Id="rId13" Type="http://schemas.openxmlformats.org/officeDocument/2006/relationships/hyperlink" Target="http://commons.wikimedia.org/wiki/File:Corylus_avellana_shrub.jpg?uselang=cshttp://commons.wikimedia.org/wiki/File:Corylus_avellana,_hazelnoot_'Cosford'.jpg?uselang=cshttp://commons.wikimedia.org/wiki/File:Hazelnut.jpg?uselang=cs" TargetMode="External"/><Relationship Id="rId18" Type="http://schemas.openxmlformats.org/officeDocument/2006/relationships/hyperlink" Target="http://commons.wikimedia.org/wiki/File:Betula_pendula_001.jpg?uselang=cshttp://commons.wikimedia.org/wiki/File:Betula_pendula_winter.jpg?uselang=cs" TargetMode="External"/><Relationship Id="rId3" Type="http://schemas.openxmlformats.org/officeDocument/2006/relationships/hyperlink" Target="http://commons.wikimedia.org/wiki/File:Tree_rings.jpg?uselang=cs" TargetMode="External"/><Relationship Id="rId7" Type="http://schemas.openxmlformats.org/officeDocument/2006/relationships/hyperlink" Target="http://commons.wikimedia.org/wiki/File:Koolrabi_(Brassica_oleracea_convar._acephala_alef._var._gongylodes).jpg" TargetMode="External"/><Relationship Id="rId12" Type="http://schemas.openxmlformats.org/officeDocument/2006/relationships/hyperlink" Target="http://cs.wikipedia.org/wiki/Soubor:Lipa_rada.jpg" TargetMode="External"/><Relationship Id="rId17" Type="http://schemas.openxmlformats.org/officeDocument/2006/relationships/hyperlink" Target="http://cs.wikipedia.org/wiki/Soubor:Buchenwald_1.jpg" TargetMode="External"/><Relationship Id="rId2" Type="http://schemas.openxmlformats.org/officeDocument/2006/relationships/hyperlink" Target="http://commons.wikimedia.org/wiki/File:Platanus_occidentalis_trunk.JPG" TargetMode="External"/><Relationship Id="rId16" Type="http://schemas.openxmlformats.org/officeDocument/2006/relationships/hyperlink" Target="http://commons.wikimedia.org/wiki/File:Betula_pendula_winter.jpg?uselang=cshttp://cs.wikipedia.org/wiki/Soubor:Buchenwald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agrose_Hagebutten.JPG" TargetMode="External"/><Relationship Id="rId11" Type="http://schemas.openxmlformats.org/officeDocument/2006/relationships/hyperlink" Target="http://commons.wikimedia.org/wiki/File:Bellis_perennis_Sturm9.jpg?uselang=cs" TargetMode="External"/><Relationship Id="rId5" Type="http://schemas.openxmlformats.org/officeDocument/2006/relationships/hyperlink" Target="http://commons.wikimedia.org/wiki/File:Rosa_canina_plant_Luc_Viatour.JPG" TargetMode="External"/><Relationship Id="rId15" Type="http://schemas.openxmlformats.org/officeDocument/2006/relationships/hyperlink" Target="http://commons.wikimedia.org/wiki/File:Corylus_avellana_0008.JPG?uselang=cs" TargetMode="External"/><Relationship Id="rId10" Type="http://schemas.openxmlformats.org/officeDocument/2006/relationships/hyperlink" Target="http://commons.wikimedia.org/wiki/File:Allium_cepa_004.JPG?uselang=cs" TargetMode="External"/><Relationship Id="rId4" Type="http://schemas.openxmlformats.org/officeDocument/2006/relationships/hyperlink" Target="http://commons.wikimedia.org/wiki/File:Salzbergwerk_Hallstat_680_v_Chr.jpg?uselang=cs" TargetMode="External"/><Relationship Id="rId9" Type="http://schemas.openxmlformats.org/officeDocument/2006/relationships/hyperlink" Target="http://commons.wikimedia.org/wiki/File:234_Solanum_tuberosum_L.jpg?uselang=cs" TargetMode="External"/><Relationship Id="rId14" Type="http://schemas.openxmlformats.org/officeDocument/2006/relationships/hyperlink" Target="http://commons.wikimedia.org/wiki/File:Hazelnut.jpg?uselang=cshttp://commons.wikimedia.org/wiki/File:Corylus_avellana_0008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</a:p>
          <a:p>
            <a:r>
              <a:rPr lang="cs-CZ" b="1" smtClean="0"/>
              <a:t>VY_32_INOVACE_XII_2_03_STAVBA ROSTLINNÉHO TĚLA – STONEK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  XII         Sada číslo:  2              Pořadové číslo DUM: 03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Mgr. Kateřina Zikmundová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5"/>
            <a:ext cx="72728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Výklad stavby těla krytosemenných rostlin se zaměřením na stonek</a:t>
            </a:r>
          </a:p>
          <a:p>
            <a:endParaRPr lang="cs-CZ" dirty="0" smtClean="0"/>
          </a:p>
          <a:p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Žák zná stavbu těla krytosemenných rostlin, rozliší  stonek bylinný a dřevnatý, uvede hlavní funkce stonku i jeho využití, uvědomuje si význam pro rostlinu.</a:t>
            </a:r>
          </a:p>
          <a:p>
            <a:endParaRPr lang="cs-CZ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7. ročník, 12 – 13 let </a:t>
            </a:r>
          </a:p>
          <a:p>
            <a:r>
              <a:rPr lang="cs-CZ" dirty="0" smtClean="0"/>
              <a:t> 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stonek bylinný, stonek dřevnatý, kmen, kůra, borka, lýko, dřevo, dřeň, pokožka, dužnina, cévní svazky, lodyha, stvol, stéblo, oddenek</a:t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prezentace, interaktivní tabule</a:t>
            </a:r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40 min.</a:t>
            </a:r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 smtClean="0"/>
              <a:t>Učitel seznámí žáky se stavbou těla krytosemenných rostlin, podrobně vysvětlí význam stonku pro rostlinu, jeho funkce, stavbu bylinného </a:t>
            </a:r>
            <a:r>
              <a:rPr lang="cs-CZ" dirty="0" smtClean="0"/>
              <a:t>                           i </a:t>
            </a:r>
            <a:r>
              <a:rPr lang="cs-CZ" dirty="0" smtClean="0"/>
              <a:t>dřevnatého stonku, upozorní na význam keřů i stromů. Žáci aktivně doplňují  a odpovídají na zadané otázky s využitím interaktivní tabule.</a:t>
            </a:r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cs-CZ" sz="9600" b="1" dirty="0" smtClean="0"/>
              <a:t>STONEK</a:t>
            </a:r>
            <a:endParaRPr lang="cs-CZ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Stavba těla krytosemenných rostlin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800" dirty="0" smtClean="0"/>
              <a:t>kořen</a:t>
            </a:r>
          </a:p>
          <a:p>
            <a:r>
              <a:rPr lang="cs-CZ" sz="2800" b="1" dirty="0" smtClean="0"/>
              <a:t>stonek</a:t>
            </a:r>
          </a:p>
          <a:p>
            <a:r>
              <a:rPr lang="cs-CZ" sz="2800" dirty="0" smtClean="0"/>
              <a:t>list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42" name="Picture 2" descr="File:Platanus occidentalis trun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852936"/>
            <a:ext cx="2720076" cy="3626768"/>
          </a:xfrm>
          <a:prstGeom prst="rect">
            <a:avLst/>
          </a:prstGeom>
          <a:noFill/>
        </p:spPr>
      </p:pic>
      <p:pic>
        <p:nvPicPr>
          <p:cNvPr id="10243" name="Picture 3" descr="C:\Users\Kateřina\Documents\Violka\FOTKY\Fotky 2011\Jarní Obůrka\P3125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772816"/>
            <a:ext cx="3528392" cy="4704522"/>
          </a:xfrm>
          <a:prstGeom prst="rect">
            <a:avLst/>
          </a:prstGeom>
          <a:noFill/>
        </p:spPr>
      </p:pic>
      <p:pic>
        <p:nvPicPr>
          <p:cNvPr id="10244" name="Picture 4" descr="C:\Users\Kateřina\Documents\Violka\FOTKY\Slunečnice\IMAG08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645024"/>
            <a:ext cx="2148507" cy="2852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Stonek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800" dirty="0" smtClean="0"/>
              <a:t>vede </a:t>
            </a:r>
            <a:r>
              <a:rPr lang="cs-CZ" sz="2800" b="1" u="sng" dirty="0" smtClean="0"/>
              <a:t>anorganické látky </a:t>
            </a:r>
            <a:r>
              <a:rPr lang="cs-CZ" sz="2800" u="sng" dirty="0" smtClean="0"/>
              <a:t>rozpuštěné ve vodě z kořenů do listů, květů i plodů</a:t>
            </a:r>
          </a:p>
          <a:p>
            <a:r>
              <a:rPr lang="cs-CZ" sz="2800" b="1" u="sng" dirty="0" smtClean="0"/>
              <a:t>organické látky </a:t>
            </a:r>
            <a:r>
              <a:rPr lang="cs-CZ" sz="2800" u="sng" dirty="0" smtClean="0"/>
              <a:t>vytvořené v listech vede směrem </a:t>
            </a:r>
            <a:r>
              <a:rPr lang="cs-CZ" sz="2800" u="sng" dirty="0" smtClean="0"/>
              <a:t>            ke </a:t>
            </a:r>
            <a:r>
              <a:rPr lang="cs-CZ" sz="2800" u="sng" dirty="0" smtClean="0"/>
              <a:t>kořenům </a:t>
            </a:r>
            <a:r>
              <a:rPr lang="cs-CZ" sz="2800" dirty="0" smtClean="0"/>
              <a:t>a k ostatním částem rostliny</a:t>
            </a:r>
          </a:p>
          <a:p>
            <a:r>
              <a:rPr lang="cs-CZ" sz="2800" dirty="0" smtClean="0"/>
              <a:t>stonek bylinný – </a:t>
            </a:r>
            <a:r>
              <a:rPr lang="cs-CZ" sz="2800" b="1" dirty="0" smtClean="0"/>
              <a:t>byliny</a:t>
            </a:r>
          </a:p>
          <a:p>
            <a:r>
              <a:rPr lang="cs-CZ" sz="2800" dirty="0" smtClean="0"/>
              <a:t>stonek dřevnatý - </a:t>
            </a:r>
            <a:r>
              <a:rPr lang="cs-CZ" sz="2800" b="1" dirty="0" smtClean="0"/>
              <a:t>dřeviny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9218" name="Picture 2" descr="File:Bellis perennis Sturm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005064"/>
            <a:ext cx="1728192" cy="2614109"/>
          </a:xfrm>
          <a:prstGeom prst="rect">
            <a:avLst/>
          </a:prstGeom>
          <a:noFill/>
        </p:spPr>
      </p:pic>
      <p:sp>
        <p:nvSpPr>
          <p:cNvPr id="5" name="Šipka nahoru 4"/>
          <p:cNvSpPr/>
          <p:nvPr/>
        </p:nvSpPr>
        <p:spPr>
          <a:xfrm>
            <a:off x="5004048" y="4365104"/>
            <a:ext cx="432048" cy="1728192"/>
          </a:xfrm>
          <a:prstGeom prst="up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nahoru 5"/>
          <p:cNvSpPr/>
          <p:nvPr/>
        </p:nvSpPr>
        <p:spPr>
          <a:xfrm rot="10800000">
            <a:off x="7452320" y="4365104"/>
            <a:ext cx="432048" cy="1728192"/>
          </a:xfrm>
          <a:prstGeom prst="up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20" name="Picture 4" descr="Soubor:Lipa rada.jpg"/>
          <p:cNvPicPr>
            <a:picLocks noChangeAspect="1" noChangeArrowheads="1"/>
          </p:cNvPicPr>
          <p:nvPr/>
        </p:nvPicPr>
        <p:blipFill>
          <a:blip r:embed="rId3" cstate="print"/>
          <a:srcRect l="19845" t="8820" r="28181" b="19361"/>
          <a:stretch>
            <a:fillRect/>
          </a:stretch>
        </p:blipFill>
        <p:spPr bwMode="auto">
          <a:xfrm>
            <a:off x="1763688" y="4725144"/>
            <a:ext cx="1737035" cy="1800200"/>
          </a:xfrm>
          <a:prstGeom prst="rect">
            <a:avLst/>
          </a:prstGeom>
          <a:noFill/>
        </p:spPr>
      </p:pic>
      <p:sp>
        <p:nvSpPr>
          <p:cNvPr id="8" name="Šipka nahoru 7"/>
          <p:cNvSpPr/>
          <p:nvPr/>
        </p:nvSpPr>
        <p:spPr>
          <a:xfrm>
            <a:off x="1187624" y="4797152"/>
            <a:ext cx="432048" cy="1728192"/>
          </a:xfrm>
          <a:prstGeom prst="up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635896" y="4725144"/>
            <a:ext cx="432048" cy="1728192"/>
          </a:xfrm>
          <a:prstGeom prst="up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nahoru 9"/>
          <p:cNvSpPr/>
          <p:nvPr/>
        </p:nvSpPr>
        <p:spPr>
          <a:xfrm>
            <a:off x="4355976" y="2132856"/>
            <a:ext cx="216024" cy="288032"/>
          </a:xfrm>
          <a:prstGeom prst="up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nahoru 10"/>
          <p:cNvSpPr/>
          <p:nvPr/>
        </p:nvSpPr>
        <p:spPr>
          <a:xfrm rot="10800000">
            <a:off x="6732240" y="3068960"/>
            <a:ext cx="216024" cy="288032"/>
          </a:xfrm>
          <a:prstGeom prst="up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1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Stonek bylinný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/>
              <a:t>lodyha</a:t>
            </a:r>
            <a:r>
              <a:rPr lang="cs-CZ" sz="2800" dirty="0" smtClean="0"/>
              <a:t> – stonek s listy A</a:t>
            </a:r>
          </a:p>
          <a:p>
            <a:r>
              <a:rPr lang="cs-CZ" sz="2800" b="1" dirty="0" smtClean="0"/>
              <a:t>stvol </a:t>
            </a:r>
            <a:r>
              <a:rPr lang="cs-CZ" sz="2800" dirty="0" smtClean="0"/>
              <a:t>– listy v přízemní růžici B</a:t>
            </a:r>
          </a:p>
          <a:p>
            <a:r>
              <a:rPr lang="cs-CZ" sz="2800" b="1" dirty="0" smtClean="0"/>
              <a:t>stéblo</a:t>
            </a:r>
            <a:r>
              <a:rPr lang="cs-CZ" sz="2800" dirty="0" smtClean="0"/>
              <a:t> – dutý stonek s kolénky C</a:t>
            </a:r>
          </a:p>
          <a:p>
            <a:r>
              <a:rPr lang="cs-CZ" sz="2800" b="1" dirty="0" smtClean="0"/>
              <a:t>oddenek</a:t>
            </a:r>
            <a:r>
              <a:rPr lang="cs-CZ" sz="2800" dirty="0" smtClean="0"/>
              <a:t> – podzemní stonek D</a:t>
            </a:r>
            <a:endParaRPr lang="cs-CZ" sz="2800" dirty="0"/>
          </a:p>
        </p:txBody>
      </p:sp>
      <p:pic>
        <p:nvPicPr>
          <p:cNvPr id="4" name="Obrázek 2" descr="skenování0013.jpg"/>
          <p:cNvPicPr/>
          <p:nvPr/>
        </p:nvPicPr>
        <p:blipFill>
          <a:blip r:embed="rId2" cstate="print"/>
          <a:srcRect l="33533" t="27541" r="45333" b="52530"/>
          <a:stretch>
            <a:fillRect/>
          </a:stretch>
        </p:blipFill>
        <p:spPr>
          <a:xfrm>
            <a:off x="5508104" y="3140968"/>
            <a:ext cx="3456384" cy="3384376"/>
          </a:xfrm>
          <a:prstGeom prst="rect">
            <a:avLst/>
          </a:prstGeom>
        </p:spPr>
      </p:pic>
      <p:pic>
        <p:nvPicPr>
          <p:cNvPr id="5" name="Obrázek 2" descr="skenování0013.jpg"/>
          <p:cNvPicPr/>
          <p:nvPr/>
        </p:nvPicPr>
        <p:blipFill>
          <a:blip r:embed="rId3" cstate="print"/>
          <a:srcRect l="54219" t="31232" r="22751" b="52530"/>
          <a:stretch>
            <a:fillRect/>
          </a:stretch>
        </p:blipFill>
        <p:spPr>
          <a:xfrm>
            <a:off x="2843808" y="4005064"/>
            <a:ext cx="2304256" cy="2499144"/>
          </a:xfrm>
          <a:prstGeom prst="rect">
            <a:avLst/>
          </a:prstGeom>
        </p:spPr>
      </p:pic>
      <p:pic>
        <p:nvPicPr>
          <p:cNvPr id="8194" name="Picture 2" descr="File:Stamps of Germany (Berlin) 1978, MiNr 574.jpg"/>
          <p:cNvPicPr>
            <a:picLocks noChangeAspect="1" noChangeArrowheads="1"/>
          </p:cNvPicPr>
          <p:nvPr/>
        </p:nvPicPr>
        <p:blipFill>
          <a:blip r:embed="rId4" cstate="print"/>
          <a:srcRect l="-4718" t="-5195" r="705" b="-2009"/>
          <a:stretch>
            <a:fillRect/>
          </a:stretch>
        </p:blipFill>
        <p:spPr bwMode="auto">
          <a:xfrm>
            <a:off x="467544" y="3501008"/>
            <a:ext cx="1872208" cy="3140968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8460432" y="6093296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6876256" y="6093296"/>
            <a:ext cx="362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411760" y="5661248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499992" y="6093296"/>
            <a:ext cx="373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Stavba bylinného stonku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  <a:ln>
            <a:solidFill>
              <a:srgbClr val="FFFF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sz="2800" b="1" dirty="0" smtClean="0"/>
              <a:t>pokožka</a:t>
            </a:r>
          </a:p>
          <a:p>
            <a:r>
              <a:rPr lang="cs-CZ" sz="2800" b="1" dirty="0" smtClean="0"/>
              <a:t>dužnina</a:t>
            </a:r>
          </a:p>
          <a:p>
            <a:r>
              <a:rPr lang="cs-CZ" sz="2800" b="1" dirty="0" smtClean="0"/>
              <a:t>cévní svazky – žilky 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část lýková </a:t>
            </a:r>
            <a:r>
              <a:rPr lang="cs-CZ" sz="2800" dirty="0" smtClean="0"/>
              <a:t>– vede látky </a:t>
            </a:r>
            <a:r>
              <a:rPr lang="cs-CZ" sz="2800" dirty="0" smtClean="0"/>
              <a:t>                 z </a:t>
            </a:r>
            <a:r>
              <a:rPr lang="cs-CZ" sz="2800" dirty="0" smtClean="0"/>
              <a:t>listů do ostatních částí rostliny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část dřevní </a:t>
            </a:r>
            <a:r>
              <a:rPr lang="cs-CZ" sz="2800" dirty="0" smtClean="0"/>
              <a:t>– vede vodu </a:t>
            </a:r>
            <a:r>
              <a:rPr lang="cs-CZ" sz="2800" dirty="0" smtClean="0"/>
              <a:t>                  s </a:t>
            </a:r>
            <a:r>
              <a:rPr lang="cs-CZ" sz="2800" dirty="0" smtClean="0"/>
              <a:t>rozpuštěnými anorganickými </a:t>
            </a:r>
            <a:r>
              <a:rPr lang="cs-CZ" sz="2800" dirty="0" smtClean="0"/>
              <a:t>látkami                 </a:t>
            </a:r>
            <a:r>
              <a:rPr lang="cs-CZ" sz="2800" dirty="0" smtClean="0"/>
              <a:t>z kořenů do listů</a:t>
            </a:r>
          </a:p>
          <a:p>
            <a:pPr>
              <a:buNone/>
            </a:pPr>
            <a:r>
              <a:rPr lang="cs-CZ" sz="2800" dirty="0" smtClean="0"/>
              <a:t>	</a:t>
            </a:r>
            <a:endParaRPr lang="cs-CZ" sz="2800" dirty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060848"/>
            <a:ext cx="2589468" cy="3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508104" y="2348880"/>
            <a:ext cx="59022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žilky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3861048"/>
            <a:ext cx="9457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5373216"/>
            <a:ext cx="92685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dužnina</a:t>
            </a:r>
            <a:endParaRPr lang="cs-CZ" dirty="0"/>
          </a:p>
        </p:txBody>
      </p:sp>
      <p:sp>
        <p:nvSpPr>
          <p:cNvPr id="9" name="Šipka dolů 8"/>
          <p:cNvSpPr/>
          <p:nvPr/>
        </p:nvSpPr>
        <p:spPr>
          <a:xfrm>
            <a:off x="251520" y="2996952"/>
            <a:ext cx="484632" cy="360040"/>
          </a:xfrm>
          <a:prstGeom prst="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 rot="10800000">
            <a:off x="251520" y="4077072"/>
            <a:ext cx="484632" cy="36004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nahoru 10"/>
          <p:cNvSpPr/>
          <p:nvPr/>
        </p:nvSpPr>
        <p:spPr>
          <a:xfrm rot="10800000">
            <a:off x="8316416" y="2924944"/>
            <a:ext cx="432048" cy="1728192"/>
          </a:xfrm>
          <a:prstGeom prst="up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>
            <a:off x="4860032" y="2924944"/>
            <a:ext cx="432048" cy="1728192"/>
          </a:xfrm>
          <a:prstGeom prst="up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Stonek dřevnatý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/>
              <a:t>borka</a:t>
            </a:r>
            <a:r>
              <a:rPr lang="cs-CZ" sz="2800" dirty="0" smtClean="0"/>
              <a:t> – odumřelá část kůry</a:t>
            </a:r>
          </a:p>
          <a:p>
            <a:r>
              <a:rPr lang="cs-CZ" sz="2800" b="1" dirty="0" smtClean="0"/>
              <a:t>kůra</a:t>
            </a:r>
            <a:r>
              <a:rPr lang="cs-CZ" sz="2800" dirty="0" smtClean="0"/>
              <a:t> – povrch stonku</a:t>
            </a:r>
          </a:p>
          <a:p>
            <a:r>
              <a:rPr lang="cs-CZ" sz="2800" b="1" dirty="0" smtClean="0"/>
              <a:t>lýko </a:t>
            </a:r>
          </a:p>
          <a:p>
            <a:r>
              <a:rPr lang="cs-CZ" sz="2800" b="1" dirty="0" smtClean="0"/>
              <a:t>dřevo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letokruhy</a:t>
            </a:r>
            <a:r>
              <a:rPr lang="cs-CZ" sz="2800" dirty="0" smtClean="0"/>
              <a:t> – světlé kruhy – jarní přírůstky</a:t>
            </a:r>
          </a:p>
          <a:p>
            <a:pPr>
              <a:buNone/>
            </a:pPr>
            <a:r>
              <a:rPr lang="cs-CZ" sz="2800" dirty="0" smtClean="0"/>
              <a:t>			- tmavé kruhy – letní přírůstky</a:t>
            </a:r>
          </a:p>
          <a:p>
            <a:r>
              <a:rPr lang="cs-CZ" sz="2800" b="1" dirty="0" smtClean="0"/>
              <a:t>dřeň</a:t>
            </a:r>
            <a:endParaRPr lang="cs-CZ" sz="2800" b="1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628800"/>
            <a:ext cx="2160240" cy="2361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7164288" y="1484784"/>
            <a:ext cx="62087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dřeň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4288" y="2564904"/>
            <a:ext cx="59670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kůra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460432" y="1988840"/>
            <a:ext cx="56002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lýko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422199" y="2924944"/>
            <a:ext cx="72180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dřevo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08104" y="2348880"/>
            <a:ext cx="71929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borka</a:t>
            </a:r>
            <a:endParaRPr lang="cs-CZ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6228184" y="2636912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4" descr="File:Salzbergwerk Hallstat 680 v Ch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502" y="4581128"/>
            <a:ext cx="2015985" cy="2019356"/>
          </a:xfrm>
          <a:prstGeom prst="rect">
            <a:avLst/>
          </a:prstGeom>
          <a:noFill/>
        </p:spPr>
      </p:pic>
      <p:sp>
        <p:nvSpPr>
          <p:cNvPr id="13" name="Šipka dolů 12"/>
          <p:cNvSpPr/>
          <p:nvPr/>
        </p:nvSpPr>
        <p:spPr>
          <a:xfrm>
            <a:off x="1619672" y="2708920"/>
            <a:ext cx="360040" cy="360040"/>
          </a:xfrm>
          <a:prstGeom prst="down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 rot="10800000">
            <a:off x="1979712" y="3140968"/>
            <a:ext cx="340616" cy="36004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nahoru 14"/>
          <p:cNvSpPr/>
          <p:nvPr/>
        </p:nvSpPr>
        <p:spPr>
          <a:xfrm>
            <a:off x="4499992" y="2348880"/>
            <a:ext cx="360040" cy="1296144"/>
          </a:xfrm>
          <a:prstGeom prst="up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nahoru 15"/>
          <p:cNvSpPr/>
          <p:nvPr/>
        </p:nvSpPr>
        <p:spPr>
          <a:xfrm rot="10800000">
            <a:off x="4932040" y="2348880"/>
            <a:ext cx="360040" cy="1296144"/>
          </a:xfrm>
          <a:prstGeom prst="up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b="1" dirty="0" smtClean="0"/>
              <a:t>Letokruhy</a:t>
            </a:r>
            <a:endParaRPr lang="cs-CZ" b="1" dirty="0"/>
          </a:p>
        </p:txBody>
      </p:sp>
      <p:pic>
        <p:nvPicPr>
          <p:cNvPr id="4" name="Picture 2" descr="File:Tree rin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6888765" cy="5166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Stonek dřevnatý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>
            <a:normAutofit lnSpcReduction="10000"/>
          </a:bodyPr>
          <a:lstStyle/>
          <a:p>
            <a:r>
              <a:rPr lang="cs-CZ" sz="2800" b="1" dirty="0" smtClean="0"/>
              <a:t>keř</a:t>
            </a:r>
            <a:r>
              <a:rPr lang="cs-CZ" sz="2800" dirty="0" smtClean="0"/>
              <a:t> – </a:t>
            </a:r>
            <a:r>
              <a:rPr lang="cs-CZ" sz="2800" u="sng" dirty="0" smtClean="0"/>
              <a:t>stonek rozvětvený u země</a:t>
            </a:r>
          </a:p>
          <a:p>
            <a:pPr>
              <a:buNone/>
            </a:pPr>
            <a:r>
              <a:rPr lang="cs-CZ" sz="2800" dirty="0" smtClean="0"/>
              <a:t>	líska obecná, bez černý, meruzalka rybíz, růže šípková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strom</a:t>
            </a:r>
            <a:r>
              <a:rPr lang="cs-CZ" sz="2800" dirty="0" smtClean="0"/>
              <a:t> – dřevnatý stonek – </a:t>
            </a:r>
            <a:r>
              <a:rPr lang="cs-CZ" sz="2800" b="1" dirty="0" smtClean="0"/>
              <a:t>kmen</a:t>
            </a:r>
            <a:r>
              <a:rPr lang="cs-CZ" sz="2800" dirty="0" smtClean="0"/>
              <a:t> – </a:t>
            </a:r>
            <a:r>
              <a:rPr lang="cs-CZ" sz="2800" u="sng" dirty="0" smtClean="0"/>
              <a:t>se větví různě vysoko nad zemí</a:t>
            </a:r>
          </a:p>
          <a:p>
            <a:pPr>
              <a:buNone/>
            </a:pPr>
            <a:r>
              <a:rPr lang="cs-CZ" sz="2800" dirty="0" smtClean="0"/>
              <a:t>	javor klen, buk lesní, lípa srdčitá, bříza bělokorá</a:t>
            </a:r>
            <a:endParaRPr lang="cs-CZ" sz="28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491880" y="2636912"/>
            <a:ext cx="2271853" cy="1553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Keř – růže šípková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24" name="Picture 4" descr="File:Rosa canina plant Luc Viato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3187423" cy="4797152"/>
          </a:xfrm>
          <a:prstGeom prst="rect">
            <a:avLst/>
          </a:prstGeom>
          <a:noFill/>
        </p:spPr>
      </p:pic>
      <p:pic>
        <p:nvPicPr>
          <p:cNvPr id="30726" name="Picture 6" descr="File:Hagrose Hagebutt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700808"/>
            <a:ext cx="3600400" cy="4800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Keř - líska obecná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1028" name="Picture 4" descr="File:Corylus avellana shru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6072" r="16071"/>
          <a:stretch>
            <a:fillRect/>
          </a:stretch>
        </p:blipFill>
        <p:spPr bwMode="auto">
          <a:xfrm>
            <a:off x="4932040" y="2564904"/>
            <a:ext cx="3528392" cy="3899802"/>
          </a:xfrm>
          <a:prstGeom prst="rect">
            <a:avLst/>
          </a:prstGeom>
          <a:noFill/>
        </p:spPr>
      </p:pic>
      <p:pic>
        <p:nvPicPr>
          <p:cNvPr id="1030" name="Picture 6" descr="File:Corylus avellana, hazelnoot 'Cosford'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2651"/>
          <a:stretch>
            <a:fillRect/>
          </a:stretch>
        </p:blipFill>
        <p:spPr bwMode="auto">
          <a:xfrm>
            <a:off x="683568" y="1484784"/>
            <a:ext cx="3480387" cy="2988332"/>
          </a:xfrm>
          <a:prstGeom prst="rect">
            <a:avLst/>
          </a:prstGeom>
          <a:noFill/>
        </p:spPr>
      </p:pic>
      <p:pic>
        <p:nvPicPr>
          <p:cNvPr id="1032" name="Picture 8" descr="File:Hazelnu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4581128"/>
            <a:ext cx="1970584" cy="1477938"/>
          </a:xfrm>
          <a:prstGeom prst="rect">
            <a:avLst/>
          </a:prstGeom>
          <a:noFill/>
        </p:spPr>
      </p:pic>
      <p:pic>
        <p:nvPicPr>
          <p:cNvPr id="1034" name="Picture 10" descr="File:Corylus avellana 0008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1268760"/>
            <a:ext cx="1536812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Strom – bříza bělokorá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32770" name="Picture 2" descr="File:Betula pendula 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3101" r="10476"/>
          <a:stretch>
            <a:fillRect/>
          </a:stretch>
        </p:blipFill>
        <p:spPr bwMode="auto">
          <a:xfrm>
            <a:off x="6588224" y="2420888"/>
            <a:ext cx="2314489" cy="4049292"/>
          </a:xfrm>
          <a:prstGeom prst="rect">
            <a:avLst/>
          </a:prstGeom>
          <a:noFill/>
        </p:spPr>
      </p:pic>
      <p:pic>
        <p:nvPicPr>
          <p:cNvPr id="32772" name="Picture 4" descr="File:Betula pendula winte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1429" r="4762"/>
          <a:stretch>
            <a:fillRect/>
          </a:stretch>
        </p:blipFill>
        <p:spPr bwMode="auto">
          <a:xfrm>
            <a:off x="3923928" y="2420888"/>
            <a:ext cx="2534681" cy="4032448"/>
          </a:xfrm>
          <a:prstGeom prst="rect">
            <a:avLst/>
          </a:prstGeom>
          <a:noFill/>
        </p:spPr>
      </p:pic>
      <p:pic>
        <p:nvPicPr>
          <p:cNvPr id="32774" name="Picture 6" descr="File:Betula pendula Finlan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2924944"/>
            <a:ext cx="3227851" cy="242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Strom – buk lesní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33794" name="Picture 2" descr="Soubor:Buchenwald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6"/>
            <a:ext cx="3114346" cy="4152461"/>
          </a:xfrm>
          <a:prstGeom prst="rect">
            <a:avLst/>
          </a:prstGeom>
          <a:noFill/>
        </p:spPr>
      </p:pic>
      <p:pic>
        <p:nvPicPr>
          <p:cNvPr id="33796" name="Picture 4" descr="Soubor:Illustration Fagus sylvatica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692696"/>
            <a:ext cx="1794403" cy="2897164"/>
          </a:xfrm>
          <a:prstGeom prst="rect">
            <a:avLst/>
          </a:prstGeom>
          <a:noFill/>
        </p:spPr>
      </p:pic>
      <p:pic>
        <p:nvPicPr>
          <p:cNvPr id="33798" name="Picture 6" descr="File:Drilligsbuche Büschelbuch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717032"/>
            <a:ext cx="3960440" cy="2974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Stonky se zásobní funkcí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>
            <a:normAutofit lnSpcReduction="10000"/>
          </a:bodyPr>
          <a:lstStyle/>
          <a:p>
            <a:r>
              <a:rPr lang="cs-CZ" sz="2800" b="1" u="sng" dirty="0" smtClean="0"/>
              <a:t>stonková hlíza </a:t>
            </a:r>
            <a:r>
              <a:rPr lang="cs-CZ" sz="2800" dirty="0" smtClean="0"/>
              <a:t>– kedluben A</a:t>
            </a:r>
          </a:p>
          <a:p>
            <a:r>
              <a:rPr lang="cs-CZ" sz="2800" b="1" u="sng" dirty="0" smtClean="0"/>
              <a:t>oddenek</a:t>
            </a:r>
            <a:r>
              <a:rPr lang="cs-CZ" sz="2800" dirty="0" smtClean="0"/>
              <a:t> – sasanka B</a:t>
            </a:r>
          </a:p>
          <a:p>
            <a:r>
              <a:rPr lang="cs-CZ" sz="2800" b="1" u="sng" dirty="0" smtClean="0"/>
              <a:t>oddenková hlíza </a:t>
            </a:r>
            <a:r>
              <a:rPr lang="cs-CZ" sz="2800" dirty="0" smtClean="0"/>
              <a:t>– lilek brambor C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u="sng" dirty="0" smtClean="0"/>
              <a:t>podpučí</a:t>
            </a:r>
            <a:r>
              <a:rPr lang="cs-CZ" sz="2800" dirty="0" smtClean="0"/>
              <a:t> – cibule – stonek zkrácený, </a:t>
            </a:r>
            <a:br>
              <a:rPr lang="cs-CZ" sz="2800" dirty="0" smtClean="0"/>
            </a:br>
            <a:r>
              <a:rPr lang="cs-CZ" sz="2800" dirty="0" smtClean="0"/>
              <a:t>listy na něm hustě </a:t>
            </a:r>
            <a:r>
              <a:rPr lang="cs-CZ" sz="2800" dirty="0" err="1" smtClean="0"/>
              <a:t>nahloučené</a:t>
            </a:r>
            <a:r>
              <a:rPr lang="cs-CZ" sz="2800" dirty="0" smtClean="0"/>
              <a:t> D</a:t>
            </a:r>
            <a:endParaRPr lang="cs-CZ" sz="2800" dirty="0"/>
          </a:p>
        </p:txBody>
      </p:sp>
      <p:pic>
        <p:nvPicPr>
          <p:cNvPr id="4098" name="Picture 2" descr="File:Koolrabi (Brassica oleracea convar. acephala alef. var. gongylodes).jpg"/>
          <p:cNvPicPr>
            <a:picLocks noChangeAspect="1" noChangeArrowheads="1"/>
          </p:cNvPicPr>
          <p:nvPr/>
        </p:nvPicPr>
        <p:blipFill>
          <a:blip r:embed="rId2" cstate="print"/>
          <a:srcRect r="6028"/>
          <a:stretch>
            <a:fillRect/>
          </a:stretch>
        </p:blipFill>
        <p:spPr bwMode="auto">
          <a:xfrm>
            <a:off x="1115616" y="3140968"/>
            <a:ext cx="1584176" cy="1626078"/>
          </a:xfrm>
          <a:prstGeom prst="rect">
            <a:avLst/>
          </a:prstGeom>
          <a:noFill/>
        </p:spPr>
      </p:pic>
      <p:pic>
        <p:nvPicPr>
          <p:cNvPr id="4100" name="Picture 4" descr="File:Vitsip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140968"/>
            <a:ext cx="1429654" cy="1556792"/>
          </a:xfrm>
          <a:prstGeom prst="rect">
            <a:avLst/>
          </a:prstGeom>
          <a:noFill/>
        </p:spPr>
      </p:pic>
      <p:pic>
        <p:nvPicPr>
          <p:cNvPr id="4102" name="Picture 6" descr="File:234 Solanum tuberosum 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340768"/>
            <a:ext cx="2016224" cy="3026864"/>
          </a:xfrm>
          <a:prstGeom prst="rect">
            <a:avLst/>
          </a:prstGeom>
          <a:noFill/>
        </p:spPr>
      </p:pic>
      <p:pic>
        <p:nvPicPr>
          <p:cNvPr id="4104" name="Picture 8" descr="File:Allium cepa 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653136"/>
            <a:ext cx="1512168" cy="201622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55576" y="43651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293096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316416" y="4005064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56376" y="5661248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2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12" dur="2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2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9" dur="2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2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6" dur="2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2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2" dur="2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63" dur="2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2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Otázky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Uveď dvě hlavní funkce stonku: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Které dva typy stonků rozlišujeme?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Vyjmenuj tři části bylinného stonku: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Které dvě části mají svazky cévní?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2132856"/>
            <a:ext cx="756084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dirty="0" smtClean="0"/>
              <a:t>vede anorganické látky z kořenů do listů a organické látky </a:t>
            </a:r>
            <a:r>
              <a:rPr lang="cs-CZ" sz="2400" dirty="0" smtClean="0"/>
              <a:t>                 z </a:t>
            </a:r>
            <a:r>
              <a:rPr lang="cs-CZ" sz="2400" dirty="0" smtClean="0"/>
              <a:t>listů do těla rostliny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043608" y="3573016"/>
            <a:ext cx="2474203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bylinný a dřevnatý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1043608" y="4509120"/>
            <a:ext cx="3999941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pokožka, dužnina, cévní svazky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6012160" y="5013176"/>
            <a:ext cx="221958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lýkovou a dřevní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Otázky 2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Vyjmenuj pět částí stonku dřevnatého: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se nazývá dřevina se stonkem </a:t>
            </a:r>
            <a:r>
              <a:rPr lang="cs-CZ" sz="2800" dirty="0" smtClean="0"/>
              <a:t>rozvětveným                 </a:t>
            </a:r>
            <a:r>
              <a:rPr lang="cs-CZ" sz="2800" dirty="0" smtClean="0"/>
              <a:t>u země?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se nazývá stonek dřevin?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Která dřevina má stonek větvený vysoko nad zemí?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Která rostlina má oddenkovou hlízu?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2060848"/>
            <a:ext cx="3818033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borka, kůra, lýko, dřevo, dřeň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267744" y="2996952"/>
            <a:ext cx="57547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keř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5220072" y="3501008"/>
            <a:ext cx="88517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kmen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1043608" y="4437112"/>
            <a:ext cx="913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strom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1043608" y="5373216"/>
            <a:ext cx="1914435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lilek brambor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ln>
            <a:solidFill>
              <a:srgbClr val="FFFF00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cs-CZ" sz="5600" dirty="0" smtClean="0">
                <a:hlinkClick r:id="rId2"/>
              </a:rPr>
              <a:t>http://commons.wikimedia.org/wiki/File:Platanus_occidentalis_trunk.JPG</a:t>
            </a:r>
            <a:endParaRPr lang="cs-CZ" sz="5600" dirty="0" smtClean="0"/>
          </a:p>
          <a:p>
            <a:r>
              <a:rPr lang="cs-CZ" sz="5600" dirty="0" smtClean="0">
                <a:hlinkClick r:id="rId3"/>
              </a:rPr>
              <a:t>http://commons.wikimedia.org/wiki/File:Tree_rings.jpg?uselang=cs</a:t>
            </a:r>
            <a:endParaRPr lang="cs-CZ" sz="5600" dirty="0" smtClean="0"/>
          </a:p>
          <a:p>
            <a:r>
              <a:rPr lang="cs-CZ" sz="5600" dirty="0" smtClean="0">
                <a:hlinkClick r:id="rId4"/>
              </a:rPr>
              <a:t>http://commons.wikimedia.org/wiki/File:Salzbergwerk_Hallstat_680_v_Chr.jpg?uselang=cs</a:t>
            </a:r>
            <a:endParaRPr lang="cs-CZ" sz="5600" dirty="0" smtClean="0"/>
          </a:p>
          <a:p>
            <a:r>
              <a:rPr lang="cs-CZ" sz="5600" dirty="0" smtClean="0">
                <a:hlinkClick r:id="rId5"/>
              </a:rPr>
              <a:t>http://commons.wikimedia.org/wiki/File:Rosa_canina_plant_Luc_Viatour.JPG</a:t>
            </a:r>
            <a:endParaRPr lang="cs-CZ" sz="5600" dirty="0" smtClean="0"/>
          </a:p>
          <a:p>
            <a:r>
              <a:rPr lang="cs-CZ" sz="5600" dirty="0" smtClean="0">
                <a:hlinkClick r:id="rId6"/>
              </a:rPr>
              <a:t>http://commons.wikimedia.org/wiki/File:Hagrose_Hagebutten.JPG</a:t>
            </a:r>
            <a:endParaRPr lang="cs-CZ" sz="5600" dirty="0" smtClean="0"/>
          </a:p>
          <a:p>
            <a:r>
              <a:rPr lang="cs-CZ" sz="5600" dirty="0" smtClean="0">
                <a:hlinkClick r:id="rId7"/>
              </a:rPr>
              <a:t>http://commons.wikimedia.org/wiki/File:Koolrabi_%28Brassica_oleracea_convar._acephala_alef._var._gongylodes%29.jpg</a:t>
            </a:r>
            <a:endParaRPr lang="cs-CZ" sz="5600" dirty="0" smtClean="0"/>
          </a:p>
          <a:p>
            <a:r>
              <a:rPr lang="cs-CZ" sz="5600" dirty="0" smtClean="0">
                <a:hlinkClick r:id="rId8"/>
              </a:rPr>
              <a:t>http://commons.wikimedia.org/wiki/File:Vitsippa.jpg?uselang=cs</a:t>
            </a:r>
            <a:endParaRPr lang="cs-CZ" sz="5600" dirty="0" smtClean="0"/>
          </a:p>
          <a:p>
            <a:r>
              <a:rPr lang="cs-CZ" sz="5600" dirty="0" smtClean="0">
                <a:hlinkClick r:id="rId9"/>
              </a:rPr>
              <a:t>http://commons.wikimedia.org/wiki/File:234_Solanum_tuberosum_L.jpg?uselang=cs</a:t>
            </a:r>
            <a:endParaRPr lang="cs-CZ" sz="5600" dirty="0" smtClean="0"/>
          </a:p>
          <a:p>
            <a:r>
              <a:rPr lang="cs-CZ" sz="5600" dirty="0" smtClean="0">
                <a:hlinkClick r:id="rId10"/>
              </a:rPr>
              <a:t>http://commons.wikimedia.org/wiki/File:Allium_cepa_004.JPG?uselang=cs</a:t>
            </a:r>
            <a:endParaRPr lang="cs-CZ" sz="5600" dirty="0" smtClean="0"/>
          </a:p>
          <a:p>
            <a:r>
              <a:rPr lang="cs-CZ" sz="5600" dirty="0" smtClean="0">
                <a:hlinkClick r:id="rId11"/>
              </a:rPr>
              <a:t>http://commons.wikimedia.org/wiki/File:Bellis_perennis_Sturm9.jpg?uselang=cs</a:t>
            </a:r>
            <a:endParaRPr lang="cs-CZ" sz="5600" dirty="0" smtClean="0"/>
          </a:p>
          <a:p>
            <a:r>
              <a:rPr lang="cs-CZ" sz="5600" dirty="0" smtClean="0">
                <a:hlinkClick r:id="rId12"/>
              </a:rPr>
              <a:t>http://cs.wikipedia.org/wiki/Soubor:Lipa_rada.jpg</a:t>
            </a:r>
            <a:endParaRPr lang="cs-CZ" sz="5600" dirty="0" smtClean="0"/>
          </a:p>
          <a:p>
            <a:r>
              <a:rPr lang="cs-CZ" sz="5600" dirty="0" smtClean="0">
                <a:hlinkClick r:id="rId13"/>
              </a:rPr>
              <a:t>http://commons.wikimedia.org/wiki/File:Corylus_avellana_shrub.jpg?uselang=cs</a:t>
            </a:r>
          </a:p>
          <a:p>
            <a:r>
              <a:rPr lang="cs-CZ" sz="5600" dirty="0" smtClean="0">
                <a:hlinkClick r:id="rId13"/>
              </a:rPr>
              <a:t>http://commons.wikimedia.org/wiki/File:Corylus_avellana,_hazelnoot_%27Cosford%27.jpg?uselang=cs</a:t>
            </a:r>
          </a:p>
          <a:p>
            <a:r>
              <a:rPr lang="cs-CZ" sz="5600" dirty="0" smtClean="0">
                <a:hlinkClick r:id="rId14"/>
              </a:rPr>
              <a:t>http://commons.wikimedia.org/wiki/File:Hazelnut.jpg?uselang=cs</a:t>
            </a:r>
          </a:p>
          <a:p>
            <a:r>
              <a:rPr lang="cs-CZ" sz="5600" dirty="0" smtClean="0">
                <a:hlinkClick r:id="rId15"/>
              </a:rPr>
              <a:t>http://commons.wikimedia.org/wiki/File:Corylus_avellana_0008.JPG?uselang=cs</a:t>
            </a:r>
            <a:endParaRPr lang="cs-CZ" sz="5600" dirty="0" smtClean="0"/>
          </a:p>
          <a:p>
            <a:r>
              <a:rPr lang="cs-CZ" sz="5600" dirty="0" smtClean="0">
                <a:solidFill>
                  <a:srgbClr val="0000FF"/>
                </a:solidFill>
                <a:hlinkClick r:id="rId16"/>
              </a:rPr>
              <a:t>http://commons.wikimedia.org/wiki/File:Betula_pendula_winter.jpg?uselang=cs</a:t>
            </a:r>
          </a:p>
          <a:p>
            <a:r>
              <a:rPr lang="cs-CZ" sz="5600" dirty="0" smtClean="0">
                <a:solidFill>
                  <a:srgbClr val="0000FF"/>
                </a:solidFill>
                <a:hlinkClick r:id="rId17"/>
              </a:rPr>
              <a:t>http://cs.wikipedia.org/wiki/Soubor:Buchenwald_1.jpg</a:t>
            </a:r>
            <a:endParaRPr lang="cs-CZ" sz="5600" dirty="0" smtClean="0">
              <a:solidFill>
                <a:srgbClr val="0000FF"/>
              </a:solidFill>
            </a:endParaRPr>
          </a:p>
          <a:p>
            <a:r>
              <a:rPr lang="cs-CZ" sz="5600" dirty="0" smtClean="0">
                <a:solidFill>
                  <a:srgbClr val="0000FF"/>
                </a:solidFill>
                <a:hlinkClick r:id="rId18"/>
              </a:rPr>
              <a:t>http://commons.wikimedia.org/wiki/File:Betula_pendula_001.jpg?uselang=cs</a:t>
            </a:r>
          </a:p>
          <a:p>
            <a:r>
              <a:rPr lang="cs-CZ" sz="5600" dirty="0" smtClean="0">
                <a:solidFill>
                  <a:srgbClr val="0000FF"/>
                </a:solidFill>
              </a:rPr>
              <a:t>http://cs.wikipedia.org/wiki/Soubor:Illustration_Fagus_sylvatica0.jpg</a:t>
            </a:r>
          </a:p>
          <a:p>
            <a:r>
              <a:rPr lang="cs-CZ" sz="5600" dirty="0" smtClean="0">
                <a:solidFill>
                  <a:srgbClr val="0000FF"/>
                </a:solidFill>
              </a:rPr>
              <a:t>http://commons.wikimedia.org/wiki/File:Drilligsbuche_B%C3%BCschelbuche.jpg?uselang=</a:t>
            </a:r>
          </a:p>
          <a:p>
            <a:r>
              <a:rPr lang="cs-CZ" sz="5100" dirty="0" smtClean="0"/>
              <a:t>Autorem materiálu a všech jeho částí, není-li uvedeno jinak, je Mgr. Kateřina Zikmundová.</a:t>
            </a:r>
          </a:p>
          <a:p>
            <a:r>
              <a:rPr lang="cs-CZ" sz="5100" dirty="0" smtClean="0"/>
              <a:t>ČERNÍK, Vladimír. Přírodopis 7 pro ZŠ -  zoologie a botanika. Praha: </a:t>
            </a:r>
            <a:r>
              <a:rPr lang="cs-CZ" sz="5100" dirty="0" err="1" smtClean="0"/>
              <a:t>Nakl</a:t>
            </a:r>
            <a:r>
              <a:rPr lang="cs-CZ" sz="5100" dirty="0" smtClean="0"/>
              <a:t>. SPN, 2008.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442</Words>
  <Application>Microsoft Office PowerPoint</Application>
  <PresentationFormat>Předvádění na obrazovce (4:3)</PresentationFormat>
  <Paragraphs>143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Snímek 2</vt:lpstr>
      <vt:lpstr>STONEK</vt:lpstr>
      <vt:lpstr>Stavba těla krytosemenných rostlin</vt:lpstr>
      <vt:lpstr>Stonek</vt:lpstr>
      <vt:lpstr>Stonek bylinný</vt:lpstr>
      <vt:lpstr>Stavba bylinného stonku</vt:lpstr>
      <vt:lpstr>Stonek dřevnatý</vt:lpstr>
      <vt:lpstr>Letokruhy</vt:lpstr>
      <vt:lpstr>Stonek dřevnatý</vt:lpstr>
      <vt:lpstr>Keř – růže šípková</vt:lpstr>
      <vt:lpstr>Keř - líska obecná</vt:lpstr>
      <vt:lpstr>Strom – bříza bělokorá</vt:lpstr>
      <vt:lpstr>Strom – buk lesní</vt:lpstr>
      <vt:lpstr>Stonky se zásobní funkcí</vt:lpstr>
      <vt:lpstr>Otázky 1</vt:lpstr>
      <vt:lpstr>Otázky 2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Kateřina</dc:creator>
  <cp:lastModifiedBy>Dum</cp:lastModifiedBy>
  <cp:revision>38</cp:revision>
  <dcterms:created xsi:type="dcterms:W3CDTF">2013-03-15T21:12:11Z</dcterms:created>
  <dcterms:modified xsi:type="dcterms:W3CDTF">2013-04-22T15:49:27Z</dcterms:modified>
</cp:coreProperties>
</file>